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saveSubsetFonts="1">
  <p:sldMasterIdLst>
    <p:sldMasterId id="2147483720" r:id="rId1"/>
    <p:sldMasterId id="2147483732" r:id="rId2"/>
  </p:sldMasterIdLst>
  <p:sldIdLst>
    <p:sldId id="288" r:id="rId3"/>
    <p:sldId id="257" r:id="rId4"/>
    <p:sldId id="289" r:id="rId5"/>
    <p:sldId id="290" r:id="rId6"/>
    <p:sldId id="291" r:id="rId7"/>
    <p:sldId id="292" r:id="rId8"/>
    <p:sldId id="293" r:id="rId9"/>
    <p:sldId id="294" r:id="rId10"/>
    <p:sldId id="303" r:id="rId11"/>
    <p:sldId id="295" r:id="rId12"/>
    <p:sldId id="296" r:id="rId13"/>
    <p:sldId id="297" r:id="rId14"/>
    <p:sldId id="298" r:id="rId15"/>
    <p:sldId id="299" r:id="rId16"/>
    <p:sldId id="300" r:id="rId17"/>
    <p:sldId id="301" r:id="rId18"/>
    <p:sldId id="302" r:id="rId19"/>
    <p:sldId id="304" r:id="rId20"/>
    <p:sldId id="283" r:id="rId2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MCuhXFk4sJ7D2+7C4tS/hw==" hashData="TYIIcoFfm7glcgFaeJUK//52uv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2C9"/>
    <a:srgbClr val="FFFF99"/>
    <a:srgbClr val="FFFFCC"/>
    <a:srgbClr val="FF6699"/>
    <a:srgbClr val="F802E6"/>
    <a:srgbClr val="FF505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108" d="100"/>
          <a:sy n="108" d="100"/>
        </p:scale>
        <p:origin x="846"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13/08/1444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3000" b="-13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3000" b="-13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13/08/1444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medical.jpg"/>
          <p:cNvPicPr>
            <a:picLocks noChangeAspect="1"/>
          </p:cNvPicPr>
          <p:nvPr/>
        </p:nvPicPr>
        <p:blipFill>
          <a:blip r:embed="rId2"/>
          <a:srcRect l="17955"/>
          <a:stretch>
            <a:fillRect/>
          </a:stretch>
        </p:blipFill>
        <p:spPr>
          <a:xfrm>
            <a:off x="571472" y="642918"/>
            <a:ext cx="8140903" cy="5910282"/>
          </a:xfrm>
          <a:prstGeom prst="rect">
            <a:avLst/>
          </a:prstGeom>
        </p:spPr>
      </p:pic>
      <p:sp>
        <p:nvSpPr>
          <p:cNvPr id="6" name="مربع نص 5"/>
          <p:cNvSpPr txBox="1"/>
          <p:nvPr/>
        </p:nvSpPr>
        <p:spPr>
          <a:xfrm>
            <a:off x="609600" y="5029200"/>
            <a:ext cx="7891490" cy="1569660"/>
          </a:xfrm>
          <a:prstGeom prst="rect">
            <a:avLst/>
          </a:prstGeom>
          <a:noFill/>
        </p:spPr>
        <p:txBody>
          <a:bodyPr wrap="square" rtlCol="1">
            <a:spAutoFit/>
          </a:bodyPr>
          <a:lstStyle/>
          <a:p>
            <a:pPr algn="l" rtl="0"/>
            <a:r>
              <a:rPr lang="en-US" sz="4800" b="1" dirty="0">
                <a:solidFill>
                  <a:schemeClr val="accent6">
                    <a:lumMod val="75000"/>
                  </a:schemeClr>
                </a:solidFill>
                <a:effectLst>
                  <a:outerShdw blurRad="38100" dist="38100" dir="2700000" algn="tl">
                    <a:srgbClr val="000000">
                      <a:alpha val="43137"/>
                    </a:srgbClr>
                  </a:outerShdw>
                </a:effectLst>
              </a:rPr>
              <a:t>Damascus University</a:t>
            </a:r>
          </a:p>
          <a:p>
            <a:pPr algn="l" rtl="0"/>
            <a:r>
              <a:rPr lang="en-US" sz="4800" b="1" dirty="0">
                <a:solidFill>
                  <a:schemeClr val="accent6">
                    <a:lumMod val="75000"/>
                  </a:schemeClr>
                </a:solidFill>
                <a:effectLst>
                  <a:outerShdw blurRad="38100" dist="38100" dir="2700000" algn="tl">
                    <a:srgbClr val="000000">
                      <a:alpha val="43137"/>
                    </a:srgbClr>
                  </a:outerShdw>
                </a:effectLst>
              </a:rPr>
              <a:t>Medical Preparatory English</a:t>
            </a:r>
            <a:endParaRPr lang="ar-SY" dirty="0">
              <a:solidFill>
                <a:schemeClr val="accent6">
                  <a:lumMod val="75000"/>
                </a:schemeClr>
              </a:solidFill>
            </a:endParaRPr>
          </a:p>
        </p:txBody>
      </p:sp>
    </p:spTree>
    <p:extLst>
      <p:ext uri="{BB962C8B-B14F-4D97-AF65-F5344CB8AC3E}">
        <p14:creationId xmlns:p14="http://schemas.microsoft.com/office/powerpoint/2010/main" val="2311199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15962"/>
          </a:xfrm>
          <a:solidFill>
            <a:schemeClr val="tx2">
              <a:lumMod val="20000"/>
              <a:lumOff val="80000"/>
            </a:schemeClr>
          </a:solidFill>
        </p:spPr>
        <p:txBody>
          <a:bodyPr>
            <a:normAutofit/>
          </a:bodyPr>
          <a:lstStyle/>
          <a:p>
            <a:pPr algn="l" rtl="0"/>
            <a:r>
              <a:rPr lang="en-US" sz="4000" b="1" dirty="0"/>
              <a:t>Useful language              p. 81</a:t>
            </a:r>
            <a:endParaRPr lang="ar-SY" sz="4000" dirty="0"/>
          </a:p>
        </p:txBody>
      </p:sp>
      <p:sp>
        <p:nvSpPr>
          <p:cNvPr id="3" name="عنصر نائب للمحتوى 2"/>
          <p:cNvSpPr>
            <a:spLocks noGrp="1"/>
          </p:cNvSpPr>
          <p:nvPr>
            <p:ph idx="1"/>
          </p:nvPr>
        </p:nvSpPr>
        <p:spPr>
          <a:xfrm>
            <a:off x="381000" y="1143000"/>
            <a:ext cx="8458200" cy="4983163"/>
          </a:xfrm>
        </p:spPr>
        <p:txBody>
          <a:bodyPr>
            <a:normAutofit fontScale="92500"/>
          </a:bodyPr>
          <a:lstStyle/>
          <a:p>
            <a:pPr algn="l" rtl="0"/>
            <a:r>
              <a:rPr lang="en-US" b="1" dirty="0">
                <a:solidFill>
                  <a:srgbClr val="D802C9"/>
                </a:solidFill>
              </a:rPr>
              <a:t>Typical openings</a:t>
            </a:r>
            <a:br>
              <a:rPr lang="en-US" dirty="0"/>
            </a:br>
            <a:r>
              <a:rPr lang="en-US" dirty="0"/>
              <a:t>Dear Sir / Madam,</a:t>
            </a:r>
            <a:br>
              <a:rPr lang="en-US" dirty="0"/>
            </a:br>
            <a:r>
              <a:rPr lang="en-US" dirty="0"/>
              <a:t>Dear </a:t>
            </a:r>
            <a:r>
              <a:rPr lang="en-US" dirty="0" err="1"/>
              <a:t>Mr</a:t>
            </a:r>
            <a:r>
              <a:rPr lang="en-US" dirty="0"/>
              <a:t> Waters,</a:t>
            </a:r>
            <a:br>
              <a:rPr lang="en-US" dirty="0"/>
            </a:br>
            <a:r>
              <a:rPr lang="en-US" dirty="0"/>
              <a:t>I am writing to complain about...</a:t>
            </a:r>
            <a:br>
              <a:rPr lang="en-US" dirty="0"/>
            </a:br>
            <a:r>
              <a:rPr lang="en-US" dirty="0"/>
              <a:t>I am writing to express my dissatisfaction with...</a:t>
            </a:r>
          </a:p>
          <a:p>
            <a:pPr algn="l" rtl="0"/>
            <a:r>
              <a:rPr lang="en-US" b="1" dirty="0">
                <a:solidFill>
                  <a:srgbClr val="D802C9"/>
                </a:solidFill>
              </a:rPr>
              <a:t>Typical endings</a:t>
            </a:r>
            <a:br>
              <a:rPr lang="en-US" dirty="0"/>
            </a:br>
            <a:r>
              <a:rPr lang="en-US" dirty="0"/>
              <a:t>I look forward to hearing from you.</a:t>
            </a:r>
            <a:br>
              <a:rPr lang="en-US" dirty="0"/>
            </a:br>
            <a:r>
              <a:rPr lang="en-US" dirty="0"/>
              <a:t>Yours faithfully (when you begin Dear Sir / Madam)</a:t>
            </a:r>
            <a:br>
              <a:rPr lang="en-US" dirty="0"/>
            </a:br>
            <a:r>
              <a:rPr lang="en-US" dirty="0"/>
              <a:t>Yours sincerely (when you begin Dear </a:t>
            </a:r>
            <a:r>
              <a:rPr lang="en-US" dirty="0" err="1"/>
              <a:t>Mr</a:t>
            </a:r>
            <a:r>
              <a:rPr lang="en-US" dirty="0"/>
              <a:t> Waters)</a:t>
            </a:r>
            <a:endParaRPr lang="ar-SY"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63552" y="3508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274638"/>
            <a:ext cx="8382000" cy="563562"/>
          </a:xfrm>
          <a:solidFill>
            <a:schemeClr val="accent4">
              <a:lumMod val="20000"/>
              <a:lumOff val="80000"/>
            </a:schemeClr>
          </a:solidFill>
        </p:spPr>
        <p:txBody>
          <a:bodyPr>
            <a:normAutofit fontScale="90000"/>
          </a:bodyPr>
          <a:lstStyle/>
          <a:p>
            <a:pPr algn="l" rtl="0"/>
            <a:r>
              <a:rPr lang="en-US" sz="3200" b="1" dirty="0"/>
              <a:t>What do you remember?    GRAMMAR       P. 82</a:t>
            </a:r>
            <a:endParaRPr lang="ar-SY" sz="3200" dirty="0"/>
          </a:p>
        </p:txBody>
      </p:sp>
      <p:sp>
        <p:nvSpPr>
          <p:cNvPr id="3" name="عنصر نائب للمحتوى 2"/>
          <p:cNvSpPr>
            <a:spLocks noGrp="1"/>
          </p:cNvSpPr>
          <p:nvPr>
            <p:ph idx="1"/>
          </p:nvPr>
        </p:nvSpPr>
        <p:spPr>
          <a:xfrm>
            <a:off x="304800" y="914400"/>
            <a:ext cx="8534400" cy="5715000"/>
          </a:xfrm>
        </p:spPr>
        <p:txBody>
          <a:bodyPr>
            <a:normAutofit fontScale="70000" lnSpcReduction="20000"/>
          </a:bodyPr>
          <a:lstStyle/>
          <a:p>
            <a:pPr marL="514350" indent="-514350" algn="l" rtl="0">
              <a:buAutoNum type="alphaLcPeriod"/>
            </a:pPr>
            <a:r>
              <a:rPr lang="en-US" sz="3400" b="1" dirty="0"/>
              <a:t>Complete the second sentence so that it means the same as the first.</a:t>
            </a:r>
            <a:r>
              <a:rPr lang="en-US" sz="3400" b="1" dirty="0">
                <a:solidFill>
                  <a:srgbClr val="7030A0"/>
                </a:solidFill>
              </a:rPr>
              <a:t> Click to check your answers.</a:t>
            </a:r>
          </a:p>
          <a:p>
            <a:pPr marL="514350" indent="-514350" algn="l" rtl="0">
              <a:buNone/>
            </a:pPr>
            <a:r>
              <a:rPr lang="en-US" sz="3400" dirty="0"/>
              <a:t>1 After being in London for a year, I still find driving on the left difficult.</a:t>
            </a:r>
          </a:p>
          <a:p>
            <a:pPr marL="514350" indent="-514350" algn="l" rtl="0">
              <a:buNone/>
            </a:pPr>
            <a:r>
              <a:rPr lang="en-US" sz="3400" dirty="0"/>
              <a:t>    After being in London for a year, I still can’t get ____ ___ ____  on the left.</a:t>
            </a:r>
          </a:p>
          <a:p>
            <a:pPr marL="514350" indent="-514350" algn="l" rtl="0">
              <a:buNone/>
            </a:pPr>
            <a:r>
              <a:rPr lang="en-US" sz="3400" dirty="0"/>
              <a:t>2 My hair was very long when I was a teenager. </a:t>
            </a:r>
          </a:p>
          <a:p>
            <a:pPr marL="514350" indent="-514350" algn="l" rtl="0">
              <a:buNone/>
            </a:pPr>
            <a:r>
              <a:rPr lang="en-US" sz="3400" dirty="0"/>
              <a:t>    When I was a teenager I used _____ _____ long hair.</a:t>
            </a:r>
          </a:p>
          <a:p>
            <a:pPr marL="514350" indent="-514350" algn="l" rtl="0">
              <a:buNone/>
            </a:pPr>
            <a:r>
              <a:rPr lang="en-US" sz="3400" dirty="0"/>
              <a:t>3 ‘I think you should talk to a lawyer,’ he said to Sarah.</a:t>
            </a:r>
          </a:p>
          <a:p>
            <a:pPr marL="514350" indent="-514350" algn="l" rtl="0">
              <a:buNone/>
            </a:pPr>
            <a:r>
              <a:rPr lang="en-US" sz="3400" dirty="0"/>
              <a:t>    He advised _____ _____ _____ to a lawyer.</a:t>
            </a:r>
          </a:p>
          <a:p>
            <a:pPr marL="514350" indent="-514350" algn="l" rtl="0">
              <a:buNone/>
            </a:pPr>
            <a:r>
              <a:rPr lang="en-US" sz="3400" dirty="0"/>
              <a:t>4 ‘I didn’t kill my husband’ she said.</a:t>
            </a:r>
          </a:p>
          <a:p>
            <a:pPr marL="514350" indent="-514350" algn="l" rtl="0">
              <a:buNone/>
            </a:pPr>
            <a:r>
              <a:rPr lang="en-US" sz="3400" dirty="0"/>
              <a:t>    She denied _____ _____ _____ .</a:t>
            </a:r>
          </a:p>
          <a:p>
            <a:pPr marL="514350" indent="-514350" algn="l" rtl="0">
              <a:buNone/>
            </a:pPr>
            <a:r>
              <a:rPr lang="en-US" sz="3400" dirty="0"/>
              <a:t>5 ‘I’m sorry I’m late,’ James said.</a:t>
            </a:r>
          </a:p>
          <a:p>
            <a:pPr marL="514350" indent="-514350" algn="l" rtl="0">
              <a:buNone/>
            </a:pPr>
            <a:r>
              <a:rPr lang="en-US" sz="3400" dirty="0"/>
              <a:t>    James _____ _____ ______ late.</a:t>
            </a:r>
          </a:p>
          <a:p>
            <a:pPr marL="514350" indent="-514350" algn="l" rtl="0">
              <a:buNone/>
            </a:pPr>
            <a:r>
              <a:rPr lang="en-US" sz="3400" dirty="0"/>
              <a:t>6 My brother is a waiter in a French restaurant. </a:t>
            </a:r>
          </a:p>
          <a:p>
            <a:pPr marL="514350" indent="-514350" algn="l" rtl="0">
              <a:buNone/>
            </a:pPr>
            <a:r>
              <a:rPr lang="en-US" sz="3400" dirty="0"/>
              <a:t>   My brother works ____ ____ ____ in a French restaurant.</a:t>
            </a:r>
            <a:endParaRPr lang="ar-SY" sz="3400" dirty="0"/>
          </a:p>
        </p:txBody>
      </p:sp>
      <p:sp>
        <p:nvSpPr>
          <p:cNvPr id="4" name="مربع نص 3"/>
          <p:cNvSpPr txBox="1"/>
          <p:nvPr/>
        </p:nvSpPr>
        <p:spPr>
          <a:xfrm>
            <a:off x="3200400" y="6096000"/>
            <a:ext cx="1828800" cy="461665"/>
          </a:xfrm>
          <a:prstGeom prst="rect">
            <a:avLst/>
          </a:prstGeom>
          <a:noFill/>
        </p:spPr>
        <p:txBody>
          <a:bodyPr wrap="square" rtlCol="1">
            <a:spAutoFit/>
          </a:bodyPr>
          <a:lstStyle/>
          <a:p>
            <a:pPr algn="l" rtl="0"/>
            <a:r>
              <a:rPr lang="en-US" sz="2400" b="1" i="1" dirty="0">
                <a:solidFill>
                  <a:srgbClr val="0070C0"/>
                </a:solidFill>
              </a:rPr>
              <a:t>as a waiter</a:t>
            </a:r>
            <a:endParaRPr lang="ar-SY" sz="2400" b="1" i="1" dirty="0">
              <a:solidFill>
                <a:srgbClr val="0070C0"/>
              </a:solidFill>
            </a:endParaRPr>
          </a:p>
        </p:txBody>
      </p:sp>
      <p:sp>
        <p:nvSpPr>
          <p:cNvPr id="5" name="مربع نص 4"/>
          <p:cNvSpPr txBox="1"/>
          <p:nvPr/>
        </p:nvSpPr>
        <p:spPr>
          <a:xfrm>
            <a:off x="1447800" y="5334000"/>
            <a:ext cx="2819400" cy="461665"/>
          </a:xfrm>
          <a:prstGeom prst="rect">
            <a:avLst/>
          </a:prstGeom>
          <a:noFill/>
        </p:spPr>
        <p:txBody>
          <a:bodyPr wrap="square" rtlCol="1">
            <a:spAutoFit/>
          </a:bodyPr>
          <a:lstStyle/>
          <a:p>
            <a:pPr algn="l" rtl="0"/>
            <a:r>
              <a:rPr lang="en-US" sz="2400" b="1" i="1" dirty="0">
                <a:solidFill>
                  <a:srgbClr val="0070C0"/>
                </a:solidFill>
              </a:rPr>
              <a:t>apologized for being </a:t>
            </a:r>
            <a:endParaRPr lang="ar-SY" sz="2400" b="1" i="1" dirty="0">
              <a:solidFill>
                <a:srgbClr val="0070C0"/>
              </a:solidFill>
            </a:endParaRPr>
          </a:p>
        </p:txBody>
      </p:sp>
      <p:sp>
        <p:nvSpPr>
          <p:cNvPr id="6" name="مربع نص 5"/>
          <p:cNvSpPr txBox="1"/>
          <p:nvPr/>
        </p:nvSpPr>
        <p:spPr>
          <a:xfrm>
            <a:off x="2057400" y="4648200"/>
            <a:ext cx="2590800" cy="461665"/>
          </a:xfrm>
          <a:prstGeom prst="rect">
            <a:avLst/>
          </a:prstGeom>
          <a:noFill/>
        </p:spPr>
        <p:txBody>
          <a:bodyPr wrap="square" rtlCol="1">
            <a:spAutoFit/>
          </a:bodyPr>
          <a:lstStyle/>
          <a:p>
            <a:pPr algn="l" rtl="0"/>
            <a:r>
              <a:rPr lang="en-US" sz="2400" b="1" i="1" dirty="0">
                <a:solidFill>
                  <a:srgbClr val="0070C0"/>
                </a:solidFill>
              </a:rPr>
              <a:t>killing her husband </a:t>
            </a:r>
            <a:endParaRPr lang="ar-SY" sz="2400" b="1" i="1" dirty="0">
              <a:solidFill>
                <a:srgbClr val="0070C0"/>
              </a:solidFill>
            </a:endParaRPr>
          </a:p>
        </p:txBody>
      </p:sp>
      <p:sp>
        <p:nvSpPr>
          <p:cNvPr id="7" name="مربع نص 6"/>
          <p:cNvSpPr txBox="1"/>
          <p:nvPr/>
        </p:nvSpPr>
        <p:spPr>
          <a:xfrm>
            <a:off x="2209800" y="3886200"/>
            <a:ext cx="2133600" cy="461665"/>
          </a:xfrm>
          <a:prstGeom prst="rect">
            <a:avLst/>
          </a:prstGeom>
          <a:noFill/>
        </p:spPr>
        <p:txBody>
          <a:bodyPr wrap="square" rtlCol="1">
            <a:spAutoFit/>
          </a:bodyPr>
          <a:lstStyle/>
          <a:p>
            <a:pPr algn="l" rtl="0"/>
            <a:r>
              <a:rPr lang="en-US" sz="2400" b="1" i="1" dirty="0">
                <a:solidFill>
                  <a:srgbClr val="0070C0"/>
                </a:solidFill>
              </a:rPr>
              <a:t>Sarah to talk</a:t>
            </a:r>
            <a:endParaRPr lang="ar-SY" sz="2400" b="1" i="1" dirty="0">
              <a:solidFill>
                <a:srgbClr val="0070C0"/>
              </a:solidFill>
            </a:endParaRPr>
          </a:p>
        </p:txBody>
      </p:sp>
      <p:sp>
        <p:nvSpPr>
          <p:cNvPr id="8" name="مربع نص 7"/>
          <p:cNvSpPr txBox="1"/>
          <p:nvPr/>
        </p:nvSpPr>
        <p:spPr>
          <a:xfrm>
            <a:off x="4495800" y="3200400"/>
            <a:ext cx="1524000" cy="461665"/>
          </a:xfrm>
          <a:prstGeom prst="rect">
            <a:avLst/>
          </a:prstGeom>
          <a:noFill/>
        </p:spPr>
        <p:txBody>
          <a:bodyPr wrap="square" rtlCol="1">
            <a:spAutoFit/>
          </a:bodyPr>
          <a:lstStyle/>
          <a:p>
            <a:pPr algn="l" rtl="0"/>
            <a:r>
              <a:rPr lang="en-US" sz="2400" b="1" i="1" dirty="0">
                <a:solidFill>
                  <a:srgbClr val="0070C0"/>
                </a:solidFill>
              </a:rPr>
              <a:t>to have</a:t>
            </a:r>
            <a:endParaRPr lang="ar-SY" sz="2400" b="1" i="1" dirty="0">
              <a:solidFill>
                <a:srgbClr val="0070C0"/>
              </a:solidFill>
            </a:endParaRPr>
          </a:p>
        </p:txBody>
      </p:sp>
      <p:sp>
        <p:nvSpPr>
          <p:cNvPr id="9" name="مربع نص 8"/>
          <p:cNvSpPr txBox="1"/>
          <p:nvPr/>
        </p:nvSpPr>
        <p:spPr>
          <a:xfrm>
            <a:off x="6400800" y="2133600"/>
            <a:ext cx="2209800" cy="461665"/>
          </a:xfrm>
          <a:prstGeom prst="rect">
            <a:avLst/>
          </a:prstGeom>
          <a:noFill/>
        </p:spPr>
        <p:txBody>
          <a:bodyPr wrap="square" rtlCol="1">
            <a:spAutoFit/>
          </a:bodyPr>
          <a:lstStyle/>
          <a:p>
            <a:pPr algn="l" rtl="0"/>
            <a:r>
              <a:rPr lang="en-US" sz="2400" b="1" i="1" dirty="0">
                <a:solidFill>
                  <a:srgbClr val="0070C0"/>
                </a:solidFill>
              </a:rPr>
              <a:t>used to driving</a:t>
            </a:r>
            <a:endParaRPr lang="ar-SY" sz="2400" b="1" i="1" dirty="0">
              <a:solidFill>
                <a:srgbClr val="0070C0"/>
              </a:solidFill>
            </a:endParaRPr>
          </a:p>
        </p:txBody>
      </p:sp>
      <p:pic>
        <p:nvPicPr>
          <p:cNvPr id="1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001000" y="5948065"/>
            <a:ext cx="609600" cy="609600"/>
          </a:xfrm>
          <a:prstGeom prst="rect">
            <a:avLst/>
          </a:prstGeom>
        </p:spPr>
      </p:pic>
      <p:pic>
        <p:nvPicPr>
          <p:cNvPr id="13" name="صوت مسجّل">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cstate="print"/>
          <a:stretch>
            <a:fillRect/>
          </a:stretch>
        </p:blipFill>
        <p:spPr>
          <a:xfrm>
            <a:off x="8033982"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2827" fill="hold"/>
                                        <p:tgtEl>
                                          <p:spTgt spid="12"/>
                                        </p:tgtEl>
                                      </p:cBhvr>
                                    </p:cmd>
                                  </p:childTnLst>
                                </p:cTn>
                              </p:par>
                            </p:childTnLst>
                          </p:cTn>
                        </p:par>
                      </p:childTnLst>
                    </p:cTn>
                  </p:par>
                </p:childTnLst>
              </p:cTn>
              <p:nextCondLst>
                <p:cond evt="onClick" delay="0">
                  <p:tgtEl>
                    <p:spTgt spid="12"/>
                  </p:tgtEl>
                </p:cond>
              </p:nextCondLst>
            </p:seq>
            <p:audio>
              <p:cMediaNode vol="80000">
                <p:cTn id="38" fill="hold" display="0">
                  <p:stCondLst>
                    <p:cond delay="indefinite"/>
                  </p:stCondLst>
                  <p:endCondLst>
                    <p:cond evt="onStopAudio" delay="0">
                      <p:tgtEl>
                        <p:sldTgt/>
                      </p:tgtEl>
                    </p:cond>
                  </p:endCondLst>
                </p:cTn>
                <p:tgtEl>
                  <p:spTgt spid="12"/>
                </p:tgtEl>
              </p:cMediaNode>
            </p:audio>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9824" fill="hold"/>
                                        <p:tgtEl>
                                          <p:spTgt spid="13"/>
                                        </p:tgtEl>
                                      </p:cBhvr>
                                    </p:cmd>
                                  </p:childTnLst>
                                </p:cTn>
                              </p:par>
                            </p:childTnLst>
                          </p:cTn>
                        </p:par>
                      </p:childTnLst>
                    </p:cTn>
                  </p:par>
                </p:childTnLst>
              </p:cTn>
              <p:nextCondLst>
                <p:cond evt="onClick" delay="0">
                  <p:tgtEl>
                    <p:spTgt spid="13"/>
                  </p:tgtEl>
                </p:cond>
              </p:nextCondLst>
            </p:seq>
            <p:audio>
              <p:cMediaNode vol="80000">
                <p:cTn id="44" fill="hold" display="0">
                  <p:stCondLst>
                    <p:cond delay="indefinite"/>
                  </p:stCondLst>
                  <p:endCondLst>
                    <p:cond evt="onStopAudio" delay="0">
                      <p:tgtEl>
                        <p:sldTgt/>
                      </p:tgtEl>
                    </p:cond>
                  </p:endCondLst>
                </p:cTn>
                <p:tgtEl>
                  <p:spTgt spid="13"/>
                </p:tgtEl>
              </p:cMediaNode>
            </p:audio>
          </p:childTnLst>
        </p:cTn>
      </p:par>
    </p:tnLst>
    <p:bldLst>
      <p:bldP spid="4" grpId="0"/>
      <p:bldP spid="5"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066800"/>
            <a:ext cx="8229600" cy="5059363"/>
          </a:xfrm>
        </p:spPr>
        <p:txBody>
          <a:bodyPr>
            <a:normAutofit/>
          </a:bodyPr>
          <a:lstStyle/>
          <a:p>
            <a:pPr algn="l" rtl="0">
              <a:buNone/>
            </a:pPr>
            <a:r>
              <a:rPr lang="en-US" sz="3000" b="1" dirty="0"/>
              <a:t>b. Put the bold verb in the gerund or infinitive.</a:t>
            </a:r>
          </a:p>
          <a:p>
            <a:pPr algn="l" rtl="0">
              <a:buNone/>
            </a:pPr>
            <a:r>
              <a:rPr lang="en-US" sz="3000" b="1" dirty="0"/>
              <a:t>    </a:t>
            </a:r>
            <a:r>
              <a:rPr lang="en-US" sz="3000" b="1" dirty="0">
                <a:solidFill>
                  <a:srgbClr val="7030A0"/>
                </a:solidFill>
              </a:rPr>
              <a:t>Click to check your answers.</a:t>
            </a:r>
            <a:endParaRPr lang="en-US" sz="3000" b="1" dirty="0"/>
          </a:p>
          <a:p>
            <a:pPr algn="l" rtl="0">
              <a:buNone/>
            </a:pPr>
            <a:r>
              <a:rPr lang="en-US" sz="3000" dirty="0"/>
              <a:t>1 I don’t remember _________ you before. </a:t>
            </a:r>
            <a:r>
              <a:rPr lang="en-US" sz="3000" b="1" dirty="0"/>
              <a:t>meet</a:t>
            </a:r>
          </a:p>
          <a:p>
            <a:pPr algn="l" rtl="0">
              <a:buNone/>
            </a:pPr>
            <a:r>
              <a:rPr lang="en-US" sz="3000" dirty="0"/>
              <a:t>2 The car needs _________. Shall I take it to the car wash?   </a:t>
            </a:r>
            <a:r>
              <a:rPr lang="en-US" sz="3000" b="1" dirty="0"/>
              <a:t>clean</a:t>
            </a:r>
          </a:p>
          <a:p>
            <a:pPr algn="l" rtl="0">
              <a:buNone/>
            </a:pPr>
            <a:r>
              <a:rPr lang="en-US" sz="3000" dirty="0"/>
              <a:t>3 He managed _________ to the airport on time.  </a:t>
            </a:r>
            <a:r>
              <a:rPr lang="en-US" sz="3000" b="1" dirty="0"/>
              <a:t>get</a:t>
            </a:r>
            <a:endParaRPr lang="en-US" sz="3000" dirty="0"/>
          </a:p>
          <a:p>
            <a:pPr algn="l" rtl="0">
              <a:buNone/>
            </a:pPr>
            <a:r>
              <a:rPr lang="en-US" sz="3000" dirty="0"/>
              <a:t>4 You must try not ________ late again.   </a:t>
            </a:r>
            <a:r>
              <a:rPr lang="en-US" sz="3000" b="1" dirty="0"/>
              <a:t>be</a:t>
            </a:r>
            <a:br>
              <a:rPr lang="en-US" sz="3000" dirty="0"/>
            </a:br>
            <a:endParaRPr lang="ar-SY" sz="3000" dirty="0"/>
          </a:p>
        </p:txBody>
      </p:sp>
      <p:sp>
        <p:nvSpPr>
          <p:cNvPr id="6" name="عنوان 1"/>
          <p:cNvSpPr>
            <a:spLocks noGrp="1"/>
          </p:cNvSpPr>
          <p:nvPr>
            <p:ph type="title"/>
          </p:nvPr>
        </p:nvSpPr>
        <p:spPr>
          <a:xfrm>
            <a:off x="457200" y="274638"/>
            <a:ext cx="8229600" cy="563562"/>
          </a:xfrm>
          <a:solidFill>
            <a:schemeClr val="accent4">
              <a:lumMod val="20000"/>
              <a:lumOff val="80000"/>
            </a:schemeClr>
          </a:solidFill>
        </p:spPr>
        <p:txBody>
          <a:bodyPr>
            <a:normAutofit fontScale="90000"/>
          </a:bodyPr>
          <a:lstStyle/>
          <a:p>
            <a:pPr algn="l" rtl="0"/>
            <a:r>
              <a:rPr lang="en-US" sz="3200" b="1" dirty="0"/>
              <a:t>What do you remember?    GRAMMAR    P. 82</a:t>
            </a:r>
            <a:endParaRPr lang="ar-SY" sz="3200" dirty="0"/>
          </a:p>
        </p:txBody>
      </p:sp>
      <p:sp>
        <p:nvSpPr>
          <p:cNvPr id="7" name="مربع نص 6"/>
          <p:cNvSpPr txBox="1"/>
          <p:nvPr/>
        </p:nvSpPr>
        <p:spPr>
          <a:xfrm>
            <a:off x="3581400" y="4724400"/>
            <a:ext cx="1371600" cy="523220"/>
          </a:xfrm>
          <a:prstGeom prst="rect">
            <a:avLst/>
          </a:prstGeom>
          <a:noFill/>
        </p:spPr>
        <p:txBody>
          <a:bodyPr wrap="square" rtlCol="1">
            <a:spAutoFit/>
          </a:bodyPr>
          <a:lstStyle/>
          <a:p>
            <a:pPr algn="l" rtl="0"/>
            <a:r>
              <a:rPr lang="en-US" sz="2800" b="1" i="1" dirty="0">
                <a:solidFill>
                  <a:srgbClr val="0070C0"/>
                </a:solidFill>
              </a:rPr>
              <a:t>to be</a:t>
            </a:r>
            <a:endParaRPr lang="ar-SY" sz="2800" b="1" i="1" dirty="0">
              <a:solidFill>
                <a:srgbClr val="0070C0"/>
              </a:solidFill>
            </a:endParaRPr>
          </a:p>
        </p:txBody>
      </p:sp>
      <p:sp>
        <p:nvSpPr>
          <p:cNvPr id="8" name="مربع نص 7"/>
          <p:cNvSpPr txBox="1"/>
          <p:nvPr/>
        </p:nvSpPr>
        <p:spPr>
          <a:xfrm>
            <a:off x="3124200" y="3733800"/>
            <a:ext cx="1295400" cy="523220"/>
          </a:xfrm>
          <a:prstGeom prst="rect">
            <a:avLst/>
          </a:prstGeom>
          <a:noFill/>
        </p:spPr>
        <p:txBody>
          <a:bodyPr wrap="square" rtlCol="1">
            <a:spAutoFit/>
          </a:bodyPr>
          <a:lstStyle/>
          <a:p>
            <a:pPr algn="l" rtl="0"/>
            <a:r>
              <a:rPr lang="en-US" sz="2800" b="1" i="1" dirty="0">
                <a:solidFill>
                  <a:srgbClr val="0070C0"/>
                </a:solidFill>
              </a:rPr>
              <a:t>to get</a:t>
            </a:r>
            <a:endParaRPr lang="ar-SY" sz="2800" b="1" i="1" dirty="0">
              <a:solidFill>
                <a:srgbClr val="0070C0"/>
              </a:solidFill>
            </a:endParaRPr>
          </a:p>
        </p:txBody>
      </p:sp>
      <p:sp>
        <p:nvSpPr>
          <p:cNvPr id="9" name="مربع نص 8"/>
          <p:cNvSpPr txBox="1"/>
          <p:nvPr/>
        </p:nvSpPr>
        <p:spPr>
          <a:xfrm>
            <a:off x="3200400" y="2743200"/>
            <a:ext cx="1600200" cy="523220"/>
          </a:xfrm>
          <a:prstGeom prst="rect">
            <a:avLst/>
          </a:prstGeom>
          <a:noFill/>
        </p:spPr>
        <p:txBody>
          <a:bodyPr wrap="square" rtlCol="1">
            <a:spAutoFit/>
          </a:bodyPr>
          <a:lstStyle/>
          <a:p>
            <a:pPr algn="l" rtl="0"/>
            <a:r>
              <a:rPr lang="en-US" sz="2800" b="1" i="1" dirty="0">
                <a:solidFill>
                  <a:srgbClr val="0070C0"/>
                </a:solidFill>
              </a:rPr>
              <a:t>cleaning</a:t>
            </a:r>
            <a:endParaRPr lang="ar-SY" sz="2800" b="1" i="1" dirty="0">
              <a:solidFill>
                <a:srgbClr val="0070C0"/>
              </a:solidFill>
            </a:endParaRPr>
          </a:p>
        </p:txBody>
      </p:sp>
      <p:sp>
        <p:nvSpPr>
          <p:cNvPr id="10" name="مربع نص 9"/>
          <p:cNvSpPr txBox="1"/>
          <p:nvPr/>
        </p:nvSpPr>
        <p:spPr>
          <a:xfrm>
            <a:off x="3733800" y="2209800"/>
            <a:ext cx="1447800" cy="523220"/>
          </a:xfrm>
          <a:prstGeom prst="rect">
            <a:avLst/>
          </a:prstGeom>
          <a:noFill/>
        </p:spPr>
        <p:txBody>
          <a:bodyPr wrap="square" rtlCol="1">
            <a:spAutoFit/>
          </a:bodyPr>
          <a:lstStyle/>
          <a:p>
            <a:pPr algn="l" rtl="0"/>
            <a:r>
              <a:rPr lang="en-US" sz="2800" b="1" i="1" dirty="0">
                <a:solidFill>
                  <a:srgbClr val="0070C0"/>
                </a:solidFill>
              </a:rPr>
              <a:t>meeting</a:t>
            </a:r>
            <a:endParaRPr lang="ar-SY" sz="2800" b="1" i="1" dirty="0">
              <a:solidFill>
                <a:srgbClr val="0070C0"/>
              </a:solidFill>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77200" y="2746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907"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15962"/>
          </a:xfrm>
        </p:spPr>
        <p:txBody>
          <a:bodyPr>
            <a:normAutofit fontScale="90000"/>
          </a:bodyPr>
          <a:lstStyle/>
          <a:p>
            <a:r>
              <a:rPr lang="en-US" b="1" dirty="0"/>
              <a:t>VOCABULARY</a:t>
            </a:r>
            <a:endParaRPr lang="ar-SY" dirty="0"/>
          </a:p>
        </p:txBody>
      </p:sp>
      <p:sp>
        <p:nvSpPr>
          <p:cNvPr id="3" name="عنصر نائب للمحتوى 2"/>
          <p:cNvSpPr>
            <a:spLocks noGrp="1"/>
          </p:cNvSpPr>
          <p:nvPr>
            <p:ph idx="1"/>
          </p:nvPr>
        </p:nvSpPr>
        <p:spPr>
          <a:xfrm>
            <a:off x="457200" y="990600"/>
            <a:ext cx="8229600" cy="5562600"/>
          </a:xfrm>
        </p:spPr>
        <p:txBody>
          <a:bodyPr>
            <a:normAutofit fontScale="92500" lnSpcReduction="20000"/>
          </a:bodyPr>
          <a:lstStyle/>
          <a:p>
            <a:pPr marL="514350" indent="-514350" algn="l" rtl="0">
              <a:buAutoNum type="alphaLcPeriod"/>
            </a:pPr>
            <a:r>
              <a:rPr lang="en-US" dirty="0"/>
              <a:t>Make nouns for people from the following.</a:t>
            </a:r>
          </a:p>
          <a:p>
            <a:pPr marL="514350" indent="-514350" algn="l" rtl="0">
              <a:buNone/>
            </a:pPr>
            <a:r>
              <a:rPr lang="en-US" b="1" dirty="0">
                <a:solidFill>
                  <a:srgbClr val="7030A0"/>
                </a:solidFill>
              </a:rPr>
              <a:t>      Click to check your answers.</a:t>
            </a:r>
            <a:endParaRPr lang="en-US" dirty="0"/>
          </a:p>
          <a:p>
            <a:pPr marL="514350" indent="-514350" algn="l" rtl="0">
              <a:buNone/>
            </a:pPr>
            <a:r>
              <a:rPr lang="en-US" dirty="0"/>
              <a:t>1. conduct  ____________</a:t>
            </a:r>
          </a:p>
          <a:p>
            <a:pPr marL="514350" indent="-514350" algn="l" rtl="0">
              <a:buNone/>
            </a:pPr>
            <a:r>
              <a:rPr lang="en-US" dirty="0"/>
              <a:t>2. violin ____________ </a:t>
            </a:r>
          </a:p>
          <a:p>
            <a:pPr marL="514350" indent="-514350" algn="l" rtl="0">
              <a:buNone/>
            </a:pPr>
            <a:r>
              <a:rPr lang="en-US" dirty="0"/>
              <a:t>3. drums ____________</a:t>
            </a:r>
          </a:p>
          <a:p>
            <a:pPr marL="514350" indent="-514350" algn="l" rtl="0">
              <a:buNone/>
            </a:pPr>
            <a:r>
              <a:rPr lang="en-US" dirty="0"/>
              <a:t>4. edit ____________</a:t>
            </a:r>
          </a:p>
          <a:p>
            <a:pPr marL="514350" indent="-514350" algn="l" rtl="0">
              <a:buNone/>
            </a:pPr>
            <a:r>
              <a:rPr lang="en-US" dirty="0"/>
              <a:t>5. compose ____________</a:t>
            </a:r>
          </a:p>
          <a:p>
            <a:pPr marL="514350" indent="-514350" algn="l" rtl="0">
              <a:buNone/>
            </a:pPr>
            <a:r>
              <a:rPr lang="en-US" dirty="0"/>
              <a:t>6. journal ____________</a:t>
            </a:r>
          </a:p>
          <a:p>
            <a:pPr marL="514350" indent="-514350" algn="l" rtl="0">
              <a:buNone/>
            </a:pPr>
            <a:r>
              <a:rPr lang="en-US" dirty="0"/>
              <a:t>7. solo ____________</a:t>
            </a:r>
          </a:p>
          <a:p>
            <a:pPr marL="514350" indent="-514350" algn="l" rtl="0">
              <a:buNone/>
            </a:pPr>
            <a:r>
              <a:rPr lang="en-US" dirty="0"/>
              <a:t>8. report ____________</a:t>
            </a:r>
          </a:p>
          <a:p>
            <a:pPr marL="514350" indent="-514350" algn="l" rtl="0">
              <a:buNone/>
            </a:pPr>
            <a:r>
              <a:rPr lang="en-US" dirty="0"/>
              <a:t>9. present ____________</a:t>
            </a:r>
          </a:p>
          <a:p>
            <a:pPr marL="514350" indent="-514350" algn="l" rtl="0">
              <a:buNone/>
            </a:pPr>
            <a:r>
              <a:rPr lang="en-US" dirty="0"/>
              <a:t>10. commentate ____________</a:t>
            </a:r>
            <a:endParaRPr lang="ar-SY" dirty="0"/>
          </a:p>
        </p:txBody>
      </p:sp>
      <p:sp>
        <p:nvSpPr>
          <p:cNvPr id="4" name="عنوان 1"/>
          <p:cNvSpPr txBox="1">
            <a:spLocks/>
          </p:cNvSpPr>
          <p:nvPr/>
        </p:nvSpPr>
        <p:spPr>
          <a:xfrm>
            <a:off x="381000" y="274638"/>
            <a:ext cx="8382000" cy="563562"/>
          </a:xfrm>
          <a:prstGeom prst="rect">
            <a:avLst/>
          </a:prstGeom>
          <a:solidFill>
            <a:schemeClr val="accent6">
              <a:lumMod val="20000"/>
              <a:lumOff val="80000"/>
            </a:schemeClr>
          </a:solidFill>
        </p:spPr>
        <p:txBody>
          <a:bodyPr vert="horz" lIns="91440" tIns="45720" rIns="91440" bIns="45720" rtlCol="1"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What do you remember?   Vocabulary   P. 82</a:t>
            </a:r>
            <a:endParaRPr kumimoji="0" lang="ar-SY"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مربع نص 4"/>
          <p:cNvSpPr txBox="1"/>
          <p:nvPr/>
        </p:nvSpPr>
        <p:spPr>
          <a:xfrm>
            <a:off x="2438400" y="1828800"/>
            <a:ext cx="1676400" cy="523220"/>
          </a:xfrm>
          <a:prstGeom prst="rect">
            <a:avLst/>
          </a:prstGeom>
          <a:noFill/>
        </p:spPr>
        <p:txBody>
          <a:bodyPr wrap="square" rtlCol="1">
            <a:spAutoFit/>
          </a:bodyPr>
          <a:lstStyle/>
          <a:p>
            <a:pPr algn="l" rtl="0"/>
            <a:r>
              <a:rPr lang="en-US" sz="2800" b="1" i="1" dirty="0">
                <a:solidFill>
                  <a:srgbClr val="0070C0"/>
                </a:solidFill>
              </a:rPr>
              <a:t>conductor</a:t>
            </a:r>
            <a:endParaRPr lang="ar-SY" sz="2800" b="1" i="1" dirty="0">
              <a:solidFill>
                <a:srgbClr val="0070C0"/>
              </a:solidFill>
            </a:endParaRPr>
          </a:p>
        </p:txBody>
      </p:sp>
      <p:sp>
        <p:nvSpPr>
          <p:cNvPr id="6" name="مربع نص 5"/>
          <p:cNvSpPr txBox="1"/>
          <p:nvPr/>
        </p:nvSpPr>
        <p:spPr>
          <a:xfrm>
            <a:off x="2057400" y="2286000"/>
            <a:ext cx="1676400" cy="523220"/>
          </a:xfrm>
          <a:prstGeom prst="rect">
            <a:avLst/>
          </a:prstGeom>
          <a:noFill/>
        </p:spPr>
        <p:txBody>
          <a:bodyPr wrap="square" rtlCol="1">
            <a:spAutoFit/>
          </a:bodyPr>
          <a:lstStyle/>
          <a:p>
            <a:pPr algn="l" rtl="0"/>
            <a:r>
              <a:rPr lang="en-US" sz="2800" b="1" i="1" dirty="0">
                <a:solidFill>
                  <a:srgbClr val="0070C0"/>
                </a:solidFill>
              </a:rPr>
              <a:t>violinist</a:t>
            </a:r>
            <a:endParaRPr lang="ar-SY" sz="2800" b="1" i="1" dirty="0">
              <a:solidFill>
                <a:srgbClr val="0070C0"/>
              </a:solidFill>
            </a:endParaRPr>
          </a:p>
        </p:txBody>
      </p:sp>
      <p:sp>
        <p:nvSpPr>
          <p:cNvPr id="7" name="مربع نص 6"/>
          <p:cNvSpPr txBox="1"/>
          <p:nvPr/>
        </p:nvSpPr>
        <p:spPr>
          <a:xfrm>
            <a:off x="2057400" y="2743200"/>
            <a:ext cx="1676400" cy="523220"/>
          </a:xfrm>
          <a:prstGeom prst="rect">
            <a:avLst/>
          </a:prstGeom>
          <a:noFill/>
        </p:spPr>
        <p:txBody>
          <a:bodyPr wrap="square" rtlCol="1">
            <a:spAutoFit/>
          </a:bodyPr>
          <a:lstStyle/>
          <a:p>
            <a:pPr algn="l" rtl="0"/>
            <a:r>
              <a:rPr lang="en-US" sz="2800" b="1" i="1" dirty="0">
                <a:solidFill>
                  <a:srgbClr val="0070C0"/>
                </a:solidFill>
              </a:rPr>
              <a:t>drummer</a:t>
            </a:r>
            <a:endParaRPr lang="ar-SY" sz="2800" b="1" i="1" dirty="0">
              <a:solidFill>
                <a:srgbClr val="0070C0"/>
              </a:solidFill>
            </a:endParaRPr>
          </a:p>
        </p:txBody>
      </p:sp>
      <p:sp>
        <p:nvSpPr>
          <p:cNvPr id="8" name="مربع نص 7"/>
          <p:cNvSpPr txBox="1"/>
          <p:nvPr/>
        </p:nvSpPr>
        <p:spPr>
          <a:xfrm>
            <a:off x="2057400" y="3200400"/>
            <a:ext cx="1371600" cy="523220"/>
          </a:xfrm>
          <a:prstGeom prst="rect">
            <a:avLst/>
          </a:prstGeom>
          <a:noFill/>
        </p:spPr>
        <p:txBody>
          <a:bodyPr wrap="square" rtlCol="1">
            <a:spAutoFit/>
          </a:bodyPr>
          <a:lstStyle/>
          <a:p>
            <a:pPr algn="l" rtl="0"/>
            <a:r>
              <a:rPr lang="en-US" sz="2800" b="1" i="1" dirty="0">
                <a:solidFill>
                  <a:srgbClr val="0070C0"/>
                </a:solidFill>
              </a:rPr>
              <a:t>editor</a:t>
            </a:r>
            <a:endParaRPr lang="ar-SY" sz="2800" b="1" i="1" dirty="0">
              <a:solidFill>
                <a:srgbClr val="0070C0"/>
              </a:solidFill>
            </a:endParaRPr>
          </a:p>
        </p:txBody>
      </p:sp>
      <p:sp>
        <p:nvSpPr>
          <p:cNvPr id="9" name="مربع نص 8"/>
          <p:cNvSpPr txBox="1"/>
          <p:nvPr/>
        </p:nvSpPr>
        <p:spPr>
          <a:xfrm>
            <a:off x="2514600" y="3657600"/>
            <a:ext cx="1676400" cy="523220"/>
          </a:xfrm>
          <a:prstGeom prst="rect">
            <a:avLst/>
          </a:prstGeom>
          <a:noFill/>
        </p:spPr>
        <p:txBody>
          <a:bodyPr wrap="square" rtlCol="1">
            <a:spAutoFit/>
          </a:bodyPr>
          <a:lstStyle/>
          <a:p>
            <a:pPr algn="l" rtl="0"/>
            <a:r>
              <a:rPr lang="en-US" sz="2800" b="1" i="1" dirty="0">
                <a:solidFill>
                  <a:srgbClr val="0070C0"/>
                </a:solidFill>
              </a:rPr>
              <a:t>composer</a:t>
            </a:r>
            <a:endParaRPr lang="ar-SY" sz="2800" b="1" i="1" dirty="0">
              <a:solidFill>
                <a:srgbClr val="0070C0"/>
              </a:solidFill>
            </a:endParaRPr>
          </a:p>
        </p:txBody>
      </p:sp>
      <p:sp>
        <p:nvSpPr>
          <p:cNvPr id="10" name="مربع نص 9"/>
          <p:cNvSpPr txBox="1"/>
          <p:nvPr/>
        </p:nvSpPr>
        <p:spPr>
          <a:xfrm>
            <a:off x="2209800" y="4114800"/>
            <a:ext cx="1676400" cy="523220"/>
          </a:xfrm>
          <a:prstGeom prst="rect">
            <a:avLst/>
          </a:prstGeom>
          <a:noFill/>
        </p:spPr>
        <p:txBody>
          <a:bodyPr wrap="square" rtlCol="1">
            <a:spAutoFit/>
          </a:bodyPr>
          <a:lstStyle/>
          <a:p>
            <a:pPr algn="l" rtl="0"/>
            <a:r>
              <a:rPr lang="en-US" sz="2800" b="1" i="1" dirty="0">
                <a:solidFill>
                  <a:srgbClr val="0070C0"/>
                </a:solidFill>
              </a:rPr>
              <a:t>journalist</a:t>
            </a:r>
            <a:endParaRPr lang="ar-SY" sz="2800" b="1" i="1" dirty="0">
              <a:solidFill>
                <a:srgbClr val="0070C0"/>
              </a:solidFill>
            </a:endParaRPr>
          </a:p>
        </p:txBody>
      </p:sp>
      <p:sp>
        <p:nvSpPr>
          <p:cNvPr id="11" name="مربع نص 10"/>
          <p:cNvSpPr txBox="1"/>
          <p:nvPr/>
        </p:nvSpPr>
        <p:spPr>
          <a:xfrm>
            <a:off x="2209800" y="4572000"/>
            <a:ext cx="1219200" cy="523220"/>
          </a:xfrm>
          <a:prstGeom prst="rect">
            <a:avLst/>
          </a:prstGeom>
          <a:noFill/>
        </p:spPr>
        <p:txBody>
          <a:bodyPr wrap="square" rtlCol="1">
            <a:spAutoFit/>
          </a:bodyPr>
          <a:lstStyle/>
          <a:p>
            <a:pPr algn="l" rtl="0"/>
            <a:r>
              <a:rPr lang="en-US" sz="2800" b="1" i="1" dirty="0">
                <a:solidFill>
                  <a:srgbClr val="0070C0"/>
                </a:solidFill>
              </a:rPr>
              <a:t>soloist</a:t>
            </a:r>
            <a:endParaRPr lang="ar-SY" sz="2800" b="1" i="1" dirty="0">
              <a:solidFill>
                <a:srgbClr val="0070C0"/>
              </a:solidFill>
            </a:endParaRPr>
          </a:p>
        </p:txBody>
      </p:sp>
      <p:sp>
        <p:nvSpPr>
          <p:cNvPr id="12" name="مربع نص 11"/>
          <p:cNvSpPr txBox="1"/>
          <p:nvPr/>
        </p:nvSpPr>
        <p:spPr>
          <a:xfrm>
            <a:off x="2057400" y="5029200"/>
            <a:ext cx="1676400" cy="523220"/>
          </a:xfrm>
          <a:prstGeom prst="rect">
            <a:avLst/>
          </a:prstGeom>
          <a:noFill/>
        </p:spPr>
        <p:txBody>
          <a:bodyPr wrap="square" rtlCol="1">
            <a:spAutoFit/>
          </a:bodyPr>
          <a:lstStyle/>
          <a:p>
            <a:pPr algn="l" rtl="0"/>
            <a:r>
              <a:rPr lang="en-US" sz="2800" b="1" i="1" dirty="0">
                <a:solidFill>
                  <a:srgbClr val="0070C0"/>
                </a:solidFill>
              </a:rPr>
              <a:t>reporter</a:t>
            </a:r>
            <a:endParaRPr lang="ar-SY" sz="2800" b="1" i="1" dirty="0">
              <a:solidFill>
                <a:srgbClr val="0070C0"/>
              </a:solidFill>
            </a:endParaRPr>
          </a:p>
        </p:txBody>
      </p:sp>
      <p:sp>
        <p:nvSpPr>
          <p:cNvPr id="13" name="مربع نص 12"/>
          <p:cNvSpPr txBox="1"/>
          <p:nvPr/>
        </p:nvSpPr>
        <p:spPr>
          <a:xfrm>
            <a:off x="2362200" y="5486400"/>
            <a:ext cx="1676400" cy="523220"/>
          </a:xfrm>
          <a:prstGeom prst="rect">
            <a:avLst/>
          </a:prstGeom>
          <a:noFill/>
        </p:spPr>
        <p:txBody>
          <a:bodyPr wrap="square" rtlCol="1">
            <a:spAutoFit/>
          </a:bodyPr>
          <a:lstStyle/>
          <a:p>
            <a:pPr algn="l" rtl="0"/>
            <a:r>
              <a:rPr lang="en-US" sz="2800" b="1" i="1" dirty="0">
                <a:solidFill>
                  <a:srgbClr val="0070C0"/>
                </a:solidFill>
              </a:rPr>
              <a:t>presenter</a:t>
            </a:r>
            <a:endParaRPr lang="ar-SY" sz="2800" b="1" i="1" dirty="0">
              <a:solidFill>
                <a:srgbClr val="0070C0"/>
              </a:solidFill>
            </a:endParaRPr>
          </a:p>
        </p:txBody>
      </p:sp>
      <p:sp>
        <p:nvSpPr>
          <p:cNvPr id="14" name="مربع نص 13"/>
          <p:cNvSpPr txBox="1"/>
          <p:nvPr/>
        </p:nvSpPr>
        <p:spPr>
          <a:xfrm>
            <a:off x="3200400" y="5943600"/>
            <a:ext cx="2362200" cy="523220"/>
          </a:xfrm>
          <a:prstGeom prst="rect">
            <a:avLst/>
          </a:prstGeom>
          <a:noFill/>
        </p:spPr>
        <p:txBody>
          <a:bodyPr wrap="square" rtlCol="1">
            <a:spAutoFit/>
          </a:bodyPr>
          <a:lstStyle/>
          <a:p>
            <a:pPr algn="l" rtl="0"/>
            <a:r>
              <a:rPr lang="en-US" sz="2800" b="1" i="1" dirty="0">
                <a:solidFill>
                  <a:srgbClr val="0070C0"/>
                </a:solidFill>
              </a:rPr>
              <a:t>commentator</a:t>
            </a:r>
            <a:endParaRPr lang="ar-SY" sz="2800" b="1" i="1" dirty="0">
              <a:solidFill>
                <a:srgbClr val="0070C0"/>
              </a:solidFill>
            </a:endParaRPr>
          </a:p>
        </p:txBody>
      </p:sp>
      <p:pic>
        <p:nvPicPr>
          <p:cNvPr id="1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8657"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8856" fill="hold"/>
                                        <p:tgtEl>
                                          <p:spTgt spid="15"/>
                                        </p:tgtEl>
                                      </p:cBhvr>
                                    </p:cmd>
                                  </p:childTnLst>
                                </p:cTn>
                              </p:par>
                            </p:childTnLst>
                          </p:cTn>
                        </p:par>
                      </p:childTnLst>
                    </p:cTn>
                  </p:par>
                </p:childTnLst>
              </p:cTn>
              <p:nextCondLst>
                <p:cond evt="onClick" delay="0">
                  <p:tgtEl>
                    <p:spTgt spid="15"/>
                  </p:tgtEl>
                </p:cond>
              </p:nextCondLst>
            </p:seq>
            <p:audio>
              <p:cMediaNode vol="80000">
                <p:cTn id="68"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1066800"/>
            <a:ext cx="8534400" cy="5562600"/>
          </a:xfrm>
        </p:spPr>
        <p:txBody>
          <a:bodyPr>
            <a:normAutofit fontScale="70000" lnSpcReduction="20000"/>
          </a:bodyPr>
          <a:lstStyle/>
          <a:p>
            <a:pPr algn="l" rtl="0">
              <a:buNone/>
            </a:pPr>
            <a:r>
              <a:rPr lang="en-US" sz="3400" b="1" dirty="0"/>
              <a:t>b. Complete the missing words. </a:t>
            </a:r>
            <a:r>
              <a:rPr lang="en-US" sz="3400" b="1" dirty="0">
                <a:solidFill>
                  <a:srgbClr val="7030A0"/>
                </a:solidFill>
              </a:rPr>
              <a:t>Click to check your answers.</a:t>
            </a:r>
          </a:p>
          <a:p>
            <a:pPr marL="514350" indent="-514350" algn="l" rtl="0">
              <a:buAutoNum type="arabicPeriod"/>
            </a:pPr>
            <a:r>
              <a:rPr lang="en-US" sz="3400" dirty="0"/>
              <a:t>Did you hear the </a:t>
            </a:r>
            <a:r>
              <a:rPr lang="en-US" sz="3400" b="1" dirty="0">
                <a:solidFill>
                  <a:srgbClr val="0070C0"/>
                </a:solidFill>
              </a:rPr>
              <a:t>w</a:t>
            </a:r>
            <a:r>
              <a:rPr lang="en-US" sz="3400" dirty="0"/>
              <a:t>________ </a:t>
            </a:r>
            <a:r>
              <a:rPr lang="en-US" sz="3400" b="1" dirty="0">
                <a:solidFill>
                  <a:srgbClr val="0070C0"/>
                </a:solidFill>
              </a:rPr>
              <a:t>f</a:t>
            </a:r>
            <a:r>
              <a:rPr lang="en-US" sz="3400" dirty="0"/>
              <a:t>______ ? It’s going to rain.</a:t>
            </a:r>
          </a:p>
          <a:p>
            <a:pPr marL="514350" indent="-514350" algn="l" rtl="0">
              <a:buAutoNum type="arabicPeriod"/>
            </a:pPr>
            <a:r>
              <a:rPr lang="en-US" sz="3400" dirty="0"/>
              <a:t>Let’s not see that film. It had an awful </a:t>
            </a:r>
            <a:r>
              <a:rPr lang="en-US" sz="3400" b="1" dirty="0">
                <a:solidFill>
                  <a:srgbClr val="0070C0"/>
                </a:solidFill>
              </a:rPr>
              <a:t>r</a:t>
            </a:r>
            <a:r>
              <a:rPr lang="en-US" sz="3400" dirty="0"/>
              <a:t>_______ in the paper.</a:t>
            </a:r>
          </a:p>
          <a:p>
            <a:pPr marL="514350" indent="-514350" algn="l" rtl="0">
              <a:buAutoNum type="arabicPeriod"/>
            </a:pPr>
            <a:r>
              <a:rPr lang="en-US" sz="3400" dirty="0"/>
              <a:t>This paper always supports the government. It’s very </a:t>
            </a:r>
            <a:r>
              <a:rPr lang="en-US" sz="3400" b="1" dirty="0">
                <a:solidFill>
                  <a:srgbClr val="0070C0"/>
                </a:solidFill>
              </a:rPr>
              <a:t>b</a:t>
            </a:r>
            <a:r>
              <a:rPr lang="en-US" sz="3400" dirty="0"/>
              <a:t>______. </a:t>
            </a:r>
          </a:p>
          <a:p>
            <a:pPr marL="514350" indent="-514350" algn="l" rtl="0">
              <a:buAutoNum type="arabicPeriod"/>
            </a:pPr>
            <a:r>
              <a:rPr lang="en-US" sz="3400" dirty="0"/>
              <a:t>His latest song is really </a:t>
            </a:r>
            <a:r>
              <a:rPr lang="en-US" sz="3400" b="1" dirty="0">
                <a:solidFill>
                  <a:srgbClr val="0070C0"/>
                </a:solidFill>
              </a:rPr>
              <a:t>c</a:t>
            </a:r>
            <a:r>
              <a:rPr lang="en-US" sz="3400" dirty="0"/>
              <a:t>_______. Everybody’s singing it.</a:t>
            </a:r>
          </a:p>
          <a:p>
            <a:pPr marL="514350" indent="-514350" algn="l" rtl="0">
              <a:buAutoNum type="arabicPeriod"/>
            </a:pPr>
            <a:r>
              <a:rPr lang="en-US" sz="3400" dirty="0"/>
              <a:t>I can remember the lyrics, but I can’t remember the </a:t>
            </a:r>
            <a:r>
              <a:rPr lang="en-US" sz="3400" b="1" dirty="0">
                <a:solidFill>
                  <a:srgbClr val="0070C0"/>
                </a:solidFill>
              </a:rPr>
              <a:t>t</a:t>
            </a:r>
            <a:r>
              <a:rPr lang="en-US" sz="3400" dirty="0"/>
              <a:t>_______. </a:t>
            </a:r>
          </a:p>
          <a:p>
            <a:pPr marL="514350" indent="-514350" algn="l" rtl="0">
              <a:buAutoNum type="arabicPeriod"/>
            </a:pPr>
            <a:r>
              <a:rPr lang="en-US" sz="3400" dirty="0"/>
              <a:t>The report was </a:t>
            </a:r>
            <a:r>
              <a:rPr lang="en-US" sz="3400" b="1" dirty="0">
                <a:solidFill>
                  <a:srgbClr val="0070C0"/>
                </a:solidFill>
              </a:rPr>
              <a:t>c</a:t>
            </a:r>
            <a:r>
              <a:rPr lang="en-US" sz="3400" dirty="0"/>
              <a:t>_________. He wasn’t allowed to say what he wanted to say.</a:t>
            </a:r>
          </a:p>
          <a:p>
            <a:pPr marL="514350" indent="-514350" algn="l" rtl="0">
              <a:buAutoNum type="arabicPeriod"/>
            </a:pPr>
            <a:r>
              <a:rPr lang="en-US" sz="3400" dirty="0"/>
              <a:t>Could I have an extra </a:t>
            </a:r>
            <a:r>
              <a:rPr lang="en-US" sz="3400" b="1" dirty="0">
                <a:solidFill>
                  <a:srgbClr val="0070C0"/>
                </a:solidFill>
              </a:rPr>
              <a:t>p</a:t>
            </a:r>
            <a:r>
              <a:rPr lang="en-US" sz="3400" dirty="0"/>
              <a:t>_______ for my bed, please?</a:t>
            </a:r>
          </a:p>
          <a:p>
            <a:pPr marL="514350" indent="-514350" algn="l" rtl="0">
              <a:buAutoNum type="arabicPeriod"/>
            </a:pPr>
            <a:r>
              <a:rPr lang="en-US" sz="3400" dirty="0"/>
              <a:t>My husband says I </a:t>
            </a:r>
            <a:r>
              <a:rPr lang="en-US" sz="3400" b="1" dirty="0">
                <a:solidFill>
                  <a:srgbClr val="0070C0"/>
                </a:solidFill>
              </a:rPr>
              <a:t>s</a:t>
            </a:r>
            <a:r>
              <a:rPr lang="en-US" sz="3400" dirty="0"/>
              <a:t>_______ really loudly when I’m asleep.</a:t>
            </a:r>
          </a:p>
          <a:p>
            <a:pPr marL="514350" indent="-514350" algn="l" rtl="0">
              <a:buAutoNum type="arabicPeriod"/>
            </a:pPr>
            <a:r>
              <a:rPr lang="en-US" sz="3400" dirty="0"/>
              <a:t>I didn’t get much sleep last night so I’m going to have a </a:t>
            </a:r>
            <a:r>
              <a:rPr lang="en-US" sz="3400" b="1" dirty="0">
                <a:solidFill>
                  <a:srgbClr val="0070C0"/>
                </a:solidFill>
              </a:rPr>
              <a:t>n</a:t>
            </a:r>
            <a:r>
              <a:rPr lang="en-US" sz="3400" dirty="0"/>
              <a:t>_____</a:t>
            </a:r>
            <a:r>
              <a:rPr lang="en-US" sz="3400" b="1" dirty="0"/>
              <a:t> </a:t>
            </a:r>
            <a:r>
              <a:rPr lang="en-US" sz="3400" dirty="0"/>
              <a:t>after lunch.</a:t>
            </a:r>
          </a:p>
          <a:p>
            <a:pPr marL="514350" indent="-514350" algn="l" rtl="0">
              <a:buAutoNum type="arabicPeriod"/>
            </a:pPr>
            <a:r>
              <a:rPr lang="en-US" sz="3400" dirty="0"/>
              <a:t>He has terrible</a:t>
            </a:r>
            <a:r>
              <a:rPr lang="en-US" sz="3400" b="1" dirty="0"/>
              <a:t> </a:t>
            </a:r>
            <a:r>
              <a:rPr lang="en-US" sz="3400" b="1" dirty="0" err="1">
                <a:solidFill>
                  <a:srgbClr val="0070C0"/>
                </a:solidFill>
              </a:rPr>
              <a:t>i</a:t>
            </a:r>
            <a:r>
              <a:rPr lang="en-US" sz="3400" dirty="0"/>
              <a:t>________. It takes him ages to get to sleep.</a:t>
            </a:r>
            <a:endParaRPr lang="ar-SY" sz="3400" dirty="0"/>
          </a:p>
        </p:txBody>
      </p:sp>
      <p:sp>
        <p:nvSpPr>
          <p:cNvPr id="5" name="عنوان 1"/>
          <p:cNvSpPr txBox="1">
            <a:spLocks/>
          </p:cNvSpPr>
          <p:nvPr/>
        </p:nvSpPr>
        <p:spPr>
          <a:xfrm>
            <a:off x="381000" y="274638"/>
            <a:ext cx="8382000" cy="639762"/>
          </a:xfrm>
          <a:prstGeom prst="rect">
            <a:avLst/>
          </a:prstGeom>
          <a:solidFill>
            <a:schemeClr val="accent6">
              <a:lumMod val="20000"/>
              <a:lumOff val="80000"/>
            </a:schemeClr>
          </a:solidFill>
        </p:spPr>
        <p:txBody>
          <a:bodyPr vert="horz" lIns="91440" tIns="45720" rIns="91440" bIns="45720" rtlCol="1"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What do you remember?   Vocabulary   P. 82</a:t>
            </a:r>
            <a:endParaRPr kumimoji="0" lang="ar-SY"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مربع نص 5"/>
          <p:cNvSpPr txBox="1"/>
          <p:nvPr/>
        </p:nvSpPr>
        <p:spPr>
          <a:xfrm>
            <a:off x="5562600" y="1752600"/>
            <a:ext cx="1219200" cy="461665"/>
          </a:xfrm>
          <a:prstGeom prst="rect">
            <a:avLst/>
          </a:prstGeom>
          <a:solidFill>
            <a:schemeClr val="bg1"/>
          </a:solidFill>
        </p:spPr>
        <p:txBody>
          <a:bodyPr wrap="square" rtlCol="1">
            <a:spAutoFit/>
          </a:bodyPr>
          <a:lstStyle/>
          <a:p>
            <a:pPr algn="l" rtl="0"/>
            <a:r>
              <a:rPr lang="en-US" sz="2400" b="1" i="1" dirty="0">
                <a:solidFill>
                  <a:srgbClr val="0070C0"/>
                </a:solidFill>
              </a:rPr>
              <a:t>review</a:t>
            </a:r>
            <a:endParaRPr lang="ar-SY" sz="2400" b="1" i="1" dirty="0">
              <a:solidFill>
                <a:srgbClr val="0070C0"/>
              </a:solidFill>
            </a:endParaRPr>
          </a:p>
        </p:txBody>
      </p:sp>
      <p:sp>
        <p:nvSpPr>
          <p:cNvPr id="7" name="مربع نص 6"/>
          <p:cNvSpPr txBox="1"/>
          <p:nvPr/>
        </p:nvSpPr>
        <p:spPr>
          <a:xfrm>
            <a:off x="7467600" y="2133600"/>
            <a:ext cx="1066800" cy="461665"/>
          </a:xfrm>
          <a:prstGeom prst="rect">
            <a:avLst/>
          </a:prstGeom>
          <a:solidFill>
            <a:schemeClr val="bg1"/>
          </a:solidFill>
        </p:spPr>
        <p:txBody>
          <a:bodyPr wrap="square" rtlCol="1">
            <a:spAutoFit/>
          </a:bodyPr>
          <a:lstStyle/>
          <a:p>
            <a:pPr algn="l" rtl="0"/>
            <a:r>
              <a:rPr lang="en-US" sz="2400" b="1" i="1" dirty="0">
                <a:solidFill>
                  <a:srgbClr val="0070C0"/>
                </a:solidFill>
              </a:rPr>
              <a:t>biased</a:t>
            </a:r>
            <a:endParaRPr lang="ar-SY" sz="2400" b="1" i="1" dirty="0">
              <a:solidFill>
                <a:srgbClr val="0070C0"/>
              </a:solidFill>
            </a:endParaRPr>
          </a:p>
        </p:txBody>
      </p:sp>
      <p:sp>
        <p:nvSpPr>
          <p:cNvPr id="8" name="مربع نص 7"/>
          <p:cNvSpPr txBox="1"/>
          <p:nvPr/>
        </p:nvSpPr>
        <p:spPr>
          <a:xfrm>
            <a:off x="3733800" y="2438400"/>
            <a:ext cx="1219200" cy="461665"/>
          </a:xfrm>
          <a:prstGeom prst="rect">
            <a:avLst/>
          </a:prstGeom>
          <a:solidFill>
            <a:schemeClr val="bg1"/>
          </a:solidFill>
        </p:spPr>
        <p:txBody>
          <a:bodyPr wrap="square" rtlCol="1">
            <a:spAutoFit/>
          </a:bodyPr>
          <a:lstStyle/>
          <a:p>
            <a:pPr algn="l" rtl="0"/>
            <a:r>
              <a:rPr lang="en-US" sz="2400" b="1" i="1" dirty="0">
                <a:solidFill>
                  <a:srgbClr val="0070C0"/>
                </a:solidFill>
              </a:rPr>
              <a:t>catchy</a:t>
            </a:r>
            <a:endParaRPr lang="ar-SY" sz="2400" b="1" i="1" dirty="0">
              <a:solidFill>
                <a:srgbClr val="0070C0"/>
              </a:solidFill>
            </a:endParaRPr>
          </a:p>
        </p:txBody>
      </p:sp>
      <p:sp>
        <p:nvSpPr>
          <p:cNvPr id="9" name="مربع نص 8"/>
          <p:cNvSpPr txBox="1"/>
          <p:nvPr/>
        </p:nvSpPr>
        <p:spPr>
          <a:xfrm>
            <a:off x="7696200" y="4572000"/>
            <a:ext cx="1066800" cy="461665"/>
          </a:xfrm>
          <a:prstGeom prst="rect">
            <a:avLst/>
          </a:prstGeom>
          <a:solidFill>
            <a:schemeClr val="bg1"/>
          </a:solidFill>
        </p:spPr>
        <p:txBody>
          <a:bodyPr wrap="square" rtlCol="1">
            <a:spAutoFit/>
          </a:bodyPr>
          <a:lstStyle/>
          <a:p>
            <a:pPr algn="l" rtl="0"/>
            <a:r>
              <a:rPr lang="en-US" sz="2400" b="1" i="1" dirty="0">
                <a:solidFill>
                  <a:srgbClr val="0070C0"/>
                </a:solidFill>
              </a:rPr>
              <a:t>nap</a:t>
            </a:r>
            <a:endParaRPr lang="ar-SY" sz="2400" b="1" i="1" dirty="0">
              <a:solidFill>
                <a:srgbClr val="0070C0"/>
              </a:solidFill>
            </a:endParaRPr>
          </a:p>
        </p:txBody>
      </p:sp>
      <p:sp>
        <p:nvSpPr>
          <p:cNvPr id="10" name="مربع نص 9"/>
          <p:cNvSpPr txBox="1"/>
          <p:nvPr/>
        </p:nvSpPr>
        <p:spPr>
          <a:xfrm>
            <a:off x="7315200" y="2819400"/>
            <a:ext cx="1219200" cy="461665"/>
          </a:xfrm>
          <a:prstGeom prst="rect">
            <a:avLst/>
          </a:prstGeom>
          <a:solidFill>
            <a:schemeClr val="bg1"/>
          </a:solidFill>
        </p:spPr>
        <p:txBody>
          <a:bodyPr wrap="square" rtlCol="1">
            <a:spAutoFit/>
          </a:bodyPr>
          <a:lstStyle/>
          <a:p>
            <a:pPr algn="l" rtl="0"/>
            <a:r>
              <a:rPr lang="en-US" sz="2400" b="1" i="1" dirty="0">
                <a:solidFill>
                  <a:srgbClr val="0070C0"/>
                </a:solidFill>
              </a:rPr>
              <a:t>tune</a:t>
            </a:r>
            <a:endParaRPr lang="ar-SY" sz="2400" b="1" i="1" dirty="0">
              <a:solidFill>
                <a:srgbClr val="0070C0"/>
              </a:solidFill>
            </a:endParaRPr>
          </a:p>
        </p:txBody>
      </p:sp>
      <p:sp>
        <p:nvSpPr>
          <p:cNvPr id="11" name="مربع نص 10"/>
          <p:cNvSpPr txBox="1"/>
          <p:nvPr/>
        </p:nvSpPr>
        <p:spPr>
          <a:xfrm>
            <a:off x="2819400" y="3200400"/>
            <a:ext cx="1524000" cy="461665"/>
          </a:xfrm>
          <a:prstGeom prst="rect">
            <a:avLst/>
          </a:prstGeom>
          <a:solidFill>
            <a:schemeClr val="bg1"/>
          </a:solidFill>
        </p:spPr>
        <p:txBody>
          <a:bodyPr wrap="square" rtlCol="1">
            <a:spAutoFit/>
          </a:bodyPr>
          <a:lstStyle/>
          <a:p>
            <a:pPr algn="l" rtl="0"/>
            <a:r>
              <a:rPr lang="en-US" sz="2400" b="1" i="1" dirty="0">
                <a:solidFill>
                  <a:srgbClr val="0070C0"/>
                </a:solidFill>
              </a:rPr>
              <a:t>censored</a:t>
            </a:r>
            <a:endParaRPr lang="ar-SY" sz="2400" b="1" i="1" dirty="0">
              <a:solidFill>
                <a:srgbClr val="0070C0"/>
              </a:solidFill>
            </a:endParaRPr>
          </a:p>
        </p:txBody>
      </p:sp>
      <p:sp>
        <p:nvSpPr>
          <p:cNvPr id="12" name="مربع نص 11"/>
          <p:cNvSpPr txBox="1"/>
          <p:nvPr/>
        </p:nvSpPr>
        <p:spPr>
          <a:xfrm>
            <a:off x="3505200" y="3810000"/>
            <a:ext cx="1295400" cy="461665"/>
          </a:xfrm>
          <a:prstGeom prst="rect">
            <a:avLst/>
          </a:prstGeom>
          <a:solidFill>
            <a:schemeClr val="bg1"/>
          </a:solidFill>
        </p:spPr>
        <p:txBody>
          <a:bodyPr wrap="square" rtlCol="1">
            <a:spAutoFit/>
          </a:bodyPr>
          <a:lstStyle/>
          <a:p>
            <a:pPr algn="l" rtl="0"/>
            <a:r>
              <a:rPr lang="en-US" sz="2400" b="1" i="1" dirty="0">
                <a:solidFill>
                  <a:srgbClr val="0070C0"/>
                </a:solidFill>
              </a:rPr>
              <a:t>pillow</a:t>
            </a:r>
            <a:endParaRPr lang="ar-SY" sz="2400" b="1" i="1" dirty="0">
              <a:solidFill>
                <a:srgbClr val="0070C0"/>
              </a:solidFill>
            </a:endParaRPr>
          </a:p>
        </p:txBody>
      </p:sp>
      <p:sp>
        <p:nvSpPr>
          <p:cNvPr id="13" name="مربع نص 12"/>
          <p:cNvSpPr txBox="1"/>
          <p:nvPr/>
        </p:nvSpPr>
        <p:spPr>
          <a:xfrm>
            <a:off x="3200400" y="4191000"/>
            <a:ext cx="1219200" cy="461665"/>
          </a:xfrm>
          <a:prstGeom prst="rect">
            <a:avLst/>
          </a:prstGeom>
          <a:solidFill>
            <a:schemeClr val="bg1"/>
          </a:solidFill>
        </p:spPr>
        <p:txBody>
          <a:bodyPr wrap="square" rtlCol="1">
            <a:spAutoFit/>
          </a:bodyPr>
          <a:lstStyle/>
          <a:p>
            <a:pPr algn="l" rtl="0"/>
            <a:r>
              <a:rPr lang="en-US" sz="2400" b="1" i="1" dirty="0">
                <a:solidFill>
                  <a:srgbClr val="0070C0"/>
                </a:solidFill>
              </a:rPr>
              <a:t>snore</a:t>
            </a:r>
            <a:endParaRPr lang="ar-SY" sz="2400" b="1" i="1" dirty="0">
              <a:solidFill>
                <a:srgbClr val="0070C0"/>
              </a:solidFill>
            </a:endParaRPr>
          </a:p>
        </p:txBody>
      </p:sp>
      <p:sp>
        <p:nvSpPr>
          <p:cNvPr id="14" name="مربع نص 13"/>
          <p:cNvSpPr txBox="1"/>
          <p:nvPr/>
        </p:nvSpPr>
        <p:spPr>
          <a:xfrm>
            <a:off x="2743200" y="5181600"/>
            <a:ext cx="1371600" cy="461665"/>
          </a:xfrm>
          <a:prstGeom prst="rect">
            <a:avLst/>
          </a:prstGeom>
          <a:solidFill>
            <a:schemeClr val="bg1"/>
          </a:solidFill>
        </p:spPr>
        <p:txBody>
          <a:bodyPr wrap="square" rtlCol="1">
            <a:spAutoFit/>
          </a:bodyPr>
          <a:lstStyle/>
          <a:p>
            <a:pPr algn="l" rtl="0"/>
            <a:r>
              <a:rPr lang="en-US" sz="2400" b="1" i="1" dirty="0">
                <a:solidFill>
                  <a:srgbClr val="0070C0"/>
                </a:solidFill>
              </a:rPr>
              <a:t>insomnia</a:t>
            </a:r>
            <a:endParaRPr lang="ar-SY" sz="2400" b="1" i="1" dirty="0">
              <a:solidFill>
                <a:srgbClr val="0070C0"/>
              </a:solidFill>
            </a:endParaRPr>
          </a:p>
        </p:txBody>
      </p:sp>
      <p:sp>
        <p:nvSpPr>
          <p:cNvPr id="15" name="مربع نص 14"/>
          <p:cNvSpPr txBox="1"/>
          <p:nvPr/>
        </p:nvSpPr>
        <p:spPr>
          <a:xfrm>
            <a:off x="2971800" y="1371600"/>
            <a:ext cx="2667000" cy="461665"/>
          </a:xfrm>
          <a:prstGeom prst="rect">
            <a:avLst/>
          </a:prstGeom>
          <a:solidFill>
            <a:schemeClr val="bg1"/>
          </a:solidFill>
        </p:spPr>
        <p:txBody>
          <a:bodyPr wrap="square" rtlCol="1">
            <a:spAutoFit/>
          </a:bodyPr>
          <a:lstStyle/>
          <a:p>
            <a:pPr algn="l" rtl="0"/>
            <a:r>
              <a:rPr lang="en-US" sz="2400" b="1" i="1" dirty="0">
                <a:solidFill>
                  <a:srgbClr val="0070C0"/>
                </a:solidFill>
              </a:rPr>
              <a:t>weather forecast</a:t>
            </a:r>
            <a:endParaRPr lang="ar-SY" sz="2400" b="1" i="1" dirty="0">
              <a:solidFill>
                <a:srgbClr val="0070C0"/>
              </a:solidFill>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39752" y="342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1650" fill="hold"/>
                                        <p:tgtEl>
                                          <p:spTgt spid="2"/>
                                        </p:tgtEl>
                                      </p:cBhvr>
                                    </p:cmd>
                                  </p:childTnLst>
                                </p:cTn>
                              </p:par>
                            </p:childTnLst>
                          </p:cTn>
                        </p:par>
                      </p:childTnLst>
                    </p:cTn>
                  </p:par>
                </p:childTnLst>
              </p:cTn>
              <p:nextCondLst>
                <p:cond evt="onClick" delay="0">
                  <p:tgtEl>
                    <p:spTgt spid="2"/>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868362"/>
          </a:xfrm>
          <a:solidFill>
            <a:schemeClr val="accent3">
              <a:lumMod val="20000"/>
              <a:lumOff val="80000"/>
            </a:schemeClr>
          </a:solidFill>
        </p:spPr>
        <p:txBody>
          <a:bodyPr>
            <a:noAutofit/>
          </a:bodyPr>
          <a:lstStyle/>
          <a:p>
            <a:pPr algn="l" rtl="0"/>
            <a:r>
              <a:rPr lang="en-US" sz="2800" b="1" dirty="0"/>
              <a:t>What can you do?                                            P. 83 </a:t>
            </a:r>
            <a:br>
              <a:rPr lang="en-US" sz="2800" b="1" dirty="0"/>
            </a:br>
            <a:r>
              <a:rPr lang="en-US" sz="2800" b="1" dirty="0"/>
              <a:t>CAN YOU UNDERSTAND THIS TEXT?</a:t>
            </a:r>
            <a:endParaRPr lang="ar-SY" sz="2800" dirty="0"/>
          </a:p>
        </p:txBody>
      </p:sp>
      <p:sp>
        <p:nvSpPr>
          <p:cNvPr id="3" name="عنصر نائب للمحتوى 2"/>
          <p:cNvSpPr>
            <a:spLocks noGrp="1"/>
          </p:cNvSpPr>
          <p:nvPr>
            <p:ph idx="1"/>
          </p:nvPr>
        </p:nvSpPr>
        <p:spPr>
          <a:xfrm>
            <a:off x="457200" y="1295400"/>
            <a:ext cx="8229600" cy="4830763"/>
          </a:xfrm>
        </p:spPr>
        <p:txBody>
          <a:bodyPr>
            <a:normAutofit fontScale="85000" lnSpcReduction="20000"/>
          </a:bodyPr>
          <a:lstStyle/>
          <a:p>
            <a:pPr algn="l" rtl="0">
              <a:buNone/>
            </a:pPr>
            <a:r>
              <a:rPr lang="en-US" b="1" dirty="0"/>
              <a:t>Read the article and choose a, b, or c. </a:t>
            </a:r>
          </a:p>
          <a:p>
            <a:pPr algn="l" rtl="0">
              <a:buNone/>
            </a:pPr>
            <a:r>
              <a:rPr lang="en-US" b="1" dirty="0">
                <a:solidFill>
                  <a:srgbClr val="7030A0"/>
                </a:solidFill>
              </a:rPr>
              <a:t>Click to check your answers. </a:t>
            </a:r>
          </a:p>
          <a:p>
            <a:pPr marL="514350" indent="-514350" algn="l" rtl="0">
              <a:buAutoNum type="arabicPeriod"/>
            </a:pPr>
            <a:r>
              <a:rPr lang="en-US" b="1" dirty="0"/>
              <a:t>a.</a:t>
            </a:r>
            <a:r>
              <a:rPr lang="en-US" dirty="0"/>
              <a:t> night        	 </a:t>
            </a:r>
            <a:r>
              <a:rPr lang="en-US" b="1" dirty="0"/>
              <a:t>b.</a:t>
            </a:r>
            <a:r>
              <a:rPr lang="en-US" dirty="0"/>
              <a:t> dawn 		</a:t>
            </a:r>
            <a:r>
              <a:rPr lang="en-US" b="1" dirty="0"/>
              <a:t>c. </a:t>
            </a:r>
            <a:r>
              <a:rPr lang="en-US" dirty="0"/>
              <a:t>mid-day </a:t>
            </a:r>
          </a:p>
          <a:p>
            <a:pPr marL="514350" indent="-514350" algn="l" rtl="0">
              <a:buAutoNum type="arabicPeriod"/>
            </a:pPr>
            <a:r>
              <a:rPr lang="en-US" b="1" dirty="0"/>
              <a:t>a.</a:t>
            </a:r>
            <a:r>
              <a:rPr lang="en-US" dirty="0"/>
              <a:t> nothing 	 </a:t>
            </a:r>
            <a:r>
              <a:rPr lang="en-US" b="1" dirty="0"/>
              <a:t>b.</a:t>
            </a:r>
            <a:r>
              <a:rPr lang="en-US" dirty="0"/>
              <a:t> medicine  	</a:t>
            </a:r>
            <a:r>
              <a:rPr lang="en-US" b="1" dirty="0"/>
              <a:t>c.</a:t>
            </a:r>
            <a:r>
              <a:rPr lang="en-US" dirty="0"/>
              <a:t> injection</a:t>
            </a:r>
          </a:p>
          <a:p>
            <a:pPr marL="514350" indent="-514350" algn="l" rtl="0">
              <a:buAutoNum type="arabicPeriod"/>
            </a:pPr>
            <a:r>
              <a:rPr lang="en-US" b="1" dirty="0"/>
              <a:t>a.</a:t>
            </a:r>
            <a:r>
              <a:rPr lang="en-US" dirty="0"/>
              <a:t> asleep              </a:t>
            </a:r>
            <a:r>
              <a:rPr lang="en-US" b="1" dirty="0"/>
              <a:t>b.</a:t>
            </a:r>
            <a:r>
              <a:rPr lang="en-US" dirty="0"/>
              <a:t> ill 			</a:t>
            </a:r>
            <a:r>
              <a:rPr lang="en-US" b="1" dirty="0"/>
              <a:t>c.</a:t>
            </a:r>
            <a:r>
              <a:rPr lang="en-US" dirty="0"/>
              <a:t> well </a:t>
            </a:r>
          </a:p>
          <a:p>
            <a:pPr marL="514350" indent="-514350" algn="l" rtl="0">
              <a:buAutoNum type="arabicPeriod"/>
            </a:pPr>
            <a:r>
              <a:rPr lang="en-US" b="1" dirty="0"/>
              <a:t>a.</a:t>
            </a:r>
            <a:r>
              <a:rPr lang="en-US" dirty="0"/>
              <a:t> Because of      </a:t>
            </a:r>
            <a:r>
              <a:rPr lang="en-US" b="1" dirty="0"/>
              <a:t>b.</a:t>
            </a:r>
            <a:r>
              <a:rPr lang="en-US" dirty="0"/>
              <a:t> According to       </a:t>
            </a:r>
            <a:r>
              <a:rPr lang="en-US" b="1" dirty="0"/>
              <a:t>c.</a:t>
            </a:r>
            <a:r>
              <a:rPr lang="en-US" dirty="0"/>
              <a:t> Thanks to </a:t>
            </a:r>
          </a:p>
          <a:p>
            <a:pPr marL="514350" indent="-514350" algn="l" rtl="0">
              <a:buAutoNum type="arabicPeriod"/>
            </a:pPr>
            <a:r>
              <a:rPr lang="en-US" b="1" dirty="0"/>
              <a:t>a. </a:t>
            </a:r>
            <a:r>
              <a:rPr lang="en-US" dirty="0"/>
              <a:t>cooking</a:t>
            </a:r>
            <a:r>
              <a:rPr lang="en-US" b="1" dirty="0"/>
              <a:t>      	 b.</a:t>
            </a:r>
            <a:r>
              <a:rPr lang="en-US" dirty="0"/>
              <a:t> buying                  </a:t>
            </a:r>
            <a:r>
              <a:rPr lang="en-US" b="1" dirty="0"/>
              <a:t>c.</a:t>
            </a:r>
            <a:r>
              <a:rPr lang="en-US" dirty="0"/>
              <a:t> taking care of </a:t>
            </a:r>
          </a:p>
          <a:p>
            <a:pPr marL="514350" indent="-514350" algn="l" rtl="0">
              <a:buAutoNum type="arabicPeriod"/>
            </a:pPr>
            <a:r>
              <a:rPr lang="en-US" b="1" dirty="0"/>
              <a:t>a.</a:t>
            </a:r>
            <a:r>
              <a:rPr lang="en-US" dirty="0"/>
              <a:t> so that 	 </a:t>
            </a:r>
            <a:r>
              <a:rPr lang="en-US" b="1" dirty="0"/>
              <a:t>b.</a:t>
            </a:r>
            <a:r>
              <a:rPr lang="en-US" dirty="0"/>
              <a:t> however   	</a:t>
            </a:r>
            <a:r>
              <a:rPr lang="en-US" b="1" dirty="0"/>
              <a:t>c.</a:t>
            </a:r>
            <a:r>
              <a:rPr lang="en-US" dirty="0"/>
              <a:t> because </a:t>
            </a:r>
          </a:p>
          <a:p>
            <a:pPr marL="514350" indent="-514350" algn="l" rtl="0">
              <a:buAutoNum type="arabicPeriod"/>
            </a:pPr>
            <a:r>
              <a:rPr lang="en-US" b="1" dirty="0"/>
              <a:t>a.</a:t>
            </a:r>
            <a:r>
              <a:rPr lang="en-US" dirty="0"/>
              <a:t> appetite     	 </a:t>
            </a:r>
            <a:r>
              <a:rPr lang="en-US" b="1" dirty="0"/>
              <a:t>b.</a:t>
            </a:r>
            <a:r>
              <a:rPr lang="en-US" dirty="0"/>
              <a:t> sleep 		</a:t>
            </a:r>
            <a:r>
              <a:rPr lang="en-US" b="1" dirty="0"/>
              <a:t>c.</a:t>
            </a:r>
            <a:r>
              <a:rPr lang="en-US" dirty="0"/>
              <a:t> sleeping tablets </a:t>
            </a:r>
          </a:p>
          <a:p>
            <a:pPr marL="514350" indent="-514350" algn="l" rtl="0">
              <a:buAutoNum type="arabicPeriod"/>
            </a:pPr>
            <a:r>
              <a:rPr lang="en-US" b="1" dirty="0"/>
              <a:t>a.</a:t>
            </a:r>
            <a:r>
              <a:rPr lang="en-US" dirty="0"/>
              <a:t> so      		 </a:t>
            </a:r>
            <a:r>
              <a:rPr lang="en-US" b="1" dirty="0"/>
              <a:t>b.</a:t>
            </a:r>
            <a:r>
              <a:rPr lang="en-US" dirty="0"/>
              <a:t> even    		</a:t>
            </a:r>
            <a:r>
              <a:rPr lang="en-US" b="1" dirty="0"/>
              <a:t>c.</a:t>
            </a:r>
            <a:r>
              <a:rPr lang="en-US" dirty="0"/>
              <a:t> although</a:t>
            </a:r>
            <a:br>
              <a:rPr lang="en-US" dirty="0"/>
            </a:br>
            <a:br>
              <a:rPr lang="en-US" dirty="0"/>
            </a:br>
            <a:endParaRPr lang="ar-SY"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848600" y="40401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944562"/>
          </a:xfrm>
          <a:solidFill>
            <a:schemeClr val="bg1">
              <a:lumMod val="95000"/>
            </a:schemeClr>
          </a:solidFill>
        </p:spPr>
        <p:txBody>
          <a:bodyPr>
            <a:noAutofit/>
          </a:bodyPr>
          <a:lstStyle/>
          <a:p>
            <a:pPr algn="l" rtl="0"/>
            <a:r>
              <a:rPr lang="en-US" sz="2800" b="1" dirty="0">
                <a:solidFill>
                  <a:schemeClr val="accent6">
                    <a:lumMod val="75000"/>
                  </a:schemeClr>
                </a:solidFill>
              </a:rPr>
              <a:t>Still awake after 33 years                  p. 83</a:t>
            </a:r>
            <a:br>
              <a:rPr lang="en-US" sz="2800" b="1" dirty="0">
                <a:solidFill>
                  <a:schemeClr val="accent6">
                    <a:lumMod val="75000"/>
                  </a:schemeClr>
                </a:solidFill>
              </a:rPr>
            </a:br>
            <a:r>
              <a:rPr lang="en-US" sz="2800" b="1" dirty="0">
                <a:solidFill>
                  <a:schemeClr val="accent6">
                    <a:lumMod val="75000"/>
                  </a:schemeClr>
                </a:solidFill>
              </a:rPr>
              <a:t>The man who has become the village 'alarm clock'</a:t>
            </a:r>
            <a:endParaRPr lang="ar-SY" sz="2800" b="1" dirty="0">
              <a:solidFill>
                <a:schemeClr val="accent6">
                  <a:lumMod val="75000"/>
                </a:schemeClr>
              </a:solidFill>
            </a:endParaRPr>
          </a:p>
        </p:txBody>
      </p:sp>
      <p:sp>
        <p:nvSpPr>
          <p:cNvPr id="3" name="عنصر نائب للمحتوى 2"/>
          <p:cNvSpPr>
            <a:spLocks noGrp="1"/>
          </p:cNvSpPr>
          <p:nvPr>
            <p:ph idx="1"/>
          </p:nvPr>
        </p:nvSpPr>
        <p:spPr>
          <a:xfrm>
            <a:off x="228600" y="1371600"/>
            <a:ext cx="8763000" cy="5181600"/>
          </a:xfrm>
        </p:spPr>
        <p:txBody>
          <a:bodyPr>
            <a:normAutofit fontScale="77500" lnSpcReduction="20000"/>
          </a:bodyPr>
          <a:lstStyle/>
          <a:p>
            <a:pPr algn="l" rtl="0">
              <a:buNone/>
            </a:pPr>
            <a:r>
              <a:rPr lang="en-US" dirty="0"/>
              <a:t>     AS BIRDS AWAKEN the early risers at </a:t>
            </a:r>
            <a:r>
              <a:rPr lang="en-US" b="1" baseline="30000" dirty="0"/>
              <a:t>1</a:t>
            </a:r>
            <a:r>
              <a:rPr lang="en-US" dirty="0"/>
              <a:t>_____________ on the farm, one person is already up; in fact, he hasn't even been to bed. Sixty-four-year-old Thai Ngoc, from central </a:t>
            </a:r>
            <a:r>
              <a:rPr lang="en-US" dirty="0" err="1"/>
              <a:t>Quang</a:t>
            </a:r>
            <a:r>
              <a:rPr lang="en-US" dirty="0"/>
              <a:t> Nam </a:t>
            </a:r>
            <a:r>
              <a:rPr lang="en-US" b="1" dirty="0"/>
              <a:t>province</a:t>
            </a:r>
            <a:r>
              <a:rPr lang="en-US" dirty="0"/>
              <a:t> in Vietnam, claims that he has not slept for 33 years!</a:t>
            </a:r>
            <a:br>
              <a:rPr lang="en-US" dirty="0"/>
            </a:br>
            <a:r>
              <a:rPr lang="en-US" dirty="0"/>
              <a:t>'My insomnia started many years ago after I got a fever. I have tried sleeping pills and Vietnamese traditional medicine but </a:t>
            </a:r>
            <a:r>
              <a:rPr lang="en-US" b="1" baseline="30000" dirty="0"/>
              <a:t>2</a:t>
            </a:r>
            <a:r>
              <a:rPr lang="en-US" dirty="0"/>
              <a:t>___________ helps, not even to get me to sleep for a few minutes,' said Ngoc. But amazingly, despite 11,700 consecutives sleepless nights since then, he has never once been </a:t>
            </a:r>
            <a:r>
              <a:rPr lang="en-US" b="1" baseline="30000" dirty="0"/>
              <a:t>3</a:t>
            </a:r>
            <a:r>
              <a:rPr lang="en-US" dirty="0"/>
              <a:t>________. 'Fortunately, the insomnia doesn't seem to have had a negative impact on my health. I still feel healthy and can farm normally like other men. I even carry two 50kg bags of fertilizer for 4km every day.'  </a:t>
            </a:r>
            <a:r>
              <a:rPr lang="en-US" b="1" baseline="30000" dirty="0"/>
              <a:t>4</a:t>
            </a:r>
            <a:r>
              <a:rPr lang="en-US" dirty="0"/>
              <a:t>_____________ his wife, when Ngoc went for a medical check-up recently, his doctor said he was in perfect health except for a minor decline in liver function.</a:t>
            </a:r>
            <a:endParaRPr lang="ar-SY" dirty="0"/>
          </a:p>
        </p:txBody>
      </p:sp>
      <p:sp>
        <p:nvSpPr>
          <p:cNvPr id="6" name="مربع نص 5"/>
          <p:cNvSpPr txBox="1"/>
          <p:nvPr/>
        </p:nvSpPr>
        <p:spPr>
          <a:xfrm>
            <a:off x="5638800" y="1295400"/>
            <a:ext cx="1600200" cy="477054"/>
          </a:xfrm>
          <a:prstGeom prst="rect">
            <a:avLst/>
          </a:prstGeom>
          <a:noFill/>
        </p:spPr>
        <p:txBody>
          <a:bodyPr wrap="square" rtlCol="1">
            <a:spAutoFit/>
          </a:bodyPr>
          <a:lstStyle/>
          <a:p>
            <a:pPr algn="l" rtl="0"/>
            <a:r>
              <a:rPr lang="en-US" sz="2500" b="1" i="1" dirty="0">
                <a:solidFill>
                  <a:srgbClr val="0070C0"/>
                </a:solidFill>
              </a:rPr>
              <a:t>b. dawn </a:t>
            </a:r>
            <a:endParaRPr lang="ar-SY" sz="2500" b="1" i="1" dirty="0">
              <a:solidFill>
                <a:srgbClr val="0070C0"/>
              </a:solidFill>
            </a:endParaRPr>
          </a:p>
        </p:txBody>
      </p:sp>
      <p:sp>
        <p:nvSpPr>
          <p:cNvPr id="7" name="مربع نص 6"/>
          <p:cNvSpPr txBox="1"/>
          <p:nvPr/>
        </p:nvSpPr>
        <p:spPr>
          <a:xfrm>
            <a:off x="838200" y="3124200"/>
            <a:ext cx="1600200" cy="477054"/>
          </a:xfrm>
          <a:prstGeom prst="rect">
            <a:avLst/>
          </a:prstGeom>
          <a:noFill/>
        </p:spPr>
        <p:txBody>
          <a:bodyPr wrap="square" rtlCol="1">
            <a:spAutoFit/>
          </a:bodyPr>
          <a:lstStyle/>
          <a:p>
            <a:pPr algn="l" rtl="0"/>
            <a:r>
              <a:rPr lang="en-US" sz="2500" b="1" i="1" dirty="0">
                <a:solidFill>
                  <a:srgbClr val="0070C0"/>
                </a:solidFill>
              </a:rPr>
              <a:t>a. nothing</a:t>
            </a:r>
            <a:endParaRPr lang="ar-SY" sz="2500" b="1" i="1" dirty="0">
              <a:solidFill>
                <a:srgbClr val="0070C0"/>
              </a:solidFill>
            </a:endParaRPr>
          </a:p>
        </p:txBody>
      </p:sp>
      <p:sp>
        <p:nvSpPr>
          <p:cNvPr id="8" name="مربع نص 7"/>
          <p:cNvSpPr txBox="1"/>
          <p:nvPr/>
        </p:nvSpPr>
        <p:spPr>
          <a:xfrm>
            <a:off x="7543800" y="3733800"/>
            <a:ext cx="1143000" cy="477054"/>
          </a:xfrm>
          <a:prstGeom prst="rect">
            <a:avLst/>
          </a:prstGeom>
          <a:noFill/>
        </p:spPr>
        <p:txBody>
          <a:bodyPr wrap="square" rtlCol="1">
            <a:spAutoFit/>
          </a:bodyPr>
          <a:lstStyle/>
          <a:p>
            <a:pPr algn="l" rtl="0"/>
            <a:r>
              <a:rPr lang="en-US" sz="2500" b="1" i="1" dirty="0">
                <a:solidFill>
                  <a:srgbClr val="0070C0"/>
                </a:solidFill>
              </a:rPr>
              <a:t>b. ill</a:t>
            </a:r>
            <a:endParaRPr lang="ar-SY" sz="2500" b="1" i="1" dirty="0">
              <a:solidFill>
                <a:srgbClr val="0070C0"/>
              </a:solidFill>
            </a:endParaRPr>
          </a:p>
        </p:txBody>
      </p:sp>
      <p:sp>
        <p:nvSpPr>
          <p:cNvPr id="9" name="مربع نص 8"/>
          <p:cNvSpPr txBox="1"/>
          <p:nvPr/>
        </p:nvSpPr>
        <p:spPr>
          <a:xfrm>
            <a:off x="2209800" y="4953000"/>
            <a:ext cx="2286000" cy="477054"/>
          </a:xfrm>
          <a:prstGeom prst="rect">
            <a:avLst/>
          </a:prstGeom>
          <a:noFill/>
        </p:spPr>
        <p:txBody>
          <a:bodyPr wrap="square" rtlCol="1">
            <a:spAutoFit/>
          </a:bodyPr>
          <a:lstStyle/>
          <a:p>
            <a:pPr algn="l" rtl="0"/>
            <a:r>
              <a:rPr lang="en-US" sz="2500" b="1" i="1" dirty="0">
                <a:solidFill>
                  <a:srgbClr val="0070C0"/>
                </a:solidFill>
              </a:rPr>
              <a:t>b. According to</a:t>
            </a:r>
            <a:endParaRPr lang="ar-SY" sz="2500" b="1" i="1" dirty="0">
              <a:solidFill>
                <a:srgbClr val="0070C0"/>
              </a:solidFill>
            </a:endParaRP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15300"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3980"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1371600"/>
            <a:ext cx="8534400" cy="5257800"/>
          </a:xfrm>
        </p:spPr>
        <p:txBody>
          <a:bodyPr>
            <a:normAutofit fontScale="70000" lnSpcReduction="20000"/>
          </a:bodyPr>
          <a:lstStyle/>
          <a:p>
            <a:pPr algn="l" rtl="0">
              <a:buNone/>
            </a:pPr>
            <a:r>
              <a:rPr lang="en-US" sz="3400" dirty="0"/>
              <a:t>     Ngoc lives with his six children on his farm at the foot of a mountain. He spends the day farming and </a:t>
            </a:r>
            <a:r>
              <a:rPr lang="en-US" sz="3400" b="1" baseline="30000" dirty="0"/>
              <a:t>5</a:t>
            </a:r>
            <a:r>
              <a:rPr lang="en-US" sz="3400" dirty="0"/>
              <a:t>______________   his pigs and chickens, and at night he often does extra farm work or guards his farm to prevent theft. His </a:t>
            </a:r>
            <a:r>
              <a:rPr lang="en-US" sz="3400" dirty="0" err="1"/>
              <a:t>neighbour</a:t>
            </a:r>
            <a:r>
              <a:rPr lang="en-US" sz="3400" dirty="0"/>
              <a:t> Vu said that Ngoc volunteered to help beat a drum during the night and guard the house for the relatives of the dead during funeral ceremonies </a:t>
            </a:r>
            <a:r>
              <a:rPr lang="en-US" sz="3400" b="1" baseline="30000" dirty="0"/>
              <a:t>6</a:t>
            </a:r>
            <a:r>
              <a:rPr lang="en-US" sz="3400" dirty="0"/>
              <a:t>___________they could take a nap. Vu also said that when the villagers were planting sugar cane, several people asked Ngoc to be their 'alarm clock' and to wake them up early in the morning to go to work as he was up anyway.</a:t>
            </a:r>
          </a:p>
          <a:p>
            <a:pPr algn="l" rtl="0">
              <a:buNone/>
            </a:pPr>
            <a:r>
              <a:rPr lang="en-US" sz="3400" dirty="0"/>
              <a:t>     </a:t>
            </a:r>
            <a:r>
              <a:rPr lang="en-US" sz="3400" dirty="0" err="1"/>
              <a:t>Phan</a:t>
            </a:r>
            <a:r>
              <a:rPr lang="en-US" sz="3400" dirty="0"/>
              <a:t> Ngoc Ha, director of the </a:t>
            </a:r>
            <a:r>
              <a:rPr lang="en-US" sz="3400" dirty="0" err="1"/>
              <a:t>Hoa</a:t>
            </a:r>
            <a:r>
              <a:rPr lang="en-US" sz="3400" dirty="0"/>
              <a:t> </a:t>
            </a:r>
            <a:r>
              <a:rPr lang="en-US" sz="3400" dirty="0" err="1"/>
              <a:t>Khanh</a:t>
            </a:r>
            <a:r>
              <a:rPr lang="en-US" sz="3400" dirty="0"/>
              <a:t> Mental Hospital in </a:t>
            </a:r>
            <a:r>
              <a:rPr lang="en-US" sz="3400" dirty="0" err="1"/>
              <a:t>Daoang</a:t>
            </a:r>
            <a:r>
              <a:rPr lang="en-US" sz="3400" dirty="0"/>
              <a:t>, said that a chronic lack of </a:t>
            </a:r>
            <a:r>
              <a:rPr lang="en-US" sz="3400" b="1" baseline="30000" dirty="0"/>
              <a:t>7</a:t>
            </a:r>
            <a:r>
              <a:rPr lang="en-US" sz="3400" dirty="0"/>
              <a:t>____________  often causes </a:t>
            </a:r>
            <a:r>
              <a:rPr lang="en-US" sz="3400" b="1" dirty="0"/>
              <a:t>anorexia</a:t>
            </a:r>
            <a:r>
              <a:rPr lang="en-US" sz="3400" dirty="0"/>
              <a:t>, </a:t>
            </a:r>
            <a:r>
              <a:rPr lang="en-US" sz="3400" b="1" dirty="0"/>
              <a:t>lethargy</a:t>
            </a:r>
            <a:r>
              <a:rPr lang="en-US" sz="3400" dirty="0"/>
              <a:t>, and </a:t>
            </a:r>
            <a:r>
              <a:rPr lang="en-US" sz="3400" b="1" dirty="0"/>
              <a:t>irritability</a:t>
            </a:r>
            <a:r>
              <a:rPr lang="en-US" sz="3400" dirty="0"/>
              <a:t>. But, in special cases, some extreme insomniacs can still live and work normally, </a:t>
            </a:r>
            <a:r>
              <a:rPr lang="en-US" sz="3400" b="1" baseline="30000" dirty="0"/>
              <a:t>8</a:t>
            </a:r>
            <a:r>
              <a:rPr lang="en-US" sz="3400" dirty="0"/>
              <a:t>____________  this is a very small minority. Thai Ngoc is obviously one of them.</a:t>
            </a:r>
            <a:endParaRPr lang="ar-SY" sz="3400" dirty="0"/>
          </a:p>
        </p:txBody>
      </p:sp>
      <p:sp>
        <p:nvSpPr>
          <p:cNvPr id="6" name="عنوان 1"/>
          <p:cNvSpPr>
            <a:spLocks noGrp="1"/>
          </p:cNvSpPr>
          <p:nvPr>
            <p:ph type="title"/>
          </p:nvPr>
        </p:nvSpPr>
        <p:spPr>
          <a:xfrm>
            <a:off x="457200" y="274638"/>
            <a:ext cx="8229600" cy="944562"/>
          </a:xfrm>
          <a:solidFill>
            <a:schemeClr val="bg1">
              <a:lumMod val="95000"/>
            </a:schemeClr>
          </a:solidFill>
        </p:spPr>
        <p:txBody>
          <a:bodyPr>
            <a:noAutofit/>
          </a:bodyPr>
          <a:lstStyle/>
          <a:p>
            <a:pPr algn="l" rtl="0"/>
            <a:r>
              <a:rPr lang="en-US" sz="2800" b="1" dirty="0">
                <a:solidFill>
                  <a:schemeClr val="accent6">
                    <a:lumMod val="75000"/>
                  </a:schemeClr>
                </a:solidFill>
              </a:rPr>
              <a:t>Still awake after 33 years                  p. 83</a:t>
            </a:r>
            <a:br>
              <a:rPr lang="en-US" sz="2800" b="1" dirty="0">
                <a:solidFill>
                  <a:schemeClr val="accent6">
                    <a:lumMod val="75000"/>
                  </a:schemeClr>
                </a:solidFill>
              </a:rPr>
            </a:br>
            <a:r>
              <a:rPr lang="en-US" sz="2800" b="1" dirty="0">
                <a:solidFill>
                  <a:schemeClr val="accent6">
                    <a:lumMod val="75000"/>
                  </a:schemeClr>
                </a:solidFill>
              </a:rPr>
              <a:t>The man who has become the village 'alarm clock'</a:t>
            </a:r>
            <a:endParaRPr lang="ar-SY" sz="2800" b="1" dirty="0">
              <a:solidFill>
                <a:schemeClr val="accent6">
                  <a:lumMod val="75000"/>
                </a:schemeClr>
              </a:solidFill>
            </a:endParaRPr>
          </a:p>
        </p:txBody>
      </p:sp>
      <p:sp>
        <p:nvSpPr>
          <p:cNvPr id="7" name="مربع نص 6"/>
          <p:cNvSpPr txBox="1"/>
          <p:nvPr/>
        </p:nvSpPr>
        <p:spPr>
          <a:xfrm>
            <a:off x="5257800" y="4572000"/>
            <a:ext cx="1752600" cy="461665"/>
          </a:xfrm>
          <a:prstGeom prst="rect">
            <a:avLst/>
          </a:prstGeom>
          <a:noFill/>
        </p:spPr>
        <p:txBody>
          <a:bodyPr wrap="square" rtlCol="1">
            <a:spAutoFit/>
          </a:bodyPr>
          <a:lstStyle/>
          <a:p>
            <a:pPr algn="l" rtl="0"/>
            <a:r>
              <a:rPr lang="en-US" sz="2400" b="1" i="1" dirty="0">
                <a:solidFill>
                  <a:srgbClr val="0070C0"/>
                </a:solidFill>
              </a:rPr>
              <a:t>b. sleep</a:t>
            </a:r>
            <a:endParaRPr lang="ar-SY" sz="2400" b="1" i="1" dirty="0">
              <a:solidFill>
                <a:srgbClr val="0070C0"/>
              </a:solidFill>
            </a:endParaRPr>
          </a:p>
        </p:txBody>
      </p:sp>
      <p:sp>
        <p:nvSpPr>
          <p:cNvPr id="9" name="مربع نص 8"/>
          <p:cNvSpPr txBox="1"/>
          <p:nvPr/>
        </p:nvSpPr>
        <p:spPr>
          <a:xfrm>
            <a:off x="914400" y="5486400"/>
            <a:ext cx="1828800" cy="461665"/>
          </a:xfrm>
          <a:prstGeom prst="rect">
            <a:avLst/>
          </a:prstGeom>
          <a:noFill/>
        </p:spPr>
        <p:txBody>
          <a:bodyPr wrap="square" rtlCol="1">
            <a:spAutoFit/>
          </a:bodyPr>
          <a:lstStyle/>
          <a:p>
            <a:pPr algn="l" rtl="0"/>
            <a:r>
              <a:rPr lang="en-US" sz="2400" b="1" i="1" dirty="0">
                <a:solidFill>
                  <a:srgbClr val="0070C0"/>
                </a:solidFill>
              </a:rPr>
              <a:t>c. although</a:t>
            </a:r>
            <a:endParaRPr lang="ar-SY" sz="2400" b="1" i="1" dirty="0">
              <a:solidFill>
                <a:srgbClr val="0070C0"/>
              </a:solidFill>
            </a:endParaRPr>
          </a:p>
        </p:txBody>
      </p:sp>
      <p:sp>
        <p:nvSpPr>
          <p:cNvPr id="10" name="مربع نص 9"/>
          <p:cNvSpPr txBox="1"/>
          <p:nvPr/>
        </p:nvSpPr>
        <p:spPr>
          <a:xfrm>
            <a:off x="2362200" y="3048000"/>
            <a:ext cx="1676400" cy="461665"/>
          </a:xfrm>
          <a:prstGeom prst="rect">
            <a:avLst/>
          </a:prstGeom>
          <a:noFill/>
        </p:spPr>
        <p:txBody>
          <a:bodyPr wrap="square" rtlCol="1">
            <a:spAutoFit/>
          </a:bodyPr>
          <a:lstStyle/>
          <a:p>
            <a:pPr algn="l" rtl="0"/>
            <a:r>
              <a:rPr lang="en-US" sz="2400" b="1" i="1" dirty="0">
                <a:solidFill>
                  <a:srgbClr val="0070C0"/>
                </a:solidFill>
              </a:rPr>
              <a:t>a. so that</a:t>
            </a:r>
            <a:endParaRPr lang="ar-SY" sz="2400" b="1" i="1" dirty="0">
              <a:solidFill>
                <a:srgbClr val="0070C0"/>
              </a:solidFill>
            </a:endParaRPr>
          </a:p>
        </p:txBody>
      </p:sp>
      <p:sp>
        <p:nvSpPr>
          <p:cNvPr id="11" name="مربع نص 10"/>
          <p:cNvSpPr txBox="1"/>
          <p:nvPr/>
        </p:nvSpPr>
        <p:spPr>
          <a:xfrm>
            <a:off x="6096000" y="1600200"/>
            <a:ext cx="2438400" cy="461665"/>
          </a:xfrm>
          <a:prstGeom prst="rect">
            <a:avLst/>
          </a:prstGeom>
          <a:noFill/>
        </p:spPr>
        <p:txBody>
          <a:bodyPr wrap="square" rtlCol="1">
            <a:spAutoFit/>
          </a:bodyPr>
          <a:lstStyle/>
          <a:p>
            <a:pPr algn="l" rtl="0"/>
            <a:r>
              <a:rPr lang="en-US" sz="2400" b="1" i="1" dirty="0">
                <a:solidFill>
                  <a:srgbClr val="0070C0"/>
                </a:solidFill>
              </a:rPr>
              <a:t>c. taking care of</a:t>
            </a:r>
            <a:endParaRPr lang="ar-SY" sz="2400" b="1" i="1" dirty="0">
              <a:solidFill>
                <a:srgbClr val="0070C0"/>
              </a:solidFill>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77200" y="342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2099"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7"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l" rtl="0"/>
            <a:r>
              <a:rPr lang="en-US" sz="2800" b="1" dirty="0">
                <a:solidFill>
                  <a:srgbClr val="0070C0"/>
                </a:solidFill>
              </a:rPr>
              <a:t>Province</a:t>
            </a:r>
            <a:r>
              <a:rPr lang="en-US" sz="2800" dirty="0"/>
              <a:t>: one of the large areas into which some countries are divided, and which usually has its own local government</a:t>
            </a:r>
          </a:p>
          <a:p>
            <a:pPr algn="l" rtl="0"/>
            <a:r>
              <a:rPr lang="en-US" sz="2800" b="1" dirty="0">
                <a:solidFill>
                  <a:srgbClr val="0070C0"/>
                </a:solidFill>
              </a:rPr>
              <a:t>anorexia</a:t>
            </a:r>
            <a:r>
              <a:rPr lang="en-US" sz="2800" dirty="0"/>
              <a:t>: a mental illness that makes someone stop eating</a:t>
            </a:r>
          </a:p>
          <a:p>
            <a:pPr algn="l" rtl="0"/>
            <a:r>
              <a:rPr lang="en-US" sz="2800" b="1" dirty="0">
                <a:solidFill>
                  <a:srgbClr val="0070C0"/>
                </a:solidFill>
              </a:rPr>
              <a:t>lethargy</a:t>
            </a:r>
            <a:r>
              <a:rPr lang="en-US" sz="2800" dirty="0"/>
              <a:t>: the feeling that you have no energy and no interest in doing anything </a:t>
            </a:r>
          </a:p>
          <a:p>
            <a:pPr algn="l" rtl="0"/>
            <a:r>
              <a:rPr lang="en-US" sz="2800" b="1" dirty="0">
                <a:solidFill>
                  <a:srgbClr val="0070C0"/>
                </a:solidFill>
              </a:rPr>
              <a:t>irritability</a:t>
            </a:r>
            <a:r>
              <a:rPr lang="en-US" sz="2800" dirty="0"/>
              <a:t>: the feeling of getting annoyed quickly </a:t>
            </a:r>
            <a:r>
              <a:rPr lang="en-US" sz="2800"/>
              <a:t>or easily</a:t>
            </a:r>
            <a:endParaRPr lang="en-US" sz="2800" dirty="0"/>
          </a:p>
          <a:p>
            <a:pPr algn="l" rtl="0">
              <a:buNone/>
            </a:pPr>
            <a:endParaRPr lang="ar-SY" sz="2800" dirty="0"/>
          </a:p>
        </p:txBody>
      </p:sp>
      <p:sp>
        <p:nvSpPr>
          <p:cNvPr id="4" name="عنوان 1"/>
          <p:cNvSpPr>
            <a:spLocks noGrp="1"/>
          </p:cNvSpPr>
          <p:nvPr>
            <p:ph type="title"/>
          </p:nvPr>
        </p:nvSpPr>
        <p:spPr>
          <a:solidFill>
            <a:schemeClr val="bg1">
              <a:lumMod val="95000"/>
            </a:schemeClr>
          </a:solidFill>
        </p:spPr>
        <p:txBody>
          <a:bodyPr>
            <a:noAutofit/>
          </a:bodyPr>
          <a:lstStyle/>
          <a:p>
            <a:pPr algn="l" rtl="0"/>
            <a:r>
              <a:rPr lang="en-US" sz="2800" b="1" dirty="0">
                <a:solidFill>
                  <a:schemeClr val="accent6">
                    <a:lumMod val="75000"/>
                  </a:schemeClr>
                </a:solidFill>
              </a:rPr>
              <a:t>Still awake after 33 years                  p. 83</a:t>
            </a:r>
            <a:br>
              <a:rPr lang="en-US" sz="2800" b="1" dirty="0">
                <a:solidFill>
                  <a:schemeClr val="accent6">
                    <a:lumMod val="75000"/>
                  </a:schemeClr>
                </a:solidFill>
              </a:rPr>
            </a:br>
            <a:r>
              <a:rPr lang="en-US" sz="2800" b="1" dirty="0">
                <a:solidFill>
                  <a:schemeClr val="accent6">
                    <a:lumMod val="75000"/>
                  </a:schemeClr>
                </a:solidFill>
              </a:rPr>
              <a:t>The man who has become the village 'alarm clock'</a:t>
            </a:r>
            <a:endParaRPr lang="ar-SY" sz="2800" b="1" dirty="0">
              <a:solidFill>
                <a:schemeClr val="accent6">
                  <a:lumMod val="75000"/>
                </a:schemeClr>
              </a:solidFill>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71513" y="2939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thank-you-from-christian-vision-alliance.jpg"/>
          <p:cNvPicPr>
            <a:picLocks noChangeAspect="1"/>
          </p:cNvPicPr>
          <p:nvPr/>
        </p:nvPicPr>
        <p:blipFill>
          <a:blip r:embed="rId4"/>
          <a:stretch>
            <a:fillRect/>
          </a:stretch>
        </p:blipFill>
        <p:spPr>
          <a:xfrm>
            <a:off x="379810" y="457200"/>
            <a:ext cx="8306989" cy="5867400"/>
          </a:xfrm>
          <a:prstGeom prst="rect">
            <a:avLst/>
          </a:prstGeom>
        </p:spPr>
      </p:pic>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77199" y="5867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785786" y="3929066"/>
            <a:ext cx="7572428" cy="1428760"/>
          </a:xfrm>
          <a:solidFill>
            <a:schemeClr val="accent6">
              <a:lumMod val="40000"/>
              <a:lumOff val="60000"/>
            </a:schemeClr>
          </a:solidFill>
        </p:spPr>
        <p:txBody>
          <a:bodyPr>
            <a:normAutofit lnSpcReduction="10000"/>
          </a:bodyPr>
          <a:lstStyle/>
          <a:p>
            <a:r>
              <a:rPr lang="ar-SA" sz="4000" b="1" dirty="0">
                <a:solidFill>
                  <a:schemeClr val="accent6">
                    <a:lumMod val="50000"/>
                  </a:schemeClr>
                </a:solidFill>
              </a:rPr>
              <a:t> </a:t>
            </a:r>
            <a:r>
              <a:rPr lang="en-US" sz="4000" b="1" dirty="0">
                <a:solidFill>
                  <a:schemeClr val="accent6">
                    <a:lumMod val="50000"/>
                  </a:schemeClr>
                </a:solidFill>
              </a:rPr>
              <a:t>New English File</a:t>
            </a:r>
          </a:p>
          <a:p>
            <a:r>
              <a:rPr lang="en-US" sz="4000" b="1" dirty="0">
                <a:solidFill>
                  <a:schemeClr val="accent6">
                    <a:lumMod val="50000"/>
                  </a:schemeClr>
                </a:solidFill>
              </a:rPr>
              <a:t>Upper-intermediate </a:t>
            </a:r>
          </a:p>
          <a:p>
            <a:endParaRPr lang="ar-SY" sz="4000" b="1" dirty="0">
              <a:solidFill>
                <a:schemeClr val="accent6">
                  <a:lumMod val="50000"/>
                </a:schemeClr>
              </a:solidFill>
            </a:endParaRPr>
          </a:p>
        </p:txBody>
      </p:sp>
      <p:pic>
        <p:nvPicPr>
          <p:cNvPr id="1028" name="Picture 4"/>
          <p:cNvPicPr>
            <a:picLocks noChangeAspect="1" noChangeArrowheads="1"/>
          </p:cNvPicPr>
          <p:nvPr/>
        </p:nvPicPr>
        <p:blipFill>
          <a:blip r:embed="rId4"/>
          <a:srcRect l="3880" t="10937" r="1683" b="8984"/>
          <a:stretch>
            <a:fillRect/>
          </a:stretch>
        </p:blipFill>
        <p:spPr bwMode="auto">
          <a:xfrm>
            <a:off x="785786" y="357166"/>
            <a:ext cx="7572428" cy="3610111"/>
          </a:xfrm>
          <a:prstGeom prst="rect">
            <a:avLst/>
          </a:prstGeom>
          <a:noFill/>
          <a:ln w="9525">
            <a:noFill/>
            <a:miter lim="800000"/>
            <a:headEnd/>
            <a:tailEnd/>
          </a:ln>
          <a:effectLst/>
        </p:spPr>
      </p:pic>
      <p:sp>
        <p:nvSpPr>
          <p:cNvPr id="7" name="مربع نص 6"/>
          <p:cNvSpPr txBox="1"/>
          <p:nvPr/>
        </p:nvSpPr>
        <p:spPr>
          <a:xfrm>
            <a:off x="785786" y="5357826"/>
            <a:ext cx="7572428" cy="923330"/>
          </a:xfrm>
          <a:prstGeom prst="rect">
            <a:avLst/>
          </a:prstGeom>
          <a:solidFill>
            <a:schemeClr val="tx2">
              <a:lumMod val="40000"/>
              <a:lumOff val="60000"/>
            </a:schemeClr>
          </a:solidFill>
        </p:spPr>
        <p:txBody>
          <a:bodyPr wrap="square" rtlCol="1">
            <a:spAutoFit/>
          </a:bodyPr>
          <a:lstStyle/>
          <a:p>
            <a:pPr algn="ctr"/>
            <a:r>
              <a:rPr lang="en-US" sz="5400" b="1" dirty="0"/>
              <a:t>Term 2 – Session 8</a:t>
            </a:r>
            <a:endParaRPr lang="ar-SY" sz="5400" b="1" dirty="0"/>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67600" y="563971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15962"/>
          </a:xfrm>
          <a:solidFill>
            <a:schemeClr val="accent4">
              <a:lumMod val="20000"/>
              <a:lumOff val="80000"/>
            </a:schemeClr>
          </a:solidFill>
        </p:spPr>
        <p:txBody>
          <a:bodyPr>
            <a:noAutofit/>
          </a:bodyPr>
          <a:lstStyle/>
          <a:p>
            <a:pPr algn="l" rtl="0"/>
            <a:r>
              <a:rPr lang="en-US" sz="3200" b="1" dirty="0"/>
              <a:t>COLLOQUIAL ENGLISH      Music festivals</a:t>
            </a:r>
            <a:r>
              <a:rPr lang="en-US" sz="3200" dirty="0"/>
              <a:t>     p. 80</a:t>
            </a:r>
            <a:endParaRPr lang="ar-SA" sz="3200" dirty="0"/>
          </a:p>
        </p:txBody>
      </p:sp>
      <p:sp>
        <p:nvSpPr>
          <p:cNvPr id="3" name="عنصر نائب للمحتوى 2"/>
          <p:cNvSpPr>
            <a:spLocks noGrp="1"/>
          </p:cNvSpPr>
          <p:nvPr>
            <p:ph idx="1"/>
          </p:nvPr>
        </p:nvSpPr>
        <p:spPr>
          <a:xfrm>
            <a:off x="381000" y="1143000"/>
            <a:ext cx="8458200" cy="5257800"/>
          </a:xfrm>
        </p:spPr>
        <p:txBody>
          <a:bodyPr>
            <a:normAutofit fontScale="85000" lnSpcReduction="20000"/>
          </a:bodyPr>
          <a:lstStyle/>
          <a:p>
            <a:pPr algn="l" rtl="0">
              <a:buNone/>
            </a:pPr>
            <a:r>
              <a:rPr lang="en-US" sz="3800" b="1" dirty="0">
                <a:solidFill>
                  <a:srgbClr val="7030A0"/>
                </a:solidFill>
              </a:rPr>
              <a:t>Glossary</a:t>
            </a:r>
          </a:p>
          <a:p>
            <a:pPr algn="l" rtl="0">
              <a:buNone/>
            </a:pPr>
            <a:r>
              <a:rPr lang="en-US" b="1" i="1" dirty="0">
                <a:solidFill>
                  <a:srgbClr val="0070C0"/>
                </a:solidFill>
              </a:rPr>
              <a:t>impresario</a:t>
            </a:r>
            <a:r>
              <a:rPr lang="en-US" dirty="0"/>
              <a:t>: a person who arranges plays or concerts</a:t>
            </a:r>
          </a:p>
          <a:p>
            <a:pPr algn="l" rtl="0">
              <a:buNone/>
            </a:pPr>
            <a:r>
              <a:rPr lang="en-US" b="1" i="1" dirty="0">
                <a:solidFill>
                  <a:srgbClr val="0070C0"/>
                </a:solidFill>
              </a:rPr>
              <a:t>the Queen's Hall</a:t>
            </a:r>
            <a:r>
              <a:rPr lang="en-US" dirty="0"/>
              <a:t>: a concert hall in London where the Proms were first held. It was bombed during the war so they moved to the Royal Albert Hall</a:t>
            </a:r>
          </a:p>
          <a:p>
            <a:pPr algn="l" rtl="0">
              <a:buNone/>
            </a:pPr>
            <a:r>
              <a:rPr lang="en-US" b="1" i="1" dirty="0">
                <a:solidFill>
                  <a:srgbClr val="0070C0"/>
                </a:solidFill>
              </a:rPr>
              <a:t>season tickets</a:t>
            </a:r>
            <a:r>
              <a:rPr lang="en-US" dirty="0"/>
              <a:t>: tickets that are for many concerts and are cheaper than buying individual tickets</a:t>
            </a:r>
          </a:p>
          <a:p>
            <a:pPr algn="l" rtl="0">
              <a:buNone/>
            </a:pPr>
            <a:r>
              <a:rPr lang="en-US" b="1" i="1" dirty="0">
                <a:solidFill>
                  <a:srgbClr val="0070C0"/>
                </a:solidFill>
              </a:rPr>
              <a:t>Faure</a:t>
            </a:r>
            <a:r>
              <a:rPr lang="en-US" dirty="0"/>
              <a:t>: a famous French composer 1845-1924</a:t>
            </a:r>
          </a:p>
          <a:p>
            <a:pPr algn="l" rtl="0">
              <a:buNone/>
            </a:pPr>
            <a:r>
              <a:rPr lang="en-US" b="1" i="1" dirty="0">
                <a:solidFill>
                  <a:srgbClr val="0070C0"/>
                </a:solidFill>
              </a:rPr>
              <a:t>requiem</a:t>
            </a:r>
            <a:r>
              <a:rPr lang="en-US" dirty="0"/>
              <a:t>: a piece of music composed for a person who has recently died</a:t>
            </a:r>
          </a:p>
          <a:p>
            <a:pPr algn="l" rtl="0">
              <a:buNone/>
            </a:pPr>
            <a:r>
              <a:rPr lang="en-US" b="1" i="1" dirty="0">
                <a:solidFill>
                  <a:srgbClr val="0070C0"/>
                </a:solidFill>
              </a:rPr>
              <a:t>Sir Georg Solti</a:t>
            </a:r>
            <a:r>
              <a:rPr lang="en-US" dirty="0"/>
              <a:t>: A famous Hungarian conductor 1912-1997</a:t>
            </a:r>
          </a:p>
          <a:p>
            <a:pPr algn="l" rtl="0">
              <a:buNone/>
            </a:pPr>
            <a:r>
              <a:rPr lang="en-US" b="1" i="1" dirty="0">
                <a:solidFill>
                  <a:srgbClr val="0070C0"/>
                </a:solidFill>
              </a:rPr>
              <a:t>Verdi</a:t>
            </a:r>
            <a:r>
              <a:rPr lang="en-US" dirty="0"/>
              <a:t>: a famous Italian composer 1813-1901 </a:t>
            </a:r>
            <a:br>
              <a:rPr lang="en-US" dirty="0"/>
            </a:br>
            <a:endParaRPr lang="ar-SA" dirty="0"/>
          </a:p>
        </p:txBody>
      </p:sp>
      <p:pic>
        <p:nvPicPr>
          <p:cNvPr id="4" name="صوت مسجّل">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8044218" y="1119116"/>
            <a:ext cx="609600" cy="609600"/>
          </a:xfrm>
          <a:prstGeom prst="rect">
            <a:avLst/>
          </a:prstGeom>
        </p:spPr>
      </p:pic>
    </p:spTree>
    <p:extLst>
      <p:ext uri="{BB962C8B-B14F-4D97-AF65-F5344CB8AC3E}">
        <p14:creationId xmlns:p14="http://schemas.microsoft.com/office/powerpoint/2010/main" val="1504545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295400"/>
            <a:ext cx="8382000" cy="5181600"/>
          </a:xfrm>
        </p:spPr>
        <p:txBody>
          <a:bodyPr>
            <a:noAutofit/>
          </a:bodyPr>
          <a:lstStyle/>
          <a:p>
            <a:pPr algn="l" rtl="0">
              <a:buNone/>
            </a:pPr>
            <a:r>
              <a:rPr lang="en-US" sz="2800" b="1" dirty="0">
                <a:solidFill>
                  <a:srgbClr val="7030A0"/>
                </a:solidFill>
              </a:rPr>
              <a:t>Glossary</a:t>
            </a:r>
          </a:p>
          <a:p>
            <a:pPr algn="l" rtl="0">
              <a:buNone/>
            </a:pPr>
            <a:r>
              <a:rPr lang="en-US" sz="2800" b="1" i="1" dirty="0">
                <a:solidFill>
                  <a:srgbClr val="0070C0"/>
                </a:solidFill>
              </a:rPr>
              <a:t>fanfare</a:t>
            </a:r>
            <a:r>
              <a:rPr lang="en-US" sz="2800" dirty="0"/>
              <a:t>: a short loud piece of music played to celebrate something important</a:t>
            </a:r>
          </a:p>
          <a:p>
            <a:pPr algn="l" rtl="0">
              <a:buNone/>
            </a:pPr>
            <a:r>
              <a:rPr lang="en-US" sz="2800" b="1" i="1" dirty="0">
                <a:solidFill>
                  <a:srgbClr val="0070C0"/>
                </a:solidFill>
              </a:rPr>
              <a:t>the Rite of Spring</a:t>
            </a:r>
            <a:r>
              <a:rPr lang="en-US" sz="2800" b="1" i="1" dirty="0"/>
              <a:t>: </a:t>
            </a:r>
            <a:r>
              <a:rPr lang="en-US" sz="2800" dirty="0"/>
              <a:t>a famous piece </a:t>
            </a:r>
          </a:p>
          <a:p>
            <a:pPr algn="l" rtl="0">
              <a:buNone/>
            </a:pPr>
            <a:r>
              <a:rPr lang="en-US" sz="2800" dirty="0"/>
              <a:t>  by the Russian composer Stravinsky</a:t>
            </a:r>
          </a:p>
          <a:p>
            <a:pPr algn="l" rtl="0">
              <a:buNone/>
            </a:pPr>
            <a:r>
              <a:rPr lang="en-US" sz="2800" b="1" i="1" dirty="0">
                <a:solidFill>
                  <a:srgbClr val="0070C0"/>
                </a:solidFill>
              </a:rPr>
              <a:t>a bassoon</a:t>
            </a:r>
            <a:r>
              <a:rPr lang="en-US" sz="2800" dirty="0"/>
              <a:t>: a wind instrument</a:t>
            </a:r>
          </a:p>
          <a:p>
            <a:pPr algn="l" rtl="0">
              <a:buNone/>
            </a:pPr>
            <a:r>
              <a:rPr lang="en-US" sz="2800" b="1" i="1" dirty="0">
                <a:solidFill>
                  <a:srgbClr val="0070C0"/>
                </a:solidFill>
              </a:rPr>
              <a:t>Simon Rattle</a:t>
            </a:r>
            <a:r>
              <a:rPr lang="en-US" sz="2800" dirty="0"/>
              <a:t>: a famous British conductor currently musical director of the Berlin Philharmonic orchestra</a:t>
            </a:r>
          </a:p>
          <a:p>
            <a:pPr algn="l" rtl="0">
              <a:buNone/>
            </a:pPr>
            <a:r>
              <a:rPr lang="en-US" sz="2800" b="1" i="1" dirty="0">
                <a:solidFill>
                  <a:srgbClr val="0070C0"/>
                </a:solidFill>
              </a:rPr>
              <a:t>the stalls</a:t>
            </a:r>
            <a:r>
              <a:rPr lang="en-US" sz="2800" dirty="0"/>
              <a:t>: the seats in a theatre on the ground floor</a:t>
            </a:r>
          </a:p>
          <a:p>
            <a:pPr algn="l" rtl="0">
              <a:buNone/>
            </a:pPr>
            <a:r>
              <a:rPr lang="en-US" sz="2800" b="1" i="1" dirty="0">
                <a:solidFill>
                  <a:srgbClr val="0070C0"/>
                </a:solidFill>
              </a:rPr>
              <a:t>Radio 4</a:t>
            </a:r>
            <a:r>
              <a:rPr lang="en-US" sz="2800" dirty="0"/>
              <a:t>: one of the BBC radio channels </a:t>
            </a:r>
            <a:br>
              <a:rPr lang="en-US" sz="2800" dirty="0"/>
            </a:br>
            <a:endParaRPr lang="ar-SA" sz="2800" dirty="0"/>
          </a:p>
        </p:txBody>
      </p:sp>
      <p:sp>
        <p:nvSpPr>
          <p:cNvPr id="4" name="عنوان 1"/>
          <p:cNvSpPr>
            <a:spLocks noGrp="1"/>
          </p:cNvSpPr>
          <p:nvPr>
            <p:ph type="title"/>
          </p:nvPr>
        </p:nvSpPr>
        <p:spPr>
          <a:xfrm>
            <a:off x="457200" y="274638"/>
            <a:ext cx="8229600" cy="792162"/>
          </a:xfrm>
          <a:solidFill>
            <a:schemeClr val="accent4">
              <a:lumMod val="20000"/>
              <a:lumOff val="80000"/>
            </a:schemeClr>
          </a:solidFill>
        </p:spPr>
        <p:txBody>
          <a:bodyPr>
            <a:noAutofit/>
          </a:bodyPr>
          <a:lstStyle/>
          <a:p>
            <a:pPr algn="l" rtl="0"/>
            <a:r>
              <a:rPr lang="en-US" sz="3200" b="1" dirty="0"/>
              <a:t>COLLOQUIAL ENGLISH      Music festivals</a:t>
            </a:r>
            <a:r>
              <a:rPr lang="en-US" sz="3200" dirty="0"/>
              <a:t>     p. 80</a:t>
            </a:r>
            <a:endParaRPr lang="ar-SA" sz="3200" dirty="0"/>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924800" y="1066800"/>
            <a:ext cx="609600" cy="609600"/>
          </a:xfrm>
          <a:prstGeom prst="rect">
            <a:avLst/>
          </a:prstGeom>
        </p:spPr>
      </p:pic>
      <p:pic>
        <p:nvPicPr>
          <p:cNvPr id="5" name="صورة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4034" y="2381250"/>
            <a:ext cx="2815167" cy="1809750"/>
          </a:xfrm>
          <a:prstGeom prst="rect">
            <a:avLst/>
          </a:prstGeom>
        </p:spPr>
      </p:pic>
      <p:sp>
        <p:nvSpPr>
          <p:cNvPr id="6" name="مربع نص 5"/>
          <p:cNvSpPr txBox="1"/>
          <p:nvPr/>
        </p:nvSpPr>
        <p:spPr>
          <a:xfrm>
            <a:off x="7543800" y="3657600"/>
            <a:ext cx="1295400" cy="461665"/>
          </a:xfrm>
          <a:prstGeom prst="rect">
            <a:avLst/>
          </a:prstGeom>
          <a:noFill/>
        </p:spPr>
        <p:txBody>
          <a:bodyPr wrap="square" rtlCol="1">
            <a:spAutoFit/>
          </a:bodyPr>
          <a:lstStyle/>
          <a:p>
            <a:pPr algn="l" rtl="0"/>
            <a:r>
              <a:rPr lang="en-US" sz="2400" b="1" dirty="0">
                <a:solidFill>
                  <a:srgbClr val="D802C9"/>
                </a:solidFill>
              </a:rPr>
              <a:t>bassoon</a:t>
            </a:r>
            <a:endParaRPr lang="ar-SA" sz="2400" b="1" dirty="0">
              <a:solidFill>
                <a:srgbClr val="D802C9"/>
              </a:solidFill>
            </a:endParaRPr>
          </a:p>
        </p:txBody>
      </p:sp>
    </p:spTree>
    <p:extLst>
      <p:ext uri="{BB962C8B-B14F-4D97-AF65-F5344CB8AC3E}">
        <p14:creationId xmlns:p14="http://schemas.microsoft.com/office/powerpoint/2010/main" val="247932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15962"/>
          </a:xfrm>
          <a:solidFill>
            <a:schemeClr val="accent2">
              <a:lumMod val="20000"/>
              <a:lumOff val="80000"/>
            </a:schemeClr>
          </a:solidFill>
        </p:spPr>
        <p:txBody>
          <a:bodyPr>
            <a:normAutofit/>
          </a:bodyPr>
          <a:lstStyle/>
          <a:p>
            <a:pPr algn="l" rtl="0"/>
            <a:r>
              <a:rPr lang="en-US" sz="3600" b="1" dirty="0"/>
              <a:t>COMMON PHRASES</a:t>
            </a:r>
            <a:r>
              <a:rPr lang="en-US" sz="3600" dirty="0"/>
              <a:t>                p. 80</a:t>
            </a:r>
            <a:endParaRPr lang="ar-SA" sz="3600" dirty="0"/>
          </a:p>
        </p:txBody>
      </p:sp>
      <p:sp>
        <p:nvSpPr>
          <p:cNvPr id="3" name="عنصر نائب للمحتوى 2"/>
          <p:cNvSpPr>
            <a:spLocks noGrp="1"/>
          </p:cNvSpPr>
          <p:nvPr>
            <p:ph idx="1"/>
          </p:nvPr>
        </p:nvSpPr>
        <p:spPr>
          <a:xfrm>
            <a:off x="457200" y="1143000"/>
            <a:ext cx="8229600" cy="5257800"/>
          </a:xfrm>
        </p:spPr>
        <p:txBody>
          <a:bodyPr>
            <a:normAutofit fontScale="77500" lnSpcReduction="20000"/>
          </a:bodyPr>
          <a:lstStyle/>
          <a:p>
            <a:pPr algn="l" rtl="0">
              <a:buNone/>
            </a:pPr>
            <a:r>
              <a:rPr lang="en-US" dirty="0"/>
              <a:t>1. The Promenade Concerts started </a:t>
            </a:r>
            <a:r>
              <a:rPr lang="en-US" b="1" dirty="0">
                <a:solidFill>
                  <a:srgbClr val="D802C9"/>
                </a:solidFill>
              </a:rPr>
              <a:t>way back in </a:t>
            </a:r>
            <a:r>
              <a:rPr lang="en-US" dirty="0"/>
              <a:t>1895.</a:t>
            </a:r>
            <a:r>
              <a:rPr lang="en-US" b="1" dirty="0"/>
              <a:t>             </a:t>
            </a:r>
            <a:r>
              <a:rPr lang="en-US" dirty="0"/>
              <a:t>(=</a:t>
            </a:r>
            <a:r>
              <a:rPr lang="en-US" b="1" dirty="0"/>
              <a:t> </a:t>
            </a:r>
            <a:r>
              <a:rPr lang="en-US" dirty="0"/>
              <a:t>informal way of saying </a:t>
            </a:r>
            <a:r>
              <a:rPr lang="en-US" b="1" i="1" dirty="0">
                <a:solidFill>
                  <a:srgbClr val="0070C0"/>
                </a:solidFill>
              </a:rPr>
              <a:t>a long time ago</a:t>
            </a:r>
            <a:r>
              <a:rPr lang="en-US" i="1" dirty="0"/>
              <a:t>)</a:t>
            </a:r>
          </a:p>
          <a:p>
            <a:pPr algn="l" rtl="0">
              <a:buNone/>
            </a:pPr>
            <a:r>
              <a:rPr lang="en-US" dirty="0"/>
              <a:t>2. ...it basically means that people are able to </a:t>
            </a:r>
            <a:r>
              <a:rPr lang="en-US" b="1" dirty="0">
                <a:solidFill>
                  <a:srgbClr val="D802C9"/>
                </a:solidFill>
              </a:rPr>
              <a:t>walk around </a:t>
            </a:r>
            <a:r>
              <a:rPr lang="en-US" dirty="0"/>
              <a:t>and stand during the music. (=</a:t>
            </a:r>
            <a:r>
              <a:rPr lang="en-US" b="1" dirty="0"/>
              <a:t> </a:t>
            </a:r>
            <a:r>
              <a:rPr lang="en-US" b="1" i="1" dirty="0">
                <a:solidFill>
                  <a:srgbClr val="0070C0"/>
                </a:solidFill>
              </a:rPr>
              <a:t>walk here and there</a:t>
            </a:r>
            <a:r>
              <a:rPr lang="en-US" dirty="0"/>
              <a:t>)</a:t>
            </a:r>
          </a:p>
          <a:p>
            <a:pPr algn="l" rtl="0">
              <a:buNone/>
            </a:pPr>
            <a:r>
              <a:rPr lang="en-US" dirty="0"/>
              <a:t>3. Very few people attend actually all of them, </a:t>
            </a:r>
            <a:r>
              <a:rPr lang="en-US" b="1" dirty="0">
                <a:solidFill>
                  <a:srgbClr val="D802C9"/>
                </a:solidFill>
              </a:rPr>
              <a:t>except me</a:t>
            </a:r>
            <a:r>
              <a:rPr lang="en-US" dirty="0"/>
              <a:t>.       (= </a:t>
            </a:r>
            <a:r>
              <a:rPr lang="en-US" b="1" i="1" dirty="0">
                <a:solidFill>
                  <a:srgbClr val="0070C0"/>
                </a:solidFill>
              </a:rPr>
              <a:t>I am the only one</a:t>
            </a:r>
            <a:r>
              <a:rPr lang="en-US" dirty="0"/>
              <a:t>)</a:t>
            </a:r>
          </a:p>
          <a:p>
            <a:pPr algn="l" rtl="0">
              <a:buNone/>
            </a:pPr>
            <a:r>
              <a:rPr lang="en-US" dirty="0"/>
              <a:t>4. </a:t>
            </a:r>
            <a:r>
              <a:rPr lang="en-US" b="1" dirty="0">
                <a:solidFill>
                  <a:srgbClr val="D802C9"/>
                </a:solidFill>
              </a:rPr>
              <a:t>Very oddly, </a:t>
            </a:r>
            <a:r>
              <a:rPr lang="en-US" dirty="0"/>
              <a:t>we had programmed two or three requiems in that last two weeks of the season. (=</a:t>
            </a:r>
            <a:r>
              <a:rPr lang="en-US" b="1" dirty="0"/>
              <a:t> </a:t>
            </a:r>
            <a:r>
              <a:rPr lang="en-US" b="1" i="1" dirty="0">
                <a:solidFill>
                  <a:srgbClr val="0070C0"/>
                </a:solidFill>
              </a:rPr>
              <a:t>it was strange that</a:t>
            </a:r>
            <a:r>
              <a:rPr lang="en-US" dirty="0"/>
              <a:t>)</a:t>
            </a:r>
          </a:p>
          <a:p>
            <a:pPr algn="l" rtl="0">
              <a:buNone/>
            </a:pPr>
            <a:r>
              <a:rPr lang="en-US" dirty="0"/>
              <a:t>5. As it </a:t>
            </a:r>
            <a:r>
              <a:rPr lang="en-US" b="1" dirty="0">
                <a:solidFill>
                  <a:srgbClr val="D802C9"/>
                </a:solidFill>
              </a:rPr>
              <a:t>turned out</a:t>
            </a:r>
            <a:r>
              <a:rPr lang="en-US" dirty="0"/>
              <a:t>, he died just a week later. (=</a:t>
            </a:r>
            <a:r>
              <a:rPr lang="en-US" b="1" dirty="0"/>
              <a:t> </a:t>
            </a:r>
            <a:r>
              <a:rPr lang="en-US" dirty="0"/>
              <a:t>phrasal verb meaning </a:t>
            </a:r>
            <a:r>
              <a:rPr lang="en-US" b="1" i="1" dirty="0">
                <a:solidFill>
                  <a:srgbClr val="0070C0"/>
                </a:solidFill>
              </a:rPr>
              <a:t>happened in the end</a:t>
            </a:r>
            <a:r>
              <a:rPr lang="en-US" i="1" dirty="0"/>
              <a:t>)</a:t>
            </a:r>
          </a:p>
          <a:p>
            <a:pPr algn="l" rtl="0">
              <a:buNone/>
            </a:pPr>
            <a:r>
              <a:rPr lang="en-US" dirty="0"/>
              <a:t>6. Unfortunately, </a:t>
            </a:r>
            <a:r>
              <a:rPr lang="en-US" b="1" dirty="0">
                <a:solidFill>
                  <a:srgbClr val="D802C9"/>
                </a:solidFill>
              </a:rPr>
              <a:t>I mean </a:t>
            </a:r>
            <a:r>
              <a:rPr lang="en-US" dirty="0"/>
              <a:t>it could have been called absolutely anything…. (= </a:t>
            </a:r>
            <a:r>
              <a:rPr lang="en-US" b="1" i="1" dirty="0">
                <a:solidFill>
                  <a:srgbClr val="0070C0"/>
                </a:solidFill>
              </a:rPr>
              <a:t>I want to say</a:t>
            </a:r>
            <a:r>
              <a:rPr lang="en-US" dirty="0"/>
              <a:t> – often used when speaking, to </a:t>
            </a:r>
            <a:br>
              <a:rPr lang="en-US" dirty="0"/>
            </a:br>
            <a:r>
              <a:rPr lang="en-US" dirty="0"/>
              <a:t>give yourself time when you want to rephrase something </a:t>
            </a:r>
            <a:br>
              <a:rPr lang="en-US" dirty="0"/>
            </a:br>
            <a:r>
              <a:rPr lang="en-US" dirty="0"/>
              <a:t>or before you explain something)</a:t>
            </a:r>
            <a:endParaRPr lang="ar-SA" dirty="0"/>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924800" y="381000"/>
            <a:ext cx="609600" cy="609600"/>
          </a:xfrm>
          <a:prstGeom prst="rect">
            <a:avLst/>
          </a:prstGeom>
        </p:spPr>
      </p:pic>
    </p:spTree>
    <p:extLst>
      <p:ext uri="{BB962C8B-B14F-4D97-AF65-F5344CB8AC3E}">
        <p14:creationId xmlns:p14="http://schemas.microsoft.com/office/powerpoint/2010/main" val="2275640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143000"/>
            <a:ext cx="8229600" cy="5334000"/>
          </a:xfrm>
        </p:spPr>
        <p:txBody>
          <a:bodyPr>
            <a:normAutofit fontScale="92500" lnSpcReduction="20000"/>
          </a:bodyPr>
          <a:lstStyle/>
          <a:p>
            <a:pPr algn="l" rtl="0">
              <a:buNone/>
            </a:pPr>
            <a:r>
              <a:rPr lang="en-US" dirty="0"/>
              <a:t>1. There were thousands and thousands of people just </a:t>
            </a:r>
            <a:r>
              <a:rPr lang="en-US" b="1" dirty="0">
                <a:solidFill>
                  <a:srgbClr val="D802C9"/>
                </a:solidFill>
              </a:rPr>
              <a:t>chilling out</a:t>
            </a:r>
            <a:r>
              <a:rPr lang="en-US" b="1" dirty="0"/>
              <a:t>.  </a:t>
            </a:r>
            <a:r>
              <a:rPr lang="en-US" dirty="0"/>
              <a:t>(informal = </a:t>
            </a:r>
            <a:r>
              <a:rPr lang="en-US" b="1" i="1" dirty="0">
                <a:solidFill>
                  <a:srgbClr val="0070C0"/>
                </a:solidFill>
              </a:rPr>
              <a:t>relaxing, taking it easy</a:t>
            </a:r>
            <a:r>
              <a:rPr lang="en-US" dirty="0"/>
              <a:t>)</a:t>
            </a:r>
          </a:p>
          <a:p>
            <a:pPr algn="l" rtl="0">
              <a:buNone/>
            </a:pPr>
            <a:r>
              <a:rPr lang="en-US" dirty="0"/>
              <a:t>2. You can just go and </a:t>
            </a:r>
            <a:r>
              <a:rPr lang="en-US" b="1" dirty="0">
                <a:solidFill>
                  <a:srgbClr val="D802C9"/>
                </a:solidFill>
              </a:rPr>
              <a:t>hang out</a:t>
            </a:r>
            <a:r>
              <a:rPr lang="en-US" b="1" dirty="0"/>
              <a:t> </a:t>
            </a:r>
            <a:r>
              <a:rPr lang="en-US" dirty="0"/>
              <a:t>and listen to some music. (informal = </a:t>
            </a:r>
            <a:r>
              <a:rPr lang="en-US" b="1" i="1" dirty="0">
                <a:solidFill>
                  <a:srgbClr val="0070C0"/>
                </a:solidFill>
              </a:rPr>
              <a:t>spend a lot of time in a place</a:t>
            </a:r>
            <a:r>
              <a:rPr lang="en-US" dirty="0"/>
              <a:t>)</a:t>
            </a:r>
          </a:p>
          <a:p>
            <a:pPr algn="l" rtl="0">
              <a:buNone/>
            </a:pPr>
            <a:r>
              <a:rPr lang="en-US" dirty="0"/>
              <a:t>3. </a:t>
            </a:r>
            <a:r>
              <a:rPr lang="en-US" b="1" dirty="0">
                <a:solidFill>
                  <a:srgbClr val="D802C9"/>
                </a:solidFill>
              </a:rPr>
              <a:t>I didn’t get any sleep </a:t>
            </a:r>
            <a:r>
              <a:rPr lang="en-US" dirty="0"/>
              <a:t>at all. (</a:t>
            </a:r>
            <a:r>
              <a:rPr lang="en-US" b="1" dirty="0"/>
              <a:t>= </a:t>
            </a:r>
            <a:r>
              <a:rPr lang="en-US" dirty="0"/>
              <a:t>informal way of saying </a:t>
            </a:r>
            <a:r>
              <a:rPr lang="en-US" b="1" i="1" dirty="0">
                <a:solidFill>
                  <a:srgbClr val="0070C0"/>
                </a:solidFill>
              </a:rPr>
              <a:t>I didn’t sleep at all</a:t>
            </a:r>
            <a:r>
              <a:rPr lang="en-US" i="1" dirty="0"/>
              <a:t>)</a:t>
            </a:r>
          </a:p>
          <a:p>
            <a:pPr algn="l" rtl="0">
              <a:buNone/>
            </a:pPr>
            <a:r>
              <a:rPr lang="en-US" dirty="0"/>
              <a:t>4. In the 1970s and early 80s I went to </a:t>
            </a:r>
            <a:r>
              <a:rPr lang="en-US" b="1" dirty="0">
                <a:solidFill>
                  <a:srgbClr val="D802C9"/>
                </a:solidFill>
              </a:rPr>
              <a:t>quite a few</a:t>
            </a:r>
            <a:r>
              <a:rPr lang="en-US" b="1" dirty="0"/>
              <a:t>.           </a:t>
            </a:r>
            <a:r>
              <a:rPr lang="en-US" dirty="0"/>
              <a:t>(</a:t>
            </a:r>
            <a:r>
              <a:rPr lang="en-US" b="1" dirty="0"/>
              <a:t>= </a:t>
            </a:r>
            <a:r>
              <a:rPr lang="en-US" b="1" i="1" dirty="0">
                <a:solidFill>
                  <a:srgbClr val="0070C0"/>
                </a:solidFill>
              </a:rPr>
              <a:t>a</a:t>
            </a:r>
            <a:r>
              <a:rPr lang="en-US" dirty="0"/>
              <a:t> </a:t>
            </a:r>
            <a:r>
              <a:rPr lang="en-US" b="1" i="1" dirty="0">
                <a:solidFill>
                  <a:srgbClr val="0070C0"/>
                </a:solidFill>
              </a:rPr>
              <a:t>fairly large number</a:t>
            </a:r>
            <a:r>
              <a:rPr lang="en-US" dirty="0"/>
              <a:t>)</a:t>
            </a:r>
          </a:p>
          <a:p>
            <a:pPr algn="l" rtl="0">
              <a:buNone/>
            </a:pPr>
            <a:r>
              <a:rPr lang="en-US" dirty="0"/>
              <a:t>5. We </a:t>
            </a:r>
            <a:r>
              <a:rPr lang="en-US" b="1" dirty="0">
                <a:solidFill>
                  <a:srgbClr val="D802C9"/>
                </a:solidFill>
              </a:rPr>
              <a:t>had no idea</a:t>
            </a:r>
            <a:r>
              <a:rPr lang="en-US" dirty="0"/>
              <a:t> whose tent we were in the next morning. (</a:t>
            </a:r>
            <a:r>
              <a:rPr lang="en-US" b="1" dirty="0"/>
              <a:t>= </a:t>
            </a:r>
            <a:r>
              <a:rPr lang="en-US" dirty="0"/>
              <a:t>emphatic way of saying </a:t>
            </a:r>
            <a:r>
              <a:rPr lang="en-US" b="1" i="1" dirty="0">
                <a:solidFill>
                  <a:srgbClr val="0070C0"/>
                </a:solidFill>
              </a:rPr>
              <a:t>We didn’t know</a:t>
            </a:r>
            <a:r>
              <a:rPr lang="en-US" i="1" dirty="0"/>
              <a:t>)</a:t>
            </a:r>
            <a:endParaRPr lang="ar-SA" dirty="0"/>
          </a:p>
        </p:txBody>
      </p:sp>
      <p:sp>
        <p:nvSpPr>
          <p:cNvPr id="4" name="عنوان 1"/>
          <p:cNvSpPr txBox="1">
            <a:spLocks/>
          </p:cNvSpPr>
          <p:nvPr/>
        </p:nvSpPr>
        <p:spPr>
          <a:xfrm>
            <a:off x="457200" y="274638"/>
            <a:ext cx="8229600" cy="715962"/>
          </a:xfrm>
          <a:prstGeom prst="rect">
            <a:avLst/>
          </a:prstGeom>
          <a:solidFill>
            <a:schemeClr val="accent5">
              <a:lumMod val="20000"/>
              <a:lumOff val="80000"/>
            </a:schemeClr>
          </a:solidFill>
        </p:spPr>
        <p:txBody>
          <a:bodyPr vert="horz" lIns="91440" tIns="45720" rIns="91440" bIns="45720" rtlCol="1"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COMMON PHRASES</a:t>
            </a:r>
            <a:r>
              <a:rPr kumimoji="0" lang="en-US" sz="3600" b="0" i="0" u="none" strike="noStrike" kern="1200" cap="none" spc="0" normalizeH="0" baseline="0" noProof="0" dirty="0">
                <a:ln>
                  <a:noFill/>
                </a:ln>
                <a:solidFill>
                  <a:schemeClr val="tx1"/>
                </a:solidFill>
                <a:effectLst/>
                <a:uLnTx/>
                <a:uFillTx/>
                <a:latin typeface="+mj-lt"/>
                <a:ea typeface="+mj-ea"/>
                <a:cs typeface="+mj-cs"/>
              </a:rPr>
              <a:t>                p. 80</a:t>
            </a:r>
            <a:endParaRPr kumimoji="0" lang="ar-S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01000" y="381000"/>
            <a:ext cx="609600" cy="609600"/>
          </a:xfrm>
          <a:prstGeom prst="rect">
            <a:avLst/>
          </a:prstGeom>
        </p:spPr>
      </p:pic>
    </p:spTree>
    <p:extLst>
      <p:ext uri="{BB962C8B-B14F-4D97-AF65-F5344CB8AC3E}">
        <p14:creationId xmlns:p14="http://schemas.microsoft.com/office/powerpoint/2010/main" val="1919114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274638"/>
            <a:ext cx="8305800" cy="792162"/>
          </a:xfrm>
          <a:solidFill>
            <a:schemeClr val="accent6">
              <a:lumMod val="20000"/>
              <a:lumOff val="80000"/>
            </a:schemeClr>
          </a:solidFill>
        </p:spPr>
        <p:txBody>
          <a:bodyPr>
            <a:normAutofit/>
          </a:bodyPr>
          <a:lstStyle/>
          <a:p>
            <a:pPr algn="l" rtl="0"/>
            <a:r>
              <a:rPr lang="en-US" sz="4000" b="1" i="1" dirty="0"/>
              <a:t> Writing   A</a:t>
            </a:r>
            <a:r>
              <a:rPr lang="en-US" sz="4000" b="1" dirty="0"/>
              <a:t> formal letter    p. 81</a:t>
            </a:r>
            <a:endParaRPr lang="ar-SY" sz="4000" dirty="0"/>
          </a:p>
        </p:txBody>
      </p:sp>
      <p:sp>
        <p:nvSpPr>
          <p:cNvPr id="3" name="عنصر نائب للمحتوى 2"/>
          <p:cNvSpPr>
            <a:spLocks noGrp="1"/>
          </p:cNvSpPr>
          <p:nvPr>
            <p:ph idx="1"/>
          </p:nvPr>
        </p:nvSpPr>
        <p:spPr>
          <a:xfrm>
            <a:off x="304800" y="1143000"/>
            <a:ext cx="8610600" cy="5486400"/>
          </a:xfrm>
        </p:spPr>
        <p:txBody>
          <a:bodyPr>
            <a:normAutofit fontScale="77500" lnSpcReduction="20000"/>
          </a:bodyPr>
          <a:lstStyle/>
          <a:p>
            <a:pPr marL="0" indent="0" algn="l" rtl="0">
              <a:buNone/>
            </a:pPr>
            <a:r>
              <a:rPr lang="en-US" b="1" dirty="0"/>
              <a:t>a. Read the letter and answer the questions. </a:t>
            </a:r>
          </a:p>
          <a:p>
            <a:pPr marL="514350" indent="-514350" algn="l" rtl="0">
              <a:buNone/>
            </a:pPr>
            <a:r>
              <a:rPr lang="en-US" dirty="0"/>
              <a:t>1 Who is the letter to?</a:t>
            </a:r>
          </a:p>
          <a:p>
            <a:pPr marL="514350" indent="-514350" algn="l" rtl="0">
              <a:buNone/>
            </a:pPr>
            <a:r>
              <a:rPr lang="en-US" dirty="0"/>
              <a:t>2 Why is Joseph writing?</a:t>
            </a:r>
          </a:p>
          <a:p>
            <a:pPr marL="514350" indent="-514350" algn="l" rtl="0">
              <a:buNone/>
            </a:pPr>
            <a:r>
              <a:rPr lang="en-US" dirty="0"/>
              <a:t>3 What does he hope to achieve?</a:t>
            </a:r>
          </a:p>
          <a:p>
            <a:pPr marL="514350" indent="-514350" algn="l" rtl="0">
              <a:buNone/>
            </a:pPr>
            <a:r>
              <a:rPr lang="en-US" b="1" dirty="0"/>
              <a:t>b. Complete the letter with the more formal of the two phrases.</a:t>
            </a:r>
          </a:p>
          <a:p>
            <a:pPr marL="514350" indent="-514350" algn="l" rtl="0">
              <a:buNone/>
            </a:pPr>
            <a:r>
              <a:rPr lang="en-US" dirty="0"/>
              <a:t>1. I’m writing /I am writing</a:t>
            </a:r>
          </a:p>
          <a:p>
            <a:pPr marL="514350" indent="-514350" algn="l" rtl="0">
              <a:buNone/>
            </a:pPr>
            <a:r>
              <a:rPr lang="en-US" dirty="0"/>
              <a:t>2. lots of times / on many occasions</a:t>
            </a:r>
          </a:p>
          <a:p>
            <a:pPr marL="514350" indent="-514350" algn="l" rtl="0">
              <a:buNone/>
            </a:pPr>
            <a:r>
              <a:rPr lang="en-US" dirty="0"/>
              <a:t>3. pleasant / nice</a:t>
            </a:r>
          </a:p>
          <a:p>
            <a:pPr marL="514350" indent="-514350" algn="l" rtl="0">
              <a:buNone/>
            </a:pPr>
            <a:r>
              <a:rPr lang="en-US" dirty="0"/>
              <a:t>4. on this particular evening / when we were there this time</a:t>
            </a:r>
          </a:p>
          <a:p>
            <a:pPr marL="514350" indent="-514350" algn="l" rtl="0">
              <a:buNone/>
            </a:pPr>
            <a:r>
              <a:rPr lang="en-US" dirty="0"/>
              <a:t>5. a really rude / an extremely rude</a:t>
            </a:r>
          </a:p>
          <a:p>
            <a:pPr marL="514350" indent="-514350" algn="l" rtl="0">
              <a:buNone/>
            </a:pPr>
            <a:r>
              <a:rPr lang="en-US" dirty="0"/>
              <a:t>6. said she wouldn’t / refused to</a:t>
            </a:r>
          </a:p>
          <a:p>
            <a:pPr marL="514350" indent="-514350" algn="l" rtl="0">
              <a:buNone/>
            </a:pPr>
            <a:r>
              <a:rPr lang="en-US" dirty="0"/>
              <a:t>7. will not do so again / won’t go there again</a:t>
            </a:r>
          </a:p>
          <a:p>
            <a:pPr marL="514350" indent="-514350" algn="l" rtl="0">
              <a:buNone/>
            </a:pPr>
            <a:r>
              <a:rPr lang="en-US" dirty="0"/>
              <a:t>8. unacceptable treatment / awful treatment</a:t>
            </a:r>
          </a:p>
          <a:p>
            <a:pPr marL="514350" indent="-514350" algn="l" rtl="0">
              <a:buNone/>
            </a:pPr>
            <a:r>
              <a:rPr lang="en-US" dirty="0"/>
              <a:t>9. Best wishes / Yours faithfully</a:t>
            </a:r>
            <a:endParaRPr lang="ar-SY" dirty="0"/>
          </a:p>
        </p:txBody>
      </p:sp>
      <p:sp>
        <p:nvSpPr>
          <p:cNvPr id="4" name="مربع نص 3"/>
          <p:cNvSpPr txBox="1"/>
          <p:nvPr/>
        </p:nvSpPr>
        <p:spPr>
          <a:xfrm>
            <a:off x="6629400" y="5181600"/>
            <a:ext cx="2209800" cy="1200329"/>
          </a:xfrm>
          <a:prstGeom prst="rect">
            <a:avLst/>
          </a:prstGeom>
          <a:solidFill>
            <a:schemeClr val="bg2"/>
          </a:solidFill>
        </p:spPr>
        <p:txBody>
          <a:bodyPr wrap="square" rtlCol="1">
            <a:spAutoFit/>
          </a:bodyPr>
          <a:lstStyle/>
          <a:p>
            <a:pPr algn="l" rtl="0"/>
            <a:r>
              <a:rPr lang="en-US" sz="2400" b="1" dirty="0">
                <a:solidFill>
                  <a:srgbClr val="7030A0"/>
                </a:solidFill>
              </a:rPr>
              <a:t>Read the letter. Click to check your answers.</a:t>
            </a:r>
            <a:endParaRPr lang="ar-SY" sz="2400" b="1" dirty="0">
              <a:solidFill>
                <a:srgbClr val="7030A0"/>
              </a:solidFill>
            </a:endParaRPr>
          </a:p>
        </p:txBody>
      </p:sp>
      <p:pic>
        <p:nvPicPr>
          <p:cNvPr id="5"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742261" y="457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477000" y="274638"/>
            <a:ext cx="2209800" cy="1096962"/>
          </a:xfrm>
        </p:spPr>
        <p:txBody>
          <a:bodyPr>
            <a:noAutofit/>
          </a:bodyPr>
          <a:lstStyle/>
          <a:p>
            <a:pPr algn="l" rtl="0"/>
            <a:r>
              <a:rPr lang="en-US" sz="1600" dirty="0"/>
              <a:t>14 Hampden Crescent </a:t>
            </a:r>
            <a:br>
              <a:rPr lang="en-US" sz="1600" dirty="0"/>
            </a:br>
            <a:r>
              <a:rPr lang="en-US" sz="1600" dirty="0"/>
              <a:t>                  Cheltenham </a:t>
            </a:r>
            <a:br>
              <a:rPr lang="en-US" sz="1600" dirty="0"/>
            </a:br>
            <a:r>
              <a:rPr lang="en-US" sz="1600" dirty="0"/>
              <a:t> Gloucestershire GL50 </a:t>
            </a:r>
            <a:br>
              <a:rPr lang="en-US" sz="1600" dirty="0"/>
            </a:br>
            <a:r>
              <a:rPr lang="en-US" sz="1600" dirty="0"/>
              <a:t>                               I0VB</a:t>
            </a:r>
            <a:endParaRPr lang="ar-SY" sz="1800" dirty="0"/>
          </a:p>
        </p:txBody>
      </p:sp>
      <p:sp>
        <p:nvSpPr>
          <p:cNvPr id="3" name="عنصر نائب للمحتوى 2"/>
          <p:cNvSpPr>
            <a:spLocks noGrp="1"/>
          </p:cNvSpPr>
          <p:nvPr>
            <p:ph idx="1"/>
          </p:nvPr>
        </p:nvSpPr>
        <p:spPr>
          <a:xfrm>
            <a:off x="228600" y="1752600"/>
            <a:ext cx="8763000" cy="4724400"/>
          </a:xfrm>
        </p:spPr>
        <p:txBody>
          <a:bodyPr>
            <a:normAutofit fontScale="62500" lnSpcReduction="20000"/>
          </a:bodyPr>
          <a:lstStyle/>
          <a:p>
            <a:pPr algn="l" rtl="0">
              <a:buNone/>
            </a:pPr>
            <a:r>
              <a:rPr lang="en-US" dirty="0"/>
              <a:t>Dear Sir / Madam,</a:t>
            </a:r>
          </a:p>
          <a:p>
            <a:pPr algn="l" rtl="0">
              <a:buNone/>
            </a:pPr>
            <a:r>
              <a:rPr lang="en-US" b="1" baseline="30000" dirty="0"/>
              <a:t>1</a:t>
            </a:r>
            <a:r>
              <a:rPr lang="en-US" b="1" i="1" dirty="0">
                <a:solidFill>
                  <a:srgbClr val="0070C0"/>
                </a:solidFill>
              </a:rPr>
              <a:t>I am writing </a:t>
            </a:r>
            <a:r>
              <a:rPr lang="en-US" dirty="0"/>
              <a:t>to complain about a meal my family and I had in the Cafe Royale restaurant in Market Square last Saturday night. We have eaten in this restaurant </a:t>
            </a:r>
            <a:r>
              <a:rPr lang="en-US" b="1" baseline="30000" dirty="0"/>
              <a:t>2</a:t>
            </a:r>
            <a:r>
              <a:rPr lang="en-US" dirty="0"/>
              <a:t>___________________ and the background music has always been very low and </a:t>
            </a:r>
            <a:r>
              <a:rPr lang="en-US" b="1" baseline="30000" dirty="0"/>
              <a:t>3</a:t>
            </a:r>
            <a:r>
              <a:rPr lang="en-US" dirty="0"/>
              <a:t>__________. However,</a:t>
            </a:r>
            <a:r>
              <a:rPr lang="en-US" b="1" baseline="30000" dirty="0"/>
              <a:t>4</a:t>
            </a:r>
            <a:r>
              <a:rPr lang="en-US" dirty="0"/>
              <a:t>______________________ the music was terribly loud, almost deafening. When the waiter took our order, I asked him politely if he could turn the music down, which he did.</a:t>
            </a:r>
          </a:p>
          <a:p>
            <a:pPr algn="l" rtl="0">
              <a:buNone/>
            </a:pPr>
            <a:r>
              <a:rPr lang="en-US" dirty="0"/>
              <a:t>However, while we were eating our main course, the music was turned up again and we could hardly hear ourselves speak. This time I asked to see the manager. She spoke to us in </a:t>
            </a:r>
            <a:r>
              <a:rPr lang="en-US" b="1" baseline="30000" dirty="0"/>
              <a:t>5</a:t>
            </a:r>
            <a:r>
              <a:rPr lang="en-US" dirty="0"/>
              <a:t>___________________ and unfriendly manner. She told us that we were the only customers who had ever complained about the music and</a:t>
            </a:r>
            <a:r>
              <a:rPr lang="en-US" b="1" baseline="30000" dirty="0"/>
              <a:t> 6</a:t>
            </a:r>
            <a:r>
              <a:rPr lang="en-US" dirty="0"/>
              <a:t>____________ turn it  down. We were so angry we decided to leave without having dessert or coffee. I have eaten in other branches of Cafe Royale all over the country, but I </a:t>
            </a:r>
            <a:r>
              <a:rPr lang="en-US" b="1" baseline="30000" dirty="0"/>
              <a:t>7</a:t>
            </a:r>
            <a:r>
              <a:rPr lang="en-US" dirty="0"/>
              <a:t>_____________________ unless I receive an explanation and apology for the </a:t>
            </a:r>
            <a:r>
              <a:rPr lang="en-US" b="1" baseline="30000" dirty="0"/>
              <a:t>8</a:t>
            </a:r>
            <a:r>
              <a:rPr lang="en-US" dirty="0"/>
              <a:t>_______________________ we received.</a:t>
            </a:r>
          </a:p>
          <a:p>
            <a:pPr algn="l" rtl="0">
              <a:buNone/>
            </a:pPr>
            <a:r>
              <a:rPr lang="en-US" b="1" baseline="30000" dirty="0"/>
              <a:t>      9</a:t>
            </a:r>
            <a:r>
              <a:rPr lang="en-US" dirty="0"/>
              <a:t>________________ ,</a:t>
            </a:r>
            <a:endParaRPr lang="ar-SY" dirty="0"/>
          </a:p>
        </p:txBody>
      </p:sp>
      <p:sp>
        <p:nvSpPr>
          <p:cNvPr id="5" name="مربع نص 4"/>
          <p:cNvSpPr txBox="1"/>
          <p:nvPr/>
        </p:nvSpPr>
        <p:spPr>
          <a:xfrm>
            <a:off x="457200" y="304800"/>
            <a:ext cx="1524000" cy="1323439"/>
          </a:xfrm>
          <a:prstGeom prst="rect">
            <a:avLst/>
          </a:prstGeom>
          <a:noFill/>
        </p:spPr>
        <p:txBody>
          <a:bodyPr wrap="square" rtlCol="1">
            <a:spAutoFit/>
          </a:bodyPr>
          <a:lstStyle/>
          <a:p>
            <a:pPr algn="l" rtl="0"/>
            <a:r>
              <a:rPr lang="en-US" sz="1600" dirty="0"/>
              <a:t>Head Office Cafe Royale </a:t>
            </a:r>
          </a:p>
          <a:p>
            <a:pPr algn="l" rtl="0"/>
            <a:r>
              <a:rPr lang="en-US" sz="1600" dirty="0"/>
              <a:t>7 Charlton Road </a:t>
            </a:r>
            <a:br>
              <a:rPr lang="en-US" sz="1600" dirty="0"/>
            </a:br>
            <a:r>
              <a:rPr lang="en-US" sz="1600" dirty="0"/>
              <a:t>Milton Keynes </a:t>
            </a:r>
            <a:br>
              <a:rPr lang="en-US" sz="1600" dirty="0"/>
            </a:br>
            <a:r>
              <a:rPr lang="en-US" sz="1600" dirty="0"/>
              <a:t>MK1 5GB</a:t>
            </a:r>
            <a:endParaRPr lang="ar-SY" sz="1600" dirty="0"/>
          </a:p>
        </p:txBody>
      </p:sp>
      <p:pic>
        <p:nvPicPr>
          <p:cNvPr id="1026" name="Picture 2"/>
          <p:cNvPicPr>
            <a:picLocks noChangeAspect="1" noChangeArrowheads="1"/>
          </p:cNvPicPr>
          <p:nvPr/>
        </p:nvPicPr>
        <p:blipFill>
          <a:blip r:embed="rId4"/>
          <a:srcRect l="19327" t="44792" r="66032" b="46875"/>
          <a:stretch>
            <a:fillRect/>
          </a:stretch>
        </p:blipFill>
        <p:spPr bwMode="auto">
          <a:xfrm>
            <a:off x="609600" y="5919216"/>
            <a:ext cx="2057400" cy="658368"/>
          </a:xfrm>
          <a:prstGeom prst="rect">
            <a:avLst/>
          </a:prstGeom>
          <a:noFill/>
          <a:ln w="9525">
            <a:noFill/>
            <a:miter lim="800000"/>
            <a:headEnd/>
            <a:tailEnd/>
          </a:ln>
          <a:effectLst/>
        </p:spPr>
      </p:pic>
      <p:sp>
        <p:nvSpPr>
          <p:cNvPr id="8" name="مربع نص 7"/>
          <p:cNvSpPr txBox="1"/>
          <p:nvPr/>
        </p:nvSpPr>
        <p:spPr>
          <a:xfrm>
            <a:off x="685800" y="5486400"/>
            <a:ext cx="2133600" cy="430887"/>
          </a:xfrm>
          <a:prstGeom prst="rect">
            <a:avLst/>
          </a:prstGeom>
          <a:noFill/>
        </p:spPr>
        <p:txBody>
          <a:bodyPr wrap="square" rtlCol="1">
            <a:spAutoFit/>
          </a:bodyPr>
          <a:lstStyle/>
          <a:p>
            <a:pPr algn="l" rtl="0"/>
            <a:r>
              <a:rPr lang="en-US" sz="2200" b="1" i="1" dirty="0">
                <a:solidFill>
                  <a:srgbClr val="0070C0"/>
                </a:solidFill>
              </a:rPr>
              <a:t>Yours faithfully</a:t>
            </a:r>
            <a:endParaRPr lang="ar-SY" sz="2200" b="1" i="1" dirty="0">
              <a:solidFill>
                <a:srgbClr val="0070C0"/>
              </a:solidFill>
            </a:endParaRPr>
          </a:p>
        </p:txBody>
      </p:sp>
      <p:sp>
        <p:nvSpPr>
          <p:cNvPr id="9" name="مربع نص 8"/>
          <p:cNvSpPr txBox="1"/>
          <p:nvPr/>
        </p:nvSpPr>
        <p:spPr>
          <a:xfrm>
            <a:off x="4038600" y="5181600"/>
            <a:ext cx="3124200" cy="430887"/>
          </a:xfrm>
          <a:prstGeom prst="rect">
            <a:avLst/>
          </a:prstGeom>
          <a:noFill/>
        </p:spPr>
        <p:txBody>
          <a:bodyPr wrap="square" rtlCol="1">
            <a:spAutoFit/>
          </a:bodyPr>
          <a:lstStyle/>
          <a:p>
            <a:pPr algn="l" rtl="0"/>
            <a:r>
              <a:rPr lang="en-US" sz="2200" b="1" i="1" dirty="0">
                <a:solidFill>
                  <a:srgbClr val="0070C0"/>
                </a:solidFill>
              </a:rPr>
              <a:t>unacceptable treatment</a:t>
            </a:r>
            <a:endParaRPr lang="ar-SY" sz="2200" b="1" i="1" dirty="0">
              <a:solidFill>
                <a:srgbClr val="0070C0"/>
              </a:solidFill>
            </a:endParaRPr>
          </a:p>
        </p:txBody>
      </p:sp>
      <p:sp>
        <p:nvSpPr>
          <p:cNvPr id="10" name="مربع نص 9"/>
          <p:cNvSpPr txBox="1"/>
          <p:nvPr/>
        </p:nvSpPr>
        <p:spPr>
          <a:xfrm>
            <a:off x="3429000" y="4953000"/>
            <a:ext cx="2514600" cy="430887"/>
          </a:xfrm>
          <a:prstGeom prst="rect">
            <a:avLst/>
          </a:prstGeom>
          <a:noFill/>
        </p:spPr>
        <p:txBody>
          <a:bodyPr wrap="square" rtlCol="1">
            <a:spAutoFit/>
          </a:bodyPr>
          <a:lstStyle/>
          <a:p>
            <a:pPr algn="l" rtl="0"/>
            <a:r>
              <a:rPr lang="en-US" sz="2200" b="1" i="1" dirty="0">
                <a:solidFill>
                  <a:srgbClr val="0070C0"/>
                </a:solidFill>
              </a:rPr>
              <a:t>will not do so again</a:t>
            </a:r>
            <a:endParaRPr lang="ar-SY" sz="2200" b="1" i="1" dirty="0">
              <a:solidFill>
                <a:srgbClr val="0070C0"/>
              </a:solidFill>
            </a:endParaRPr>
          </a:p>
        </p:txBody>
      </p:sp>
      <p:sp>
        <p:nvSpPr>
          <p:cNvPr id="11" name="مربع نص 10"/>
          <p:cNvSpPr txBox="1"/>
          <p:nvPr/>
        </p:nvSpPr>
        <p:spPr>
          <a:xfrm>
            <a:off x="1219200" y="4419600"/>
            <a:ext cx="1447800" cy="430887"/>
          </a:xfrm>
          <a:prstGeom prst="rect">
            <a:avLst/>
          </a:prstGeom>
          <a:noFill/>
        </p:spPr>
        <p:txBody>
          <a:bodyPr wrap="square" rtlCol="1">
            <a:spAutoFit/>
          </a:bodyPr>
          <a:lstStyle/>
          <a:p>
            <a:pPr algn="l" rtl="0"/>
            <a:r>
              <a:rPr lang="en-US" sz="2200" b="1" i="1" dirty="0">
                <a:solidFill>
                  <a:srgbClr val="0070C0"/>
                </a:solidFill>
              </a:rPr>
              <a:t>refused to</a:t>
            </a:r>
            <a:endParaRPr lang="ar-SY" sz="2200" b="1" i="1" dirty="0">
              <a:solidFill>
                <a:srgbClr val="0070C0"/>
              </a:solidFill>
            </a:endParaRPr>
          </a:p>
        </p:txBody>
      </p:sp>
      <p:sp>
        <p:nvSpPr>
          <p:cNvPr id="12" name="مربع نص 11"/>
          <p:cNvSpPr txBox="1"/>
          <p:nvPr/>
        </p:nvSpPr>
        <p:spPr>
          <a:xfrm>
            <a:off x="2667000" y="3962400"/>
            <a:ext cx="2362200" cy="430887"/>
          </a:xfrm>
          <a:prstGeom prst="rect">
            <a:avLst/>
          </a:prstGeom>
          <a:noFill/>
        </p:spPr>
        <p:txBody>
          <a:bodyPr wrap="square" rtlCol="1">
            <a:spAutoFit/>
          </a:bodyPr>
          <a:lstStyle/>
          <a:p>
            <a:pPr algn="l" rtl="0"/>
            <a:r>
              <a:rPr lang="en-US" sz="2200" b="1" i="1" dirty="0">
                <a:solidFill>
                  <a:srgbClr val="0070C0"/>
                </a:solidFill>
              </a:rPr>
              <a:t>an extremely rude</a:t>
            </a:r>
            <a:endParaRPr lang="ar-SY" sz="2200" b="1" i="1" dirty="0">
              <a:solidFill>
                <a:srgbClr val="0070C0"/>
              </a:solidFill>
            </a:endParaRPr>
          </a:p>
        </p:txBody>
      </p:sp>
      <p:sp>
        <p:nvSpPr>
          <p:cNvPr id="13" name="مربع نص 12"/>
          <p:cNvSpPr txBox="1"/>
          <p:nvPr/>
        </p:nvSpPr>
        <p:spPr>
          <a:xfrm>
            <a:off x="4419600" y="2743200"/>
            <a:ext cx="3124200" cy="415498"/>
          </a:xfrm>
          <a:prstGeom prst="rect">
            <a:avLst/>
          </a:prstGeom>
          <a:noFill/>
        </p:spPr>
        <p:txBody>
          <a:bodyPr wrap="square" rtlCol="1">
            <a:spAutoFit/>
          </a:bodyPr>
          <a:lstStyle/>
          <a:p>
            <a:pPr algn="l" rtl="0"/>
            <a:r>
              <a:rPr lang="en-US" sz="2100" b="1" i="1" dirty="0">
                <a:solidFill>
                  <a:srgbClr val="0070C0"/>
                </a:solidFill>
              </a:rPr>
              <a:t>on this particular evening</a:t>
            </a:r>
            <a:endParaRPr lang="ar-SY" sz="2100" b="1" i="1" dirty="0">
              <a:solidFill>
                <a:srgbClr val="0070C0"/>
              </a:solidFill>
            </a:endParaRPr>
          </a:p>
        </p:txBody>
      </p:sp>
      <p:sp>
        <p:nvSpPr>
          <p:cNvPr id="14" name="مربع نص 13"/>
          <p:cNvSpPr txBox="1"/>
          <p:nvPr/>
        </p:nvSpPr>
        <p:spPr>
          <a:xfrm>
            <a:off x="2133600" y="2667000"/>
            <a:ext cx="1219200" cy="430887"/>
          </a:xfrm>
          <a:prstGeom prst="rect">
            <a:avLst/>
          </a:prstGeom>
          <a:noFill/>
        </p:spPr>
        <p:txBody>
          <a:bodyPr wrap="square" rtlCol="1">
            <a:spAutoFit/>
          </a:bodyPr>
          <a:lstStyle/>
          <a:p>
            <a:pPr algn="l" rtl="0"/>
            <a:r>
              <a:rPr lang="en-US" sz="2200" b="1" i="1" dirty="0">
                <a:solidFill>
                  <a:srgbClr val="0070C0"/>
                </a:solidFill>
              </a:rPr>
              <a:t>pleasant</a:t>
            </a:r>
            <a:endParaRPr lang="ar-SY" sz="2200" b="1" i="1" dirty="0">
              <a:solidFill>
                <a:srgbClr val="0070C0"/>
              </a:solidFill>
            </a:endParaRPr>
          </a:p>
        </p:txBody>
      </p:sp>
      <p:sp>
        <p:nvSpPr>
          <p:cNvPr id="15" name="مربع نص 14"/>
          <p:cNvSpPr txBox="1"/>
          <p:nvPr/>
        </p:nvSpPr>
        <p:spPr>
          <a:xfrm>
            <a:off x="1828800" y="2438400"/>
            <a:ext cx="2438400" cy="430887"/>
          </a:xfrm>
          <a:prstGeom prst="rect">
            <a:avLst/>
          </a:prstGeom>
          <a:noFill/>
        </p:spPr>
        <p:txBody>
          <a:bodyPr wrap="square" rtlCol="1">
            <a:spAutoFit/>
          </a:bodyPr>
          <a:lstStyle/>
          <a:p>
            <a:pPr algn="l" rtl="0"/>
            <a:r>
              <a:rPr lang="en-US" sz="2200" b="1" i="1" dirty="0">
                <a:solidFill>
                  <a:srgbClr val="0070C0"/>
                </a:solidFill>
              </a:rPr>
              <a:t>on many occasions</a:t>
            </a:r>
            <a:endParaRPr lang="ar-SY" sz="2200" b="1" i="1" dirty="0">
              <a:solidFill>
                <a:srgbClr val="0070C0"/>
              </a:solidFill>
            </a:endParaRPr>
          </a:p>
        </p:txBody>
      </p:sp>
      <p:pic>
        <p:nvPicPr>
          <p:cNvPr id="4"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239000" y="11543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28377"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274638"/>
            <a:ext cx="8305800" cy="792162"/>
          </a:xfrm>
          <a:solidFill>
            <a:schemeClr val="accent6">
              <a:lumMod val="20000"/>
              <a:lumOff val="80000"/>
            </a:schemeClr>
          </a:solidFill>
        </p:spPr>
        <p:txBody>
          <a:bodyPr>
            <a:normAutofit/>
          </a:bodyPr>
          <a:lstStyle/>
          <a:p>
            <a:pPr algn="l" rtl="0"/>
            <a:r>
              <a:rPr lang="en-US" sz="4000" b="1" i="1" dirty="0"/>
              <a:t> Writing   A</a:t>
            </a:r>
            <a:r>
              <a:rPr lang="en-US" sz="4000" b="1" dirty="0"/>
              <a:t> formal letter    p. 81</a:t>
            </a:r>
            <a:endParaRPr lang="ar-SY" sz="4000" dirty="0"/>
          </a:p>
        </p:txBody>
      </p:sp>
      <p:sp>
        <p:nvSpPr>
          <p:cNvPr id="3" name="عنصر نائب للمحتوى 2"/>
          <p:cNvSpPr>
            <a:spLocks noGrp="1"/>
          </p:cNvSpPr>
          <p:nvPr>
            <p:ph idx="1"/>
          </p:nvPr>
        </p:nvSpPr>
        <p:spPr>
          <a:xfrm>
            <a:off x="304800" y="1143000"/>
            <a:ext cx="8610600" cy="5486400"/>
          </a:xfrm>
        </p:spPr>
        <p:txBody>
          <a:bodyPr>
            <a:normAutofit/>
          </a:bodyPr>
          <a:lstStyle/>
          <a:p>
            <a:pPr marL="514350" indent="-514350" algn="l" rtl="0">
              <a:buAutoNum type="alphaLcPeriod"/>
            </a:pPr>
            <a:r>
              <a:rPr lang="en-US" sz="2800" b="1" dirty="0"/>
              <a:t>Read the letter and answer the questions. </a:t>
            </a:r>
          </a:p>
          <a:p>
            <a:pPr marL="514350" indent="-514350" algn="l" rtl="0">
              <a:buNone/>
            </a:pPr>
            <a:r>
              <a:rPr lang="en-US" sz="2800" b="1" dirty="0">
                <a:solidFill>
                  <a:srgbClr val="7030A0"/>
                </a:solidFill>
              </a:rPr>
              <a:t>Click to check your answers.</a:t>
            </a:r>
            <a:endParaRPr lang="en-US" sz="2800" b="1" dirty="0"/>
          </a:p>
          <a:p>
            <a:pPr marL="514350" indent="-514350" algn="l" rtl="0">
              <a:buNone/>
            </a:pPr>
            <a:r>
              <a:rPr lang="en-US" sz="2800" dirty="0"/>
              <a:t>1 Who is the letter to?</a:t>
            </a:r>
          </a:p>
          <a:p>
            <a:pPr marL="514350" indent="-514350" algn="l" rtl="0">
              <a:buNone/>
            </a:pPr>
            <a:endParaRPr lang="en-US" sz="2800" dirty="0"/>
          </a:p>
          <a:p>
            <a:pPr marL="514350" indent="-514350" algn="l" rtl="0">
              <a:buNone/>
            </a:pPr>
            <a:r>
              <a:rPr lang="en-US" sz="2800" dirty="0"/>
              <a:t>2 Why is Joseph writing?</a:t>
            </a:r>
          </a:p>
          <a:p>
            <a:pPr marL="514350" indent="-514350" algn="l" rtl="0">
              <a:buNone/>
            </a:pPr>
            <a:endParaRPr lang="en-US" sz="2800" dirty="0"/>
          </a:p>
          <a:p>
            <a:pPr marL="514350" indent="-514350" algn="l" rtl="0">
              <a:buNone/>
            </a:pPr>
            <a:endParaRPr lang="en-US" sz="2800" dirty="0"/>
          </a:p>
          <a:p>
            <a:pPr marL="514350" indent="-514350" algn="l" rtl="0">
              <a:buNone/>
            </a:pPr>
            <a:r>
              <a:rPr lang="en-US" sz="2800" dirty="0"/>
              <a:t>3 What does he hope to achieve?</a:t>
            </a:r>
          </a:p>
        </p:txBody>
      </p:sp>
      <p:sp>
        <p:nvSpPr>
          <p:cNvPr id="4" name="مربع نص 3"/>
          <p:cNvSpPr txBox="1"/>
          <p:nvPr/>
        </p:nvSpPr>
        <p:spPr>
          <a:xfrm>
            <a:off x="457200" y="2590800"/>
            <a:ext cx="8153400" cy="461665"/>
          </a:xfrm>
          <a:prstGeom prst="rect">
            <a:avLst/>
          </a:prstGeom>
          <a:solidFill>
            <a:schemeClr val="bg2"/>
          </a:solidFill>
        </p:spPr>
        <p:txBody>
          <a:bodyPr wrap="square" rtlCol="1">
            <a:spAutoFit/>
          </a:bodyPr>
          <a:lstStyle/>
          <a:p>
            <a:pPr algn="l" rtl="0"/>
            <a:r>
              <a:rPr lang="en-US" sz="2400" b="1" i="1" dirty="0">
                <a:solidFill>
                  <a:srgbClr val="0070C0"/>
                </a:solidFill>
              </a:rPr>
              <a:t>The head office of the Cafe Royale chain of restaurants.</a:t>
            </a:r>
            <a:endParaRPr lang="ar-SY" sz="2400" b="1" i="1" dirty="0">
              <a:solidFill>
                <a:srgbClr val="0070C0"/>
              </a:solidFill>
            </a:endParaRPr>
          </a:p>
        </p:txBody>
      </p:sp>
      <p:sp>
        <p:nvSpPr>
          <p:cNvPr id="5" name="مربع نص 4"/>
          <p:cNvSpPr txBox="1"/>
          <p:nvPr/>
        </p:nvSpPr>
        <p:spPr>
          <a:xfrm>
            <a:off x="457200" y="3733800"/>
            <a:ext cx="8153400" cy="830997"/>
          </a:xfrm>
          <a:prstGeom prst="rect">
            <a:avLst/>
          </a:prstGeom>
          <a:solidFill>
            <a:schemeClr val="bg2"/>
          </a:solidFill>
        </p:spPr>
        <p:txBody>
          <a:bodyPr wrap="square" rtlCol="1">
            <a:spAutoFit/>
          </a:bodyPr>
          <a:lstStyle/>
          <a:p>
            <a:pPr algn="l" rtl="0"/>
            <a:r>
              <a:rPr lang="en-US" sz="2400" b="1" i="1" dirty="0">
                <a:solidFill>
                  <a:srgbClr val="0070C0"/>
                </a:solidFill>
              </a:rPr>
              <a:t>Because he wants to complain about an unsatisfactory meal he and his family had at a Cafe Royale restaurant.</a:t>
            </a:r>
            <a:endParaRPr lang="ar-SY" sz="2400" b="1" i="1" dirty="0">
              <a:solidFill>
                <a:srgbClr val="0070C0"/>
              </a:solidFill>
            </a:endParaRPr>
          </a:p>
        </p:txBody>
      </p:sp>
      <p:sp>
        <p:nvSpPr>
          <p:cNvPr id="6" name="مربع نص 5"/>
          <p:cNvSpPr txBox="1"/>
          <p:nvPr/>
        </p:nvSpPr>
        <p:spPr>
          <a:xfrm>
            <a:off x="457200" y="5257800"/>
            <a:ext cx="8153400" cy="461665"/>
          </a:xfrm>
          <a:prstGeom prst="rect">
            <a:avLst/>
          </a:prstGeom>
          <a:solidFill>
            <a:schemeClr val="bg2"/>
          </a:solidFill>
        </p:spPr>
        <p:txBody>
          <a:bodyPr wrap="square" rtlCol="1">
            <a:spAutoFit/>
          </a:bodyPr>
          <a:lstStyle/>
          <a:p>
            <a:pPr algn="l" rtl="0"/>
            <a:r>
              <a:rPr lang="en-US" sz="2400" b="1" i="1" dirty="0">
                <a:solidFill>
                  <a:srgbClr val="0070C0"/>
                </a:solidFill>
              </a:rPr>
              <a:t>He wants an explanation and an apology.</a:t>
            </a:r>
            <a:endParaRPr lang="ar-SY" sz="2400" b="1" i="1" dirty="0">
              <a:solidFill>
                <a:srgbClr val="0070C0"/>
              </a:solidFill>
            </a:endParaRPr>
          </a:p>
        </p:txBody>
      </p:sp>
      <p:pic>
        <p:nvPicPr>
          <p:cNvPr id="7" name="صوت مسجّل">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696200" y="48070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531" fill="hold"/>
                                        <p:tgtEl>
                                          <p:spTgt spid="7"/>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P spid="6" grpId="0" animBg="1"/>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2196</Words>
  <Application>Microsoft Office PowerPoint</Application>
  <PresentationFormat>عرض على الشاشة (4:3)</PresentationFormat>
  <Paragraphs>189</Paragraphs>
  <Slides>19</Slides>
  <Notes>0</Notes>
  <HiddenSlides>0</HiddenSlides>
  <MMClips>19</MMClips>
  <ScaleCrop>false</ScaleCrop>
  <HeadingPairs>
    <vt:vector size="6" baseType="variant">
      <vt:variant>
        <vt:lpstr>الخطوط المستخدمة</vt:lpstr>
      </vt:variant>
      <vt:variant>
        <vt:i4>3</vt:i4>
      </vt:variant>
      <vt:variant>
        <vt:lpstr>نسق</vt:lpstr>
      </vt:variant>
      <vt:variant>
        <vt:i4>2</vt:i4>
      </vt:variant>
      <vt:variant>
        <vt:lpstr>عناوين الشرائح</vt:lpstr>
      </vt:variant>
      <vt:variant>
        <vt:i4>19</vt:i4>
      </vt:variant>
    </vt:vector>
  </HeadingPairs>
  <TitlesOfParts>
    <vt:vector size="24" baseType="lpstr">
      <vt:lpstr>Arial</vt:lpstr>
      <vt:lpstr>Calibri</vt:lpstr>
      <vt:lpstr>Times New Roman</vt:lpstr>
      <vt:lpstr>سمة Office</vt:lpstr>
      <vt:lpstr>1_سمة Office</vt:lpstr>
      <vt:lpstr>عرض تقديمي في PowerPoint</vt:lpstr>
      <vt:lpstr>عرض تقديمي في PowerPoint</vt:lpstr>
      <vt:lpstr>COLLOQUIAL ENGLISH      Music festivals     p. 80</vt:lpstr>
      <vt:lpstr>COLLOQUIAL ENGLISH      Music festivals     p. 80</vt:lpstr>
      <vt:lpstr>COMMON PHRASES                p. 80</vt:lpstr>
      <vt:lpstr>عرض تقديمي في PowerPoint</vt:lpstr>
      <vt:lpstr> Writing   A formal letter    p. 81</vt:lpstr>
      <vt:lpstr>14 Hampden Crescent                    Cheltenham   Gloucestershire GL50                                 I0VB</vt:lpstr>
      <vt:lpstr> Writing   A formal letter    p. 81</vt:lpstr>
      <vt:lpstr>Useful language              p. 81</vt:lpstr>
      <vt:lpstr>What do you remember?    GRAMMAR       P. 82</vt:lpstr>
      <vt:lpstr>What do you remember?    GRAMMAR    P. 82</vt:lpstr>
      <vt:lpstr>VOCABULARY</vt:lpstr>
      <vt:lpstr>عرض تقديمي في PowerPoint</vt:lpstr>
      <vt:lpstr>What can you do?                                            P. 83  CAN YOU UNDERSTAND THIS TEXT?</vt:lpstr>
      <vt:lpstr>Still awake after 33 years                  p. 83 The man who has become the village 'alarm clock'</vt:lpstr>
      <vt:lpstr>Still awake after 33 years                  p. 83 The man who has become the village 'alarm clock'</vt:lpstr>
      <vt:lpstr>Still awake after 33 years                  p. 83 The man who has become the village 'alarm clock'</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mmmm</dc:title>
  <dc:creator/>
  <cp:lastModifiedBy/>
  <cp:revision>965</cp:revision>
  <dcterms:created xsi:type="dcterms:W3CDTF">2022-11-01T11:07:45Z</dcterms:created>
  <dcterms:modified xsi:type="dcterms:W3CDTF">2023-03-05T09:04:34Z</dcterms:modified>
</cp:coreProperties>
</file>