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removePersonalInfoOnSave="1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defaultTextStyle>
    <a:defPPr>
      <a:defRPr lang="ar-SY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c++TdU8HA5BtolDBl5SADw==" hashData="Z9i1NcLLEvfQzMaf6GTB1Fn/oIs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8" d="100"/>
          <a:sy n="108" d="100"/>
        </p:scale>
        <p:origin x="84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33382D71-5766-4835-9D37-62D6F608E883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82D06C7C-5DE0-49FB-B40A-09B5A1C72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68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06C7C-5DE0-49FB-B40A-09B5A1C72D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47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96485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9693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75005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972324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84388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35149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13252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56736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6612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35935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24918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SY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Y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B3C72-6EDA-495A-9AD8-A61B6B096BCE}" type="datetimeFigureOut">
              <a:rPr lang="ar-SY" smtClean="0"/>
              <a:pPr/>
              <a:t>10/08/1444</a:t>
            </a:fld>
            <a:endParaRPr lang="ar-SY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D8AF4-6346-4710-8ADD-D6AE6E0E9962}" type="slidenum">
              <a:rPr lang="ar-SY" smtClean="0"/>
              <a:pPr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03009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6600" b="1" dirty="0"/>
              <a:t>Studio</a:t>
            </a:r>
            <a:r>
              <a:rPr lang="fr-FR" b="1" dirty="0"/>
              <a:t> </a:t>
            </a:r>
            <a:r>
              <a:rPr lang="fr-FR" sz="5400" b="1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847056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0070C0"/>
                </a:solidFill>
              </a:rPr>
              <a:t>Niveau 1</a:t>
            </a:r>
          </a:p>
          <a:p>
            <a:r>
              <a:rPr lang="fr-FR" sz="2800" dirty="0">
                <a:solidFill>
                  <a:srgbClr val="0070C0"/>
                </a:solidFill>
              </a:rPr>
              <a:t>Première année – Premier semestre</a:t>
            </a:r>
            <a:r>
              <a:rPr lang="fr-FR" sz="2800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" y="326005"/>
            <a:ext cx="2396218" cy="41111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17681"/>
      </p:ext>
    </p:extLst>
  </p:cSld>
  <p:clrMapOvr>
    <a:masterClrMapping/>
  </p:clrMapOvr>
  <p:transition spd="slow" advTm="13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49872" y="548680"/>
            <a:ext cx="7772400" cy="1470025"/>
          </a:xfrm>
          <a:solidFill>
            <a:schemeClr val="accent4">
              <a:lumMod val="40000"/>
              <a:lumOff val="60000"/>
              <a:alpha val="25000"/>
            </a:schemeClr>
          </a:solidFill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Séquence 1</a:t>
            </a:r>
            <a:endParaRPr lang="fr-FR" dirty="0"/>
          </a:p>
        </p:txBody>
      </p:sp>
      <p:sp>
        <p:nvSpPr>
          <p:cNvPr id="4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683568" y="2276872"/>
            <a:ext cx="7939732" cy="4060428"/>
          </a:xfrm>
          <a:solidFill>
            <a:schemeClr val="accent1">
              <a:lumMod val="20000"/>
              <a:lumOff val="80000"/>
              <a:alpha val="23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marL="342900" indent="-342900" rt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Savoir se présenter est la première chose que vous devez apprendre en français.</a:t>
            </a: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Vous saurez saluer, exprimer votre prénom, votre âge, votre nationalité, la ville ou vous habitez et votre profession.</a:t>
            </a: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Vous devez conjuguer le verbe être et le verbe s’appeler.</a:t>
            </a: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Masculin / Féminin</a:t>
            </a:r>
          </a:p>
          <a:p>
            <a:pPr marL="342900" indent="-342900" rtl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Prépositions: au / en / à + noms de villes ou de pays</a:t>
            </a:r>
          </a:p>
          <a:p>
            <a:pPr marL="0" indent="0">
              <a:buNone/>
            </a:pPr>
            <a:endParaRPr lang="fr-FR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2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3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1" y="365125"/>
            <a:ext cx="2775798" cy="5500098"/>
          </a:xfrm>
          <a:solidFill>
            <a:schemeClr val="accent1">
              <a:lumMod val="20000"/>
              <a:lumOff val="80000"/>
              <a:alpha val="35000"/>
            </a:schemeClr>
          </a:solidFill>
        </p:spPr>
        <p:txBody>
          <a:bodyPr>
            <a:normAutofit/>
          </a:bodyPr>
          <a:lstStyle/>
          <a:p>
            <a: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S’appeler</a:t>
            </a:r>
            <a:br>
              <a:rPr lang="fr-F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m’appelle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 t’appelles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il/elle s’appelle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nous nous appelons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vous vous appelez</a:t>
            </a:r>
            <a:b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ils/elles s’appellent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7" y="2691606"/>
            <a:ext cx="1952625" cy="2343150"/>
          </a:xfrm>
          <a:solidFill>
            <a:schemeClr val="bg1">
              <a:alpha val="35000"/>
            </a:schemeClr>
          </a:solidFill>
        </p:spPr>
      </p:pic>
      <p:sp>
        <p:nvSpPr>
          <p:cNvPr id="5" name="Bulle ronde 4"/>
          <p:cNvSpPr/>
          <p:nvPr/>
        </p:nvSpPr>
        <p:spPr>
          <a:xfrm>
            <a:off x="6438356" y="1027905"/>
            <a:ext cx="1880144" cy="1645920"/>
          </a:xfrm>
          <a:prstGeom prst="wedgeEllipseCallout">
            <a:avLst>
              <a:gd name="adj1" fmla="val -51242"/>
              <a:gd name="adj2" fmla="val 49802"/>
            </a:avLst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accent5"/>
                </a:solidFill>
              </a:rPr>
              <a:t>Bonjour,</a:t>
            </a:r>
          </a:p>
          <a:p>
            <a:pPr algn="ctr"/>
            <a:r>
              <a:rPr lang="fr-FR" sz="2000" dirty="0">
                <a:solidFill>
                  <a:schemeClr val="accent5"/>
                </a:solidFill>
              </a:rPr>
              <a:t>Je m’appelle Paul</a:t>
            </a:r>
          </a:p>
        </p:txBody>
      </p:sp>
      <p:sp>
        <p:nvSpPr>
          <p:cNvPr id="6" name="Bulle ronde 5"/>
          <p:cNvSpPr/>
          <p:nvPr/>
        </p:nvSpPr>
        <p:spPr>
          <a:xfrm>
            <a:off x="6869430" y="2736340"/>
            <a:ext cx="1645920" cy="1489166"/>
          </a:xfrm>
          <a:prstGeom prst="wedgeEllipseCallout">
            <a:avLst>
              <a:gd name="adj1" fmla="val -60119"/>
              <a:gd name="adj2" fmla="val 44079"/>
            </a:avLst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5"/>
                </a:solidFill>
              </a:rPr>
              <a:t>J’ai 25 ans</a:t>
            </a:r>
          </a:p>
        </p:txBody>
      </p:sp>
      <p:sp>
        <p:nvSpPr>
          <p:cNvPr id="7" name="Bulle ronde 6"/>
          <p:cNvSpPr/>
          <p:nvPr/>
        </p:nvSpPr>
        <p:spPr>
          <a:xfrm>
            <a:off x="4345135" y="1027905"/>
            <a:ext cx="1714500" cy="1867989"/>
          </a:xfrm>
          <a:prstGeom prst="wedgeEllipseCallout">
            <a:avLst>
              <a:gd name="adj1" fmla="val 51167"/>
              <a:gd name="adj2" fmla="val 42920"/>
            </a:avLst>
          </a:prstGeom>
          <a:solidFill>
            <a:schemeClr val="bg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5"/>
                </a:solidFill>
              </a:rPr>
              <a:t>Je suis</a:t>
            </a:r>
          </a:p>
          <a:p>
            <a:pPr algn="ctr"/>
            <a:r>
              <a:rPr lang="fr-FR" sz="2400" dirty="0">
                <a:solidFill>
                  <a:schemeClr val="accent5"/>
                </a:solidFill>
              </a:rPr>
              <a:t>français</a:t>
            </a:r>
          </a:p>
        </p:txBody>
      </p:sp>
      <p:sp>
        <p:nvSpPr>
          <p:cNvPr id="8" name="Bulle ronde 7"/>
          <p:cNvSpPr/>
          <p:nvPr/>
        </p:nvSpPr>
        <p:spPr>
          <a:xfrm>
            <a:off x="2804005" y="2912913"/>
            <a:ext cx="2448272" cy="1463040"/>
          </a:xfrm>
          <a:prstGeom prst="wedgeEllipseCallout">
            <a:avLst>
              <a:gd name="adj1" fmla="val 60965"/>
              <a:gd name="adj2" fmla="val 31548"/>
            </a:avLst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accent5"/>
                </a:solidFill>
              </a:rPr>
              <a:t>Je suis pharmacien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899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3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rtl="0">
              <a:buFont typeface="Wingdings" pitchFamily="2" charset="2"/>
              <a:buChar char="Ø"/>
            </a:pPr>
            <a:r>
              <a:rPr lang="fr-FR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français, certains mots ont des formes différentes, selon qu’ils sont masculins ou féminins</a:t>
            </a: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3888069"/>
              </p:ext>
            </p:extLst>
          </p:nvPr>
        </p:nvGraphicFramePr>
        <p:xfrm>
          <a:off x="611560" y="1412776"/>
          <a:ext cx="78867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587223784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636453221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2809864905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37016534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Les articles </a:t>
                      </a:r>
                    </a:p>
                  </a:txBody>
                  <a:tcPr marL="68580" marR="68580"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Les pronoms</a:t>
                      </a:r>
                    </a:p>
                  </a:txBody>
                  <a:tcPr marL="68580" marR="68580"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Les adjectifs</a:t>
                      </a:r>
                    </a:p>
                  </a:txBody>
                  <a:tcPr marL="68580" marR="68580">
                    <a:solidFill>
                      <a:schemeClr val="accent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Adjectifs identiques au masculin et au féminin</a:t>
                      </a:r>
                    </a:p>
                  </a:txBody>
                  <a:tcPr marL="68580" marR="68580">
                    <a:solidFill>
                      <a:schemeClr val="accent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230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Le , un</a:t>
                      </a:r>
                      <a:r>
                        <a:rPr lang="fr-FR" baseline="0" dirty="0"/>
                        <a:t> (masculins)</a:t>
                      </a:r>
                      <a:endParaRPr lang="fr-FR" dirty="0"/>
                    </a:p>
                  </a:txBody>
                  <a:tcPr marL="68580" marR="68580">
                    <a:solidFill>
                      <a:schemeClr val="accent1">
                        <a:tint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Il, ils (masculins)</a:t>
                      </a:r>
                    </a:p>
                  </a:txBody>
                  <a:tcPr marL="68580" marR="68580">
                    <a:solidFill>
                      <a:schemeClr val="accent1">
                        <a:tint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Français , italien, beau, grand (masculins)</a:t>
                      </a:r>
                    </a:p>
                  </a:txBody>
                  <a:tcPr marL="68580" marR="68580">
                    <a:solidFill>
                      <a:schemeClr val="accent1">
                        <a:tint val="4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Il est sympathique, il est suisse</a:t>
                      </a:r>
                    </a:p>
                  </a:txBody>
                  <a:tcPr marL="68580" marR="68580">
                    <a:solidFill>
                      <a:schemeClr val="accent1">
                        <a:tint val="4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599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La , une (féminins)</a:t>
                      </a:r>
                    </a:p>
                  </a:txBody>
                  <a:tcPr marL="68580" marR="68580">
                    <a:solidFill>
                      <a:schemeClr val="accent1">
                        <a:tint val="2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Elle, elles (féminins)</a:t>
                      </a:r>
                    </a:p>
                  </a:txBody>
                  <a:tcPr marL="68580" marR="68580">
                    <a:solidFill>
                      <a:schemeClr val="accent1">
                        <a:tint val="2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Française, italienne, belle, grande (féminins)</a:t>
                      </a:r>
                    </a:p>
                  </a:txBody>
                  <a:tcPr marL="68580" marR="68580">
                    <a:solidFill>
                      <a:schemeClr val="accent1">
                        <a:tint val="20000"/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/>
                        <a:t>Elle est sympathique, elle</a:t>
                      </a:r>
                      <a:r>
                        <a:rPr lang="fr-FR" baseline="0" dirty="0"/>
                        <a:t> est suisse</a:t>
                      </a:r>
                      <a:endParaRPr lang="fr-FR" dirty="0"/>
                    </a:p>
                  </a:txBody>
                  <a:tcPr marL="68580" marR="68580">
                    <a:solidFill>
                      <a:schemeClr val="accent1">
                        <a:tint val="20000"/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702128"/>
                  </a:ext>
                </a:extLst>
              </a:tr>
            </a:tbl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611560" y="4547688"/>
            <a:ext cx="7800158" cy="1905648"/>
          </a:xfrm>
          <a:prstGeom prst="roundRect">
            <a:avLst/>
          </a:prstGeom>
          <a:solidFill>
            <a:schemeClr val="bg1">
              <a:lumMod val="95000"/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l" rtl="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noms comme : professeur, médecin n’ont pas de féminin</a:t>
            </a:r>
          </a:p>
          <a:p>
            <a:pPr marL="342900" indent="-342900" algn="l" rtl="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D’autres sont identiques au masculin et au féminin : le secrétaire/ la secrétaire</a:t>
            </a:r>
          </a:p>
          <a:p>
            <a:pPr marL="342900" indent="-342900" algn="l" rtl="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Parfois on utilise des mots différents pour designer un homme ou une femme: </a:t>
            </a:r>
          </a:p>
          <a:p>
            <a:pPr algn="l"/>
            <a:r>
              <a:rPr lang="fr-FR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Ex- un garçon- une fille – le père – la mère – un homme – une femme.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4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1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01972"/>
          </a:xfrm>
        </p:spPr>
        <p:txBody>
          <a:bodyPr>
            <a:normAutofit/>
          </a:bodyPr>
          <a:lstStyle/>
          <a:p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Exercice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94551"/>
            <a:ext cx="7886700" cy="4888683"/>
          </a:xfrm>
        </p:spPr>
        <p:txBody>
          <a:bodyPr>
            <a:noAutofit/>
          </a:bodyPr>
          <a:lstStyle/>
          <a:p>
            <a:pPr algn="l" rtl="0"/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Complétez avec « 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 » 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« 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 »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Je te présente Paul. …………..professeur.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Claude? ………………… journaliste.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C’est André Laurent. ………….. médecin.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……………. garagiste. Il habite à Rouen.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……………. où, Sophie?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…………….. très sympathique, Joseph.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Maria, ……………….. espagnole?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Claudine? ………………. à Paris.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 C’est Patrick Leroy, ………………….. architecte.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…………………… là, Henri?</a:t>
            </a:r>
          </a:p>
          <a:p>
            <a:pPr marL="0" indent="0" algn="l" rtl="0">
              <a:buNone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4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66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28650" y="365126"/>
            <a:ext cx="7886700" cy="9019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Exercice                            </a:t>
            </a:r>
            <a:r>
              <a:rPr lang="fr-FR" sz="32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 correction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628650" y="1394551"/>
            <a:ext cx="7886700" cy="4980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Complétez avec « 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 »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 « 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 »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Je te présente Paul.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professeur.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Claude?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C’est André Laurent.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médecin.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garagiste. Il habite à Rouen.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où, Sophie?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très sympathique, Joseph.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Maria,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espagnole?</a:t>
            </a:r>
          </a:p>
          <a:p>
            <a:pPr marL="0" indent="0"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Claudine?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Elle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Paris.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 C’est Patrick Leroy,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architecte.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est  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là, Henri?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fr-FR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Faites l’exercice 11 à la page 9 (cahier d’exercices).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628651" y="5656217"/>
            <a:ext cx="445606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419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587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1344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Où habite-t-il?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136470"/>
            <a:ext cx="7886700" cy="504049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l"/>
            <a:endParaRPr lang="fr-FR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buFont typeface="Wingdings" pitchFamily="2" charset="2"/>
              <a:buChar char="Ø"/>
            </a:pPr>
            <a:r>
              <a:rPr 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 où (ville, pays)</a:t>
            </a:r>
          </a:p>
          <a:p>
            <a:pPr algn="l" rtl="0">
              <a:buFont typeface="Wingdings" pitchFamily="2" charset="2"/>
              <a:buChar char="Ø"/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nom de ville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Bordeaux – à Madrid – à Paris</a:t>
            </a:r>
          </a:p>
          <a:p>
            <a:pPr algn="l" rtl="0">
              <a:buFont typeface="Wingdings" pitchFamily="2" charset="2"/>
              <a:buChar char="Ø"/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nom de pays masculin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Brésil (le Brésil) – au Mexique (le Mexique) – au Liban (le Liban) – au Japon (le Japon)</a:t>
            </a:r>
          </a:p>
          <a:p>
            <a:pPr algn="l" rtl="0">
              <a:buFont typeface="Wingdings" pitchFamily="2" charset="2"/>
              <a:buChar char="Ø"/>
            </a:pP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nom de pays féminin</a:t>
            </a:r>
          </a:p>
          <a:p>
            <a:pPr marL="0" indent="0" algn="l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Pologne (la Pologne) – en Grèce (la Grèce) – en Espagne (l’Espagne) – en Italie (l’Italie)</a:t>
            </a:r>
          </a:p>
          <a:p>
            <a:pPr marL="0" indent="0" algn="l">
              <a:buNone/>
            </a:pPr>
            <a:endParaRPr lang="fr-FR" sz="2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rtl="0">
              <a:buFont typeface="Wingdings" pitchFamily="2" charset="2"/>
              <a:buChar char="v"/>
            </a:pPr>
            <a:r>
              <a:rPr lang="fr-FR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Remarque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les pays masculins qui commencent par une voyelle se construisent avec en :</a:t>
            </a:r>
          </a:p>
          <a:p>
            <a:pPr marL="0" indent="0" algn="l" rtl="0">
              <a:buNone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Ex- en Iran (l’Iran) – en Equateur (l’Equateur)  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1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785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rtl="0">
              <a:buFont typeface="Wingdings" pitchFamily="2" charset="2"/>
              <a:buChar char="Ø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Exercice : </a:t>
            </a:r>
            <a:r>
              <a:rPr lang="fr-FR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fr-FR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nom de pays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397727"/>
            <a:ext cx="7886700" cy="4779237"/>
          </a:xfrm>
        </p:spPr>
        <p:txBody>
          <a:bodyPr>
            <a:noAutofit/>
          </a:bodyPr>
          <a:lstStyle/>
          <a:p>
            <a:pPr algn="l" rtl="0"/>
            <a:r>
              <a:rPr lang="fr-FR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Complétez en choisissant: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J’habite à Varsovie, en …………….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Pologne		Hongrie		Bulgarie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2-Elle travaille à Sao Paulo, au …………..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Brésil 		Pérou			Portugal 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Au ………….., on parle espagnol.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Japon		Venezuela		Brésil	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Elle est grecque, mais elle vit en ………….., à Strasbourg.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Suisse		Allemagne		France		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Je suis à Venise, en …………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Autriche		Italie			Espagne			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Lima, c’est au …………….</a:t>
            </a:r>
          </a:p>
          <a:p>
            <a:pPr marL="0" indent="0" algn="l" rtl="0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Pérou		Mexique	 		Guatemala 		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80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80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052735"/>
          </a:xfrm>
        </p:spPr>
        <p:txBody>
          <a:bodyPr>
            <a:normAutofit/>
          </a:bodyPr>
          <a:lstStyle/>
          <a:p>
            <a:pPr marL="342900" indent="-342900" algn="r" rtl="0">
              <a:buFont typeface="Wingdings" pitchFamily="2" charset="2"/>
              <a:buChar char="Ø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Exercice : au / en + nom de pays                  </a:t>
            </a:r>
            <a:r>
              <a:rPr lang="fr-FR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correction</a:t>
            </a: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	</a:t>
            </a:r>
            <a:endParaRPr lang="fr-FR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628650" y="1103495"/>
            <a:ext cx="7886700" cy="5175386"/>
          </a:xfrm>
        </p:spPr>
        <p:txBody>
          <a:bodyPr>
            <a:noAutofit/>
          </a:bodyPr>
          <a:lstStyle/>
          <a:p>
            <a:pPr algn="l"/>
            <a:r>
              <a:rPr lang="fr-FR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Complétez en choisissant: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J’habite à Varsovie, en …………….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Pologne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Hongrie		Bulgarie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2-Elle travaille à Sao Paulo, au …………..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Portugal 		Pérou		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Brésil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Au ………….., on parle espagnol.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Brésil		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Venezuela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Japon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Elle est grecque, mais elle vit en ………….., à Strasbourg.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	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Allemagne	Suisse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Je suis à Venise, en …………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Espagne		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Italie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Autriche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Lima, c’est au …………….</a:t>
            </a:r>
          </a:p>
          <a:p>
            <a:pPr marL="0" indent="0" algn="l">
              <a:buNone/>
            </a:pP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Guatemala 		Mexique		</a:t>
            </a:r>
            <a:r>
              <a:rPr lang="fr-FR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Pérou</a:t>
            </a:r>
          </a:p>
          <a:p>
            <a:pPr marL="0" indent="0" algn="l">
              <a:buNone/>
            </a:pPr>
            <a:endParaRPr lang="fr-FR" sz="1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6254496" y="5327904"/>
            <a:ext cx="2185416" cy="9265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Faites l’exercice 10 à la page 9 (cahier d’exercices).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82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Tm="43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815</Words>
  <Application>Microsoft Office PowerPoint</Application>
  <PresentationFormat>عرض على الشاشة (4:3)</PresentationFormat>
  <Paragraphs>105</Paragraphs>
  <Slides>9</Slides>
  <Notes>1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نسق Office</vt:lpstr>
      <vt:lpstr>Studio 100</vt:lpstr>
      <vt:lpstr>Séquence 1</vt:lpstr>
      <vt:lpstr>S’appeler  je m’appelle tu t’appelles il/elle s’appelle nous nous appelons vous vous appelez ils/elles s’appellent</vt:lpstr>
      <vt:lpstr>En français, certains mots ont des formes différentes, selon qu’ils sont masculins ou féminins</vt:lpstr>
      <vt:lpstr>Exercice</vt:lpstr>
      <vt:lpstr>عرض تقديمي في PowerPoint</vt:lpstr>
      <vt:lpstr>Où habite-t-il?</vt:lpstr>
      <vt:lpstr>Exercice : au / en + nom de pays</vt:lpstr>
      <vt:lpstr>Exercice : au / en + nom de pays                  La correction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Studio 100</dc:title>
  <dc:creator/>
  <cp:lastModifiedBy/>
  <cp:revision>27</cp:revision>
  <dcterms:created xsi:type="dcterms:W3CDTF">2022-12-12T10:36:10Z</dcterms:created>
  <dcterms:modified xsi:type="dcterms:W3CDTF">2023-03-02T07:01:25Z</dcterms:modified>
</cp:coreProperties>
</file>