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
  </p:notesMasterIdLst>
  <p:sldIdLst>
    <p:sldId id="295" r:id="rId2"/>
    <p:sldId id="287" r:id="rId3"/>
    <p:sldId id="286" r:id="rId4"/>
    <p:sldId id="268" r:id="rId5"/>
    <p:sldId id="285" r:id="rId6"/>
    <p:sldId id="272" r:id="rId7"/>
    <p:sldId id="258" r:id="rId8"/>
    <p:sldId id="273" r:id="rId9"/>
    <p:sldId id="291"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QljfdKzb9pfAOZ8fTXmUA==" hashData="KCVvruOMeSmGMCl32ptxzxfHnvCQdpiKSjjnGCzjIwPdn33qHsgadJ5mdBOeBJ02Y4Kj/qAvwjEuC+hr93oaU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إسراء صفية" initials="إسراء" lastIdx="1" clrIdx="0">
    <p:extLst>
      <p:ext uri="{19B8F6BF-5375-455C-9EA6-DF929625EA0E}">
        <p15:presenceInfo xmlns:p15="http://schemas.microsoft.com/office/powerpoint/2012/main" userId="إسراء صفي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FF66FF"/>
    <a:srgbClr val="FF0000"/>
    <a:srgbClr val="9933FF"/>
    <a:srgbClr val="FF5050"/>
    <a:srgbClr val="CC0000"/>
    <a:srgbClr val="99CC00"/>
    <a:srgbClr val="CC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221" autoAdjust="0"/>
    <p:restoredTop sz="94660"/>
  </p:normalViewPr>
  <p:slideViewPr>
    <p:cSldViewPr snapToGrid="0">
      <p:cViewPr varScale="1">
        <p:scale>
          <a:sx n="72" d="100"/>
          <a:sy n="72" d="100"/>
        </p:scale>
        <p:origin x="462" y="54"/>
      </p:cViewPr>
      <p:guideLst/>
    </p:cSldViewPr>
  </p:slideViewPr>
  <p:notesTextViewPr>
    <p:cViewPr>
      <p:scale>
        <a:sx n="1" d="1"/>
        <a:sy n="1" d="1"/>
      </p:scale>
      <p:origin x="0" y="0"/>
    </p:cViewPr>
  </p:notesTextViewPr>
  <p:notesViewPr>
    <p:cSldViewPr snapToGrid="0">
      <p:cViewPr varScale="1">
        <p:scale>
          <a:sx n="55" d="100"/>
          <a:sy n="55" d="100"/>
        </p:scale>
        <p:origin x="28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C795E3-B9D9-4C0B-B1F3-5CAC8F8AB944}" type="datetimeFigureOut">
              <a:rPr lang="en-GB" smtClean="0"/>
              <a:t>18/03/2025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81B43-69C4-4CBA-8C53-3498FD167C4E}" type="slidenum">
              <a:rPr lang="en-GB" smtClean="0"/>
              <a:t>‹#›</a:t>
            </a:fld>
            <a:endParaRPr lang="en-GB"/>
          </a:p>
        </p:txBody>
      </p:sp>
    </p:spTree>
    <p:extLst>
      <p:ext uri="{BB962C8B-B14F-4D97-AF65-F5344CB8AC3E}">
        <p14:creationId xmlns:p14="http://schemas.microsoft.com/office/powerpoint/2010/main" val="399030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91E721-6A5D-4108-A667-2C21C8F8EDE3}"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1773554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91E721-6A5D-4108-A667-2C21C8F8EDE3}"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302773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91E721-6A5D-4108-A667-2C21C8F8EDE3}"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399049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91E721-6A5D-4108-A667-2C21C8F8EDE3}"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404278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91E721-6A5D-4108-A667-2C21C8F8EDE3}" type="datetimeFigureOut">
              <a:rPr lang="en-GB" smtClean="0"/>
              <a:t>18/03/2025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214687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91E721-6A5D-4108-A667-2C21C8F8EDE3}"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155614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91E721-6A5D-4108-A667-2C21C8F8EDE3}" type="datetimeFigureOut">
              <a:rPr lang="en-GB" smtClean="0"/>
              <a:t>18/03/2025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363801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91E721-6A5D-4108-A667-2C21C8F8EDE3}" type="datetimeFigureOut">
              <a:rPr lang="en-GB" smtClean="0"/>
              <a:t>18/03/2025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107238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1E721-6A5D-4108-A667-2C21C8F8EDE3}" type="datetimeFigureOut">
              <a:rPr lang="en-GB" smtClean="0"/>
              <a:t>18/03/2025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266007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1E721-6A5D-4108-A667-2C21C8F8EDE3}"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46987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1E721-6A5D-4108-A667-2C21C8F8EDE3}" type="datetimeFigureOut">
              <a:rPr lang="en-GB" smtClean="0"/>
              <a:t>18/03/2025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B5E24B-5362-40E8-AAB5-F45975AC1F4B}" type="slidenum">
              <a:rPr lang="en-GB" smtClean="0"/>
              <a:t>‹#›</a:t>
            </a:fld>
            <a:endParaRPr lang="en-GB"/>
          </a:p>
        </p:txBody>
      </p:sp>
    </p:spTree>
    <p:extLst>
      <p:ext uri="{BB962C8B-B14F-4D97-AF65-F5344CB8AC3E}">
        <p14:creationId xmlns:p14="http://schemas.microsoft.com/office/powerpoint/2010/main" val="122637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1E721-6A5D-4108-A667-2C21C8F8EDE3}" type="datetimeFigureOut">
              <a:rPr lang="en-GB" smtClean="0"/>
              <a:t>18/03/2025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5E24B-5362-40E8-AAB5-F45975AC1F4B}" type="slidenum">
              <a:rPr lang="en-GB" smtClean="0"/>
              <a:t>‹#›</a:t>
            </a:fld>
            <a:endParaRPr lang="en-GB"/>
          </a:p>
        </p:txBody>
      </p:sp>
    </p:spTree>
    <p:extLst>
      <p:ext uri="{BB962C8B-B14F-4D97-AF65-F5344CB8AC3E}">
        <p14:creationId xmlns:p14="http://schemas.microsoft.com/office/powerpoint/2010/main" val="4011478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3.mp3"/><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6.mp3"/><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9.mp3"/><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audio" Target="../media/media9.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F4F267D-5F27-5A05-9BD4-7E60B1602078}"/>
              </a:ext>
            </a:extLst>
          </p:cNvPr>
          <p:cNvSpPr>
            <a:spLocks noGrp="1"/>
          </p:cNvSpPr>
          <p:nvPr>
            <p:ph type="title"/>
          </p:nvPr>
        </p:nvSpPr>
        <p:spPr>
          <a:xfrm>
            <a:off x="838199" y="1224793"/>
            <a:ext cx="11124501" cy="2139192"/>
          </a:xfrm>
        </p:spPr>
        <p:txBody>
          <a:bodyPr>
            <a:normAutofit fontScale="90000"/>
          </a:bodyPr>
          <a:lstStyle/>
          <a:p>
            <a:pPr algn="ctr" rtl="1"/>
            <a:r>
              <a:rPr lang="ar-SY" sz="6000" b="1" dirty="0">
                <a:cs typeface="Akhbar MT" pitchFamily="2" charset="-78"/>
              </a:rPr>
              <a:t>الجزء الأوّل، المحاضرة2 </a:t>
            </a:r>
            <a:br>
              <a:rPr lang="ar-SY" sz="6000" b="1" dirty="0">
                <a:cs typeface="Akhbar MT" pitchFamily="2" charset="-78"/>
              </a:rPr>
            </a:br>
            <a:r>
              <a:rPr lang="ar-SY" sz="6000" b="1" dirty="0">
                <a:cs typeface="Akhbar MT" pitchFamily="2" charset="-78"/>
              </a:rPr>
              <a:t>النصّ التّطبيقيّ الأوّل؛ آيات من سورة فصّلت</a:t>
            </a:r>
            <a:br>
              <a:rPr lang="ar-SY" sz="6000" b="1" dirty="0">
                <a:cs typeface="Akhbar MT" pitchFamily="2" charset="-78"/>
              </a:rPr>
            </a:br>
            <a:r>
              <a:rPr lang="ar-SY" sz="4900" b="1" dirty="0">
                <a:cs typeface="Akhbar MT" pitchFamily="2" charset="-78"/>
              </a:rPr>
              <a:t>د. إسراء صفيّة</a:t>
            </a:r>
          </a:p>
        </p:txBody>
      </p:sp>
      <p:pic>
        <p:nvPicPr>
          <p:cNvPr id="10" name="عنوان محاضرة ٢">
            <a:hlinkClick r:id="" action="ppaction://media"/>
            <a:extLst>
              <a:ext uri="{FF2B5EF4-FFF2-40B4-BE49-F238E27FC236}">
                <a16:creationId xmlns:a16="http://schemas.microsoft.com/office/drawing/2014/main" id="{78AF6410-B3B2-AC39-50F1-5D4536785F70}"/>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394121" y="3624044"/>
            <a:ext cx="1098958" cy="939567"/>
          </a:xfrm>
        </p:spPr>
      </p:pic>
      <p:pic>
        <p:nvPicPr>
          <p:cNvPr id="3" name="صورة 2">
            <a:extLst>
              <a:ext uri="{FF2B5EF4-FFF2-40B4-BE49-F238E27FC236}">
                <a16:creationId xmlns:a16="http://schemas.microsoft.com/office/drawing/2014/main" id="{66E5183E-B9BE-3C25-C91F-186C26400BC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32948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951">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D0C0017-D2FE-C33D-620E-B3487D72EE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AF310-6EDF-BB78-9924-5D0A065F3FC9}"/>
              </a:ext>
            </a:extLst>
          </p:cNvPr>
          <p:cNvSpPr>
            <a:spLocks noGrp="1"/>
          </p:cNvSpPr>
          <p:nvPr>
            <p:ph type="title"/>
          </p:nvPr>
        </p:nvSpPr>
        <p:spPr>
          <a:xfrm>
            <a:off x="433754" y="2615956"/>
            <a:ext cx="10515600" cy="1325563"/>
          </a:xfrm>
        </p:spPr>
        <p:txBody>
          <a:bodyPr>
            <a:normAutofit fontScale="90000"/>
          </a:bodyPr>
          <a:lstStyle/>
          <a:p>
            <a:pPr algn="ctr" rtl="1"/>
            <a:r>
              <a:rPr lang="ar-SY" sz="6600" b="1" dirty="0">
                <a:cs typeface="Akhbar MT" pitchFamily="2" charset="-78"/>
              </a:rPr>
              <a:t>شكرًا لحسن إصغائكم</a:t>
            </a:r>
            <a:br>
              <a:rPr lang="ar-SY" sz="6600" b="1" dirty="0">
                <a:cs typeface="Akhbar MT" pitchFamily="2" charset="-78"/>
              </a:rPr>
            </a:br>
            <a:endParaRPr lang="en-GB" sz="4900" b="1" dirty="0">
              <a:cs typeface="Akhbar MT" pitchFamily="2" charset="-78"/>
            </a:endParaRPr>
          </a:p>
        </p:txBody>
      </p:sp>
      <p:pic>
        <p:nvPicPr>
          <p:cNvPr id="3" name="خاتمة">
            <a:hlinkClick r:id="" action="ppaction://media"/>
            <a:extLst>
              <a:ext uri="{FF2B5EF4-FFF2-40B4-BE49-F238E27FC236}">
                <a16:creationId xmlns:a16="http://schemas.microsoft.com/office/drawing/2014/main" id="{5287A597-8C6A-D09D-BB5F-44FF225B7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7916" y="2372857"/>
            <a:ext cx="914400" cy="905880"/>
          </a:xfrm>
          <a:prstGeom prst="rect">
            <a:avLst/>
          </a:prstGeom>
        </p:spPr>
      </p:pic>
      <p:pic>
        <p:nvPicPr>
          <p:cNvPr id="4" name="صورة 3">
            <a:extLst>
              <a:ext uri="{FF2B5EF4-FFF2-40B4-BE49-F238E27FC236}">
                <a16:creationId xmlns:a16="http://schemas.microsoft.com/office/drawing/2014/main" id="{A4634507-BA7F-3ECB-DE2C-927CA3036A3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3476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
                                        </p:tgtEl>
                                      </p:cBhvr>
                                    </p:animEffect>
                                    <p:anim calcmode="lin" valueType="num">
                                      <p:cBhvr>
                                        <p:cTn id="7"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4" dur="26">
                                          <p:stCondLst>
                                            <p:cond delay="620"/>
                                          </p:stCondLst>
                                        </p:cTn>
                                        <p:tgtEl>
                                          <p:spTgt spid="2"/>
                                        </p:tgtEl>
                                      </p:cBhvr>
                                      <p:to x="100000" y="60000"/>
                                    </p:animScale>
                                    <p:animScale>
                                      <p:cBhvr>
                                        <p:cTn id="15" dur="166" decel="50000">
                                          <p:stCondLst>
                                            <p:cond delay="646"/>
                                          </p:stCondLst>
                                        </p:cTn>
                                        <p:tgtEl>
                                          <p:spTgt spid="2"/>
                                        </p:tgtEl>
                                      </p:cBhvr>
                                      <p:to x="100000" y="100000"/>
                                    </p:animScale>
                                    <p:animScale>
                                      <p:cBhvr>
                                        <p:cTn id="16" dur="26">
                                          <p:stCondLst>
                                            <p:cond delay="1312"/>
                                          </p:stCondLst>
                                        </p:cTn>
                                        <p:tgtEl>
                                          <p:spTgt spid="2"/>
                                        </p:tgtEl>
                                      </p:cBhvr>
                                      <p:to x="100000" y="80000"/>
                                    </p:animScale>
                                    <p:animScale>
                                      <p:cBhvr>
                                        <p:cTn id="17" dur="166" decel="50000">
                                          <p:stCondLst>
                                            <p:cond delay="1338"/>
                                          </p:stCondLst>
                                        </p:cTn>
                                        <p:tgtEl>
                                          <p:spTgt spid="2"/>
                                        </p:tgtEl>
                                      </p:cBhvr>
                                      <p:to x="100000" y="100000"/>
                                    </p:animScale>
                                    <p:animScale>
                                      <p:cBhvr>
                                        <p:cTn id="18" dur="26">
                                          <p:stCondLst>
                                            <p:cond delay="1642"/>
                                          </p:stCondLst>
                                        </p:cTn>
                                        <p:tgtEl>
                                          <p:spTgt spid="2"/>
                                        </p:tgtEl>
                                      </p:cBhvr>
                                      <p:to x="100000" y="90000"/>
                                    </p:animScale>
                                    <p:animScale>
                                      <p:cBhvr>
                                        <p:cTn id="19" dur="166" decel="50000">
                                          <p:stCondLst>
                                            <p:cond delay="1668"/>
                                          </p:stCondLst>
                                        </p:cTn>
                                        <p:tgtEl>
                                          <p:spTgt spid="2"/>
                                        </p:tgtEl>
                                      </p:cBhvr>
                                      <p:to x="100000" y="100000"/>
                                    </p:animScale>
                                    <p:animScale>
                                      <p:cBhvr>
                                        <p:cTn id="20" dur="26">
                                          <p:stCondLst>
                                            <p:cond delay="1808"/>
                                          </p:stCondLst>
                                        </p:cTn>
                                        <p:tgtEl>
                                          <p:spTgt spid="2"/>
                                        </p:tgtEl>
                                      </p:cBhvr>
                                      <p:to x="100000" y="95000"/>
                                    </p:animScale>
                                    <p:animScale>
                                      <p:cBhvr>
                                        <p:cTn id="21" dur="166" decel="50000">
                                          <p:stCondLst>
                                            <p:cond delay="1834"/>
                                          </p:stCondLst>
                                        </p:cTn>
                                        <p:tgtEl>
                                          <p:spTgt spid="2"/>
                                        </p:tgtEl>
                                      </p:cBhvr>
                                      <p:to x="100000" y="100000"/>
                                    </p:animScale>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2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2000"/>
            <a:lum/>
          </a:blip>
          <a:srcRect/>
          <a:stretch>
            <a:fillRect t="-6000" b="-6000"/>
          </a:stretch>
        </a:blipFill>
        <a:effectLst/>
      </p:bgPr>
    </p:bg>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30DCD9ED-EACF-4648-DDEB-11AC376DEC21}"/>
              </a:ext>
            </a:extLst>
          </p:cNvPr>
          <p:cNvSpPr>
            <a:spLocks noGrp="1"/>
          </p:cNvSpPr>
          <p:nvPr>
            <p:ph type="title"/>
          </p:nvPr>
        </p:nvSpPr>
        <p:spPr>
          <a:xfrm>
            <a:off x="771088" y="1161285"/>
            <a:ext cx="10515600" cy="1325563"/>
          </a:xfrm>
        </p:spPr>
        <p:txBody>
          <a:bodyPr/>
          <a:lstStyle/>
          <a:p>
            <a:pPr algn="r" rtl="1"/>
            <a:r>
              <a:rPr lang="ar-SY" b="1" dirty="0">
                <a:cs typeface="Akhbar MT" pitchFamily="2" charset="-78"/>
              </a:rPr>
              <a:t>النصّ التطبيقي الأول: آيات من القرآن الكريم؛ سورة فصّلت، الآيات 26 -43.</a:t>
            </a:r>
          </a:p>
        </p:txBody>
      </p:sp>
      <p:sp>
        <p:nvSpPr>
          <p:cNvPr id="5" name="Content Placeholder 4"/>
          <p:cNvSpPr>
            <a:spLocks noGrp="1"/>
          </p:cNvSpPr>
          <p:nvPr>
            <p:ph idx="1"/>
          </p:nvPr>
        </p:nvSpPr>
        <p:spPr>
          <a:xfrm>
            <a:off x="838200" y="2957924"/>
            <a:ext cx="10515600" cy="959520"/>
          </a:xfrm>
        </p:spPr>
        <p:txBody>
          <a:bodyPr>
            <a:normAutofit/>
          </a:bodyPr>
          <a:lstStyle/>
          <a:p>
            <a:pPr marL="0" indent="0" algn="r" rtl="1">
              <a:buNone/>
            </a:pPr>
            <a:r>
              <a:rPr lang="ar-SY" dirty="0">
                <a:cs typeface="Akhbar MT" pitchFamily="2" charset="-78"/>
              </a:rPr>
              <a:t>﴿وَقالَ الَّذِينَ كَفَرُوا لا تَسْمَعُوا لِهذَا الْقُرْآنِ وَالْغَوْا فِيهِ لَعَلَّكُمْ تَغْلِبُونَ (26) فَلَنُذِيقَنَّ الَّذِينَ كَفَرُوا عَذاباً شَدِيداً وَلَنَجْزِيَنَّهُمْ أَسْوَأَ الَّذِي كانُوا يَعْمَلُونَ﴾</a:t>
            </a:r>
          </a:p>
        </p:txBody>
      </p:sp>
      <p:pic>
        <p:nvPicPr>
          <p:cNvPr id="3" name="فصلت 1">
            <a:hlinkClick r:id="" action="ppaction://media"/>
            <a:extLst>
              <a:ext uri="{FF2B5EF4-FFF2-40B4-BE49-F238E27FC236}">
                <a16:creationId xmlns:a16="http://schemas.microsoft.com/office/drawing/2014/main" id="{63C56548-8797-29A1-8913-65D7A76ED0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800000">
            <a:off x="9226789" y="3900076"/>
            <a:ext cx="1746010" cy="1746010"/>
          </a:xfrm>
          <a:prstGeom prst="rect">
            <a:avLst/>
          </a:prstGeom>
        </p:spPr>
      </p:pic>
      <p:pic>
        <p:nvPicPr>
          <p:cNvPr id="2" name="تطبيق ١">
            <a:hlinkClick r:id="" action="ppaction://media"/>
            <a:extLst>
              <a:ext uri="{FF2B5EF4-FFF2-40B4-BE49-F238E27FC236}">
                <a16:creationId xmlns:a16="http://schemas.microsoft.com/office/drawing/2014/main" id="{E55B589E-1675-C8D6-5672-A6FF6C3B0B1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639112" y="4496499"/>
            <a:ext cx="813732" cy="746620"/>
          </a:xfrm>
          <a:prstGeom prst="rect">
            <a:avLst/>
          </a:prstGeom>
        </p:spPr>
      </p:pic>
      <p:pic>
        <p:nvPicPr>
          <p:cNvPr id="4" name="صورة 3">
            <a:extLst>
              <a:ext uri="{FF2B5EF4-FFF2-40B4-BE49-F238E27FC236}">
                <a16:creationId xmlns:a16="http://schemas.microsoft.com/office/drawing/2014/main" id="{6DFDD992-D853-AFEF-36AF-CBDC8F23CAE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229681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2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2928"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19512">
                <p:cTn id="29" fill="hold" display="0">
                  <p:stCondLst>
                    <p:cond delay="indefinite"/>
                  </p:stCondLst>
                  <p:endCondLst>
                    <p:cond evt="onStopAudio" delay="0">
                      <p:tgtEl>
                        <p:sldTgt/>
                      </p:tgtEl>
                    </p:cond>
                  </p:endCondLst>
                </p:cTn>
                <p:tgtEl>
                  <p:spTgt spid="2"/>
                </p:tgtEl>
              </p:cMediaNode>
            </p:audio>
          </p:childTnLst>
        </p:cTn>
      </p:par>
    </p:tnLst>
    <p:bldLst>
      <p:bldP spid="7" grpId="0"/>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Y" dirty="0">
                <a:latin typeface="Aldhabi" panose="01000000000000000000" pitchFamily="2" charset="-78"/>
                <a:cs typeface="Akhbar MT" pitchFamily="2" charset="-78"/>
              </a:rPr>
              <a:t>تدريبات نحوية على النصّ القرآنيّ:</a:t>
            </a:r>
            <a:endParaRPr lang="en-GB" dirty="0">
              <a:latin typeface="Aldhabi" panose="01000000000000000000" pitchFamily="2" charset="-78"/>
              <a:cs typeface="Akhbar MT"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85664215"/>
              </p:ext>
            </p:extLst>
          </p:nvPr>
        </p:nvGraphicFramePr>
        <p:xfrm>
          <a:off x="702364" y="1825621"/>
          <a:ext cx="10651437" cy="4595454"/>
        </p:xfrm>
        <a:graphic>
          <a:graphicData uri="http://schemas.openxmlformats.org/drawingml/2006/table">
            <a:tbl>
              <a:tblPr firstRow="1" bandRow="1">
                <a:tableStyleId>{8799B23B-EC83-4686-B30A-512413B5E67A}</a:tableStyleId>
              </a:tblPr>
              <a:tblGrid>
                <a:gridCol w="1786367">
                  <a:extLst>
                    <a:ext uri="{9D8B030D-6E8A-4147-A177-3AD203B41FA5}">
                      <a16:colId xmlns:a16="http://schemas.microsoft.com/office/drawing/2014/main" val="20000"/>
                    </a:ext>
                  </a:extLst>
                </a:gridCol>
                <a:gridCol w="1773014">
                  <a:extLst>
                    <a:ext uri="{9D8B030D-6E8A-4147-A177-3AD203B41FA5}">
                      <a16:colId xmlns:a16="http://schemas.microsoft.com/office/drawing/2014/main" val="20001"/>
                    </a:ext>
                  </a:extLst>
                </a:gridCol>
                <a:gridCol w="1773014">
                  <a:extLst>
                    <a:ext uri="{9D8B030D-6E8A-4147-A177-3AD203B41FA5}">
                      <a16:colId xmlns:a16="http://schemas.microsoft.com/office/drawing/2014/main" val="20002"/>
                    </a:ext>
                  </a:extLst>
                </a:gridCol>
                <a:gridCol w="1773014">
                  <a:extLst>
                    <a:ext uri="{9D8B030D-6E8A-4147-A177-3AD203B41FA5}">
                      <a16:colId xmlns:a16="http://schemas.microsoft.com/office/drawing/2014/main" val="20003"/>
                    </a:ext>
                  </a:extLst>
                </a:gridCol>
                <a:gridCol w="1773014">
                  <a:extLst>
                    <a:ext uri="{9D8B030D-6E8A-4147-A177-3AD203B41FA5}">
                      <a16:colId xmlns:a16="http://schemas.microsoft.com/office/drawing/2014/main" val="20004"/>
                    </a:ext>
                  </a:extLst>
                </a:gridCol>
                <a:gridCol w="1773014">
                  <a:extLst>
                    <a:ext uri="{9D8B030D-6E8A-4147-A177-3AD203B41FA5}">
                      <a16:colId xmlns:a16="http://schemas.microsoft.com/office/drawing/2014/main" val="20005"/>
                    </a:ext>
                  </a:extLst>
                </a:gridCol>
              </a:tblGrid>
              <a:tr h="510606">
                <a:tc>
                  <a:txBody>
                    <a:bodyPr/>
                    <a:lstStyle/>
                    <a:p>
                      <a:pPr algn="r"/>
                      <a:r>
                        <a:rPr lang="ar-SY" b="1" dirty="0">
                          <a:cs typeface="Akhbar MT" pitchFamily="2" charset="-78"/>
                        </a:rPr>
                        <a:t>شكله</a:t>
                      </a:r>
                      <a:endParaRPr lang="en-GB" b="1" dirty="0">
                        <a:cs typeface="Akhbar MT" pitchFamily="2" charset="-78"/>
                      </a:endParaRPr>
                    </a:p>
                  </a:txBody>
                  <a:tcPr/>
                </a:tc>
                <a:tc>
                  <a:txBody>
                    <a:bodyPr/>
                    <a:lstStyle/>
                    <a:p>
                      <a:pPr algn="r"/>
                      <a:r>
                        <a:rPr lang="ar-SY" b="1" dirty="0">
                          <a:cs typeface="Akhbar MT" pitchFamily="2" charset="-78"/>
                        </a:rPr>
                        <a:t>الفاعل</a:t>
                      </a:r>
                      <a:endParaRPr lang="en-GB" b="1" dirty="0">
                        <a:cs typeface="Akhbar MT" pitchFamily="2" charset="-78"/>
                      </a:endParaRPr>
                    </a:p>
                  </a:txBody>
                  <a:tcPr/>
                </a:tc>
                <a:tc>
                  <a:txBody>
                    <a:bodyPr/>
                    <a:lstStyle/>
                    <a:p>
                      <a:pPr algn="r"/>
                      <a:r>
                        <a:rPr lang="ar-SY" b="1" dirty="0">
                          <a:cs typeface="Akhbar MT" pitchFamily="2" charset="-78"/>
                        </a:rPr>
                        <a:t>علامته</a:t>
                      </a:r>
                      <a:r>
                        <a:rPr lang="ar-SY" b="1" baseline="0" dirty="0">
                          <a:cs typeface="Akhbar MT" pitchFamily="2" charset="-78"/>
                        </a:rPr>
                        <a:t> الإعرابيّة</a:t>
                      </a:r>
                      <a:endParaRPr lang="en-GB" b="1" dirty="0">
                        <a:cs typeface="Akhbar MT" pitchFamily="2" charset="-78"/>
                      </a:endParaRPr>
                    </a:p>
                  </a:txBody>
                  <a:tcPr/>
                </a:tc>
                <a:tc>
                  <a:txBody>
                    <a:bodyPr/>
                    <a:lstStyle/>
                    <a:p>
                      <a:pPr algn="r"/>
                      <a:r>
                        <a:rPr lang="ar-SY" b="1" dirty="0">
                          <a:cs typeface="Akhbar MT" pitchFamily="2" charset="-78"/>
                        </a:rPr>
                        <a:t>حالته</a:t>
                      </a:r>
                      <a:r>
                        <a:rPr lang="ar-SY" b="1" baseline="0" dirty="0">
                          <a:cs typeface="Akhbar MT" pitchFamily="2" charset="-78"/>
                        </a:rPr>
                        <a:t> الإعرابيّة</a:t>
                      </a:r>
                      <a:endParaRPr lang="en-GB" b="1" dirty="0">
                        <a:cs typeface="Akhbar MT" pitchFamily="2" charset="-78"/>
                      </a:endParaRPr>
                    </a:p>
                  </a:txBody>
                  <a:tcPr/>
                </a:tc>
                <a:tc>
                  <a:txBody>
                    <a:bodyPr/>
                    <a:lstStyle/>
                    <a:p>
                      <a:pPr algn="r" rtl="1"/>
                      <a:r>
                        <a:rPr lang="ar-SY" sz="1800" b="1" dirty="0">
                          <a:cs typeface="Akhbar MT" pitchFamily="2" charset="-78"/>
                        </a:rPr>
                        <a:t>نوعه</a:t>
                      </a:r>
                      <a:endParaRPr lang="en-GB" sz="1800" b="1" dirty="0">
                        <a:cs typeface="Akhbar MT" pitchFamily="2" charset="-78"/>
                      </a:endParaRPr>
                    </a:p>
                  </a:txBody>
                  <a:tcPr/>
                </a:tc>
                <a:tc>
                  <a:txBody>
                    <a:bodyPr/>
                    <a:lstStyle/>
                    <a:p>
                      <a:pPr algn="r"/>
                      <a:r>
                        <a:rPr lang="ar-SY" sz="2000" b="1" dirty="0">
                          <a:cs typeface="Akhbar MT" pitchFamily="2" charset="-78"/>
                        </a:rPr>
                        <a:t>الفعل</a:t>
                      </a:r>
                      <a:endParaRPr lang="en-GB" sz="2000" b="1" dirty="0">
                        <a:cs typeface="Akhbar MT" pitchFamily="2" charset="-78"/>
                      </a:endParaRPr>
                    </a:p>
                  </a:txBody>
                  <a:tcPr/>
                </a:tc>
                <a:extLst>
                  <a:ext uri="{0D108BD9-81ED-4DB2-BD59-A6C34878D82A}">
                    <a16:rowId xmlns:a16="http://schemas.microsoft.com/office/drawing/2014/main" val="10000"/>
                  </a:ext>
                </a:extLst>
              </a:tr>
              <a:tr h="510606">
                <a:tc>
                  <a:txBody>
                    <a:bodyPr/>
                    <a:lstStyle/>
                    <a:p>
                      <a:pPr algn="r"/>
                      <a:r>
                        <a:rPr lang="ar-SY" b="1" dirty="0">
                          <a:cs typeface="Akhbar MT" pitchFamily="2" charset="-78"/>
                        </a:rPr>
                        <a:t>اسم موصول</a:t>
                      </a:r>
                      <a:endParaRPr lang="en-GB" b="1" dirty="0">
                        <a:cs typeface="Akhbar MT" pitchFamily="2" charset="-78"/>
                      </a:endParaRPr>
                    </a:p>
                  </a:txBody>
                  <a:tcPr/>
                </a:tc>
                <a:tc>
                  <a:txBody>
                    <a:bodyPr/>
                    <a:lstStyle/>
                    <a:p>
                      <a:pPr algn="r"/>
                      <a:r>
                        <a:rPr lang="ar-SY" sz="2000" b="1" dirty="0">
                          <a:cs typeface="Akhbar MT" pitchFamily="2" charset="-78"/>
                        </a:rPr>
                        <a:t>الذين</a:t>
                      </a:r>
                      <a:endParaRPr lang="en-GB" sz="2000" b="1" dirty="0">
                        <a:cs typeface="Akhbar MT" pitchFamily="2" charset="-78"/>
                      </a:endParaRPr>
                    </a:p>
                  </a:txBody>
                  <a:tcPr/>
                </a:tc>
                <a:tc>
                  <a:txBody>
                    <a:bodyPr/>
                    <a:lstStyle/>
                    <a:p>
                      <a:pPr algn="r"/>
                      <a:r>
                        <a:rPr lang="ar-SY" sz="2000" b="1" dirty="0">
                          <a:cs typeface="Akhbar MT" pitchFamily="2" charset="-78"/>
                        </a:rPr>
                        <a:t>الفتحة</a:t>
                      </a:r>
                      <a:endParaRPr lang="en-GB" sz="2000" b="1" dirty="0">
                        <a:cs typeface="Akhbar MT" pitchFamily="2" charset="-78"/>
                      </a:endParaRPr>
                    </a:p>
                  </a:txBody>
                  <a:tcPr/>
                </a:tc>
                <a:tc>
                  <a:txBody>
                    <a:bodyPr/>
                    <a:lstStyle/>
                    <a:p>
                      <a:pPr algn="r"/>
                      <a:r>
                        <a:rPr lang="ar-SY" sz="2000" b="1" dirty="0">
                          <a:cs typeface="Akhbar MT" pitchFamily="2" charset="-78"/>
                        </a:rPr>
                        <a:t>مبنيّ</a:t>
                      </a:r>
                      <a:endParaRPr lang="en-GB" sz="2000" b="1" dirty="0">
                        <a:cs typeface="Akhbar MT" pitchFamily="2" charset="-78"/>
                      </a:endParaRPr>
                    </a:p>
                  </a:txBody>
                  <a:tcPr/>
                </a:tc>
                <a:tc>
                  <a:txBody>
                    <a:bodyPr/>
                    <a:lstStyle/>
                    <a:p>
                      <a:pPr algn="r"/>
                      <a:r>
                        <a:rPr lang="ar-SY" sz="2000" b="1" dirty="0">
                          <a:cs typeface="Akhbar MT" pitchFamily="2" charset="-78"/>
                        </a:rPr>
                        <a:t>ماض</a:t>
                      </a:r>
                      <a:endParaRPr lang="en-GB" sz="2000" b="1" dirty="0">
                        <a:cs typeface="Akhbar MT" pitchFamily="2" charset="-78"/>
                      </a:endParaRPr>
                    </a:p>
                  </a:txBody>
                  <a:tcPr/>
                </a:tc>
                <a:tc>
                  <a:txBody>
                    <a:bodyPr/>
                    <a:lstStyle/>
                    <a:p>
                      <a:pPr algn="r" rtl="1"/>
                      <a:r>
                        <a:rPr lang="ar-SY" sz="2000" b="1" dirty="0">
                          <a:cs typeface="Akhbar MT" pitchFamily="2" charset="-78"/>
                        </a:rPr>
                        <a:t>قال</a:t>
                      </a:r>
                      <a:endParaRPr lang="en-GB" sz="2000" b="1" dirty="0">
                        <a:latin typeface="Arabic Typesetting" panose="03020402040406030203" pitchFamily="66" charset="-78"/>
                        <a:cs typeface="Akhbar MT" pitchFamily="2" charset="-78"/>
                      </a:endParaRPr>
                    </a:p>
                  </a:txBody>
                  <a:tcPr/>
                </a:tc>
                <a:extLst>
                  <a:ext uri="{0D108BD9-81ED-4DB2-BD59-A6C34878D82A}">
                    <a16:rowId xmlns:a16="http://schemas.microsoft.com/office/drawing/2014/main" val="10001"/>
                  </a:ext>
                </a:extLst>
              </a:tr>
              <a:tr h="510606">
                <a:tc>
                  <a:txBody>
                    <a:bodyPr/>
                    <a:lstStyle/>
                    <a:p>
                      <a:pPr algn="r"/>
                      <a:r>
                        <a:rPr lang="ar-SY" b="1" dirty="0">
                          <a:cs typeface="Akhbar MT" pitchFamily="2" charset="-78"/>
                        </a:rPr>
                        <a:t>ضمير متصل</a:t>
                      </a:r>
                      <a:endParaRPr lang="en-GB" b="1" dirty="0">
                        <a:cs typeface="Akhbar MT" pitchFamily="2" charset="-78"/>
                      </a:endParaRPr>
                    </a:p>
                  </a:txBody>
                  <a:tcPr/>
                </a:tc>
                <a:tc>
                  <a:txBody>
                    <a:bodyPr/>
                    <a:lstStyle/>
                    <a:p>
                      <a:pPr algn="r"/>
                      <a:r>
                        <a:rPr lang="ar-SY" sz="2000" b="1" dirty="0">
                          <a:cs typeface="Akhbar MT" pitchFamily="2" charset="-78"/>
                        </a:rPr>
                        <a:t>واو الجماعة</a:t>
                      </a:r>
                      <a:endParaRPr lang="en-GB" sz="2000" b="1" dirty="0">
                        <a:cs typeface="Akhbar MT" pitchFamily="2" charset="-78"/>
                      </a:endParaRPr>
                    </a:p>
                  </a:txBody>
                  <a:tcPr/>
                </a:tc>
                <a:tc>
                  <a:txBody>
                    <a:bodyPr/>
                    <a:lstStyle/>
                    <a:p>
                      <a:pPr algn="r"/>
                      <a:r>
                        <a:rPr lang="ar-SY" sz="2000" b="1" dirty="0">
                          <a:cs typeface="Akhbar MT" pitchFamily="2" charset="-78"/>
                        </a:rPr>
                        <a:t>الضمة</a:t>
                      </a:r>
                      <a:endParaRPr lang="en-GB" sz="2000" b="1" dirty="0">
                        <a:cs typeface="Akhbar MT" pitchFamily="2" charset="-78"/>
                      </a:endParaRPr>
                    </a:p>
                  </a:txBody>
                  <a:tcPr/>
                </a:tc>
                <a:tc>
                  <a:txBody>
                    <a:bodyPr/>
                    <a:lstStyle/>
                    <a:p>
                      <a:pPr algn="r"/>
                      <a:r>
                        <a:rPr lang="ar-SY" sz="2000" b="1" dirty="0">
                          <a:cs typeface="Akhbar MT" pitchFamily="2" charset="-78"/>
                        </a:rPr>
                        <a:t>مبنيّ</a:t>
                      </a:r>
                      <a:endParaRPr lang="en-GB" sz="2000" b="1" dirty="0">
                        <a:cs typeface="Akhbar MT" pitchFamily="2" charset="-78"/>
                      </a:endParaRPr>
                    </a:p>
                  </a:txBody>
                  <a:tcPr/>
                </a:tc>
                <a:tc>
                  <a:txBody>
                    <a:bodyPr/>
                    <a:lstStyle/>
                    <a:p>
                      <a:pPr algn="r"/>
                      <a:r>
                        <a:rPr lang="ar-SY" sz="2000" b="1" dirty="0">
                          <a:cs typeface="Akhbar MT" pitchFamily="2" charset="-78"/>
                        </a:rPr>
                        <a:t>ماض</a:t>
                      </a:r>
                      <a:endParaRPr lang="en-GB" sz="2000" b="1" dirty="0">
                        <a:cs typeface="Akhbar MT" pitchFamily="2" charset="-78"/>
                      </a:endParaRPr>
                    </a:p>
                  </a:txBody>
                  <a:tcPr/>
                </a:tc>
                <a:tc>
                  <a:txBody>
                    <a:bodyPr/>
                    <a:lstStyle/>
                    <a:p>
                      <a:pPr algn="r" rtl="1"/>
                      <a:r>
                        <a:rPr lang="ar-SY" sz="2000" b="1" dirty="0">
                          <a:latin typeface="Arabic Typesetting" panose="03020402040406030203" pitchFamily="66" charset="-78"/>
                          <a:cs typeface="Akhbar MT" pitchFamily="2" charset="-78"/>
                        </a:rPr>
                        <a:t>كفروا</a:t>
                      </a:r>
                      <a:endParaRPr lang="en-GB" sz="2000" b="1" dirty="0">
                        <a:latin typeface="Arabic Typesetting" panose="03020402040406030203" pitchFamily="66" charset="-78"/>
                        <a:cs typeface="Akhbar MT" pitchFamily="2" charset="-78"/>
                      </a:endParaRPr>
                    </a:p>
                  </a:txBody>
                  <a:tcPr/>
                </a:tc>
                <a:extLst>
                  <a:ext uri="{0D108BD9-81ED-4DB2-BD59-A6C34878D82A}">
                    <a16:rowId xmlns:a16="http://schemas.microsoft.com/office/drawing/2014/main" val="10002"/>
                  </a:ext>
                </a:extLst>
              </a:tr>
              <a:tr h="510606">
                <a:tc>
                  <a:txBody>
                    <a:bodyPr/>
                    <a:lstStyle/>
                    <a:p>
                      <a:pPr algn="r"/>
                      <a:r>
                        <a:rPr lang="ar-SY" sz="2000" b="1" dirty="0">
                          <a:cs typeface="Akhbar MT" pitchFamily="2" charset="-78"/>
                        </a:rPr>
                        <a:t>ضمير متصل</a:t>
                      </a:r>
                      <a:endParaRPr lang="en-GB" sz="2000" b="1" dirty="0">
                        <a:cs typeface="Akhbar MT" pitchFamily="2" charset="-78"/>
                      </a:endParaRPr>
                    </a:p>
                  </a:txBody>
                  <a:tcPr/>
                </a:tc>
                <a:tc>
                  <a:txBody>
                    <a:bodyPr/>
                    <a:lstStyle/>
                    <a:p>
                      <a:pPr algn="r"/>
                      <a:r>
                        <a:rPr lang="ar-SY" sz="2000" b="1" dirty="0">
                          <a:cs typeface="Akhbar MT" pitchFamily="2" charset="-78"/>
                        </a:rPr>
                        <a:t>واو الجماعة</a:t>
                      </a:r>
                      <a:endParaRPr lang="en-GB" sz="2000" b="1" dirty="0">
                        <a:cs typeface="Akhbar MT" pitchFamily="2" charset="-78"/>
                      </a:endParaRPr>
                    </a:p>
                  </a:txBody>
                  <a:tcPr/>
                </a:tc>
                <a:tc>
                  <a:txBody>
                    <a:bodyPr/>
                    <a:lstStyle/>
                    <a:p>
                      <a:pPr algn="r"/>
                      <a:r>
                        <a:rPr lang="ar-SY" sz="2000" b="1" dirty="0">
                          <a:cs typeface="Akhbar MT" pitchFamily="2" charset="-78"/>
                        </a:rPr>
                        <a:t>حذف النون</a:t>
                      </a:r>
                      <a:endParaRPr lang="en-GB" sz="2000" b="1" dirty="0">
                        <a:cs typeface="Akhbar MT" pitchFamily="2" charset="-78"/>
                      </a:endParaRPr>
                    </a:p>
                  </a:txBody>
                  <a:tcPr/>
                </a:tc>
                <a:tc>
                  <a:txBody>
                    <a:bodyPr/>
                    <a:lstStyle/>
                    <a:p>
                      <a:pPr algn="r"/>
                      <a:r>
                        <a:rPr lang="ar-SY" sz="2000" b="1" dirty="0">
                          <a:cs typeface="Akhbar MT" pitchFamily="2" charset="-78"/>
                        </a:rPr>
                        <a:t>معرب</a:t>
                      </a:r>
                      <a:r>
                        <a:rPr lang="ar-SY" sz="2000" b="1" baseline="0" dirty="0">
                          <a:cs typeface="Akhbar MT" pitchFamily="2" charset="-78"/>
                        </a:rPr>
                        <a:t> (مجزوم)</a:t>
                      </a:r>
                      <a:endParaRPr lang="en-GB" sz="2000" b="1" dirty="0">
                        <a:cs typeface="Akhbar MT" pitchFamily="2" charset="-78"/>
                      </a:endParaRPr>
                    </a:p>
                  </a:txBody>
                  <a:tcPr/>
                </a:tc>
                <a:tc>
                  <a:txBody>
                    <a:bodyPr/>
                    <a:lstStyle/>
                    <a:p>
                      <a:pPr algn="r"/>
                      <a:r>
                        <a:rPr lang="ar-SY" sz="2000" b="1" dirty="0">
                          <a:cs typeface="Akhbar MT" pitchFamily="2" charset="-78"/>
                        </a:rPr>
                        <a:t>مضارع</a:t>
                      </a:r>
                      <a:endParaRPr lang="en-GB" sz="2000" b="1" dirty="0">
                        <a:cs typeface="Akhbar MT" pitchFamily="2" charset="-78"/>
                      </a:endParaRPr>
                    </a:p>
                  </a:txBody>
                  <a:tcPr/>
                </a:tc>
                <a:tc>
                  <a:txBody>
                    <a:bodyPr/>
                    <a:lstStyle/>
                    <a:p>
                      <a:pPr algn="r"/>
                      <a:r>
                        <a:rPr lang="ar-SY" sz="2000" b="1" dirty="0">
                          <a:cs typeface="Akhbar MT" pitchFamily="2" charset="-78"/>
                        </a:rPr>
                        <a:t>لا تسمعوا</a:t>
                      </a:r>
                      <a:endParaRPr lang="en-GB" sz="2000" b="1" dirty="0">
                        <a:cs typeface="Akhbar MT" pitchFamily="2" charset="-78"/>
                      </a:endParaRPr>
                    </a:p>
                  </a:txBody>
                  <a:tcPr/>
                </a:tc>
                <a:extLst>
                  <a:ext uri="{0D108BD9-81ED-4DB2-BD59-A6C34878D82A}">
                    <a16:rowId xmlns:a16="http://schemas.microsoft.com/office/drawing/2014/main" val="10003"/>
                  </a:ext>
                </a:extLst>
              </a:tr>
              <a:tr h="510606">
                <a:tc>
                  <a:txBody>
                    <a:bodyPr/>
                    <a:lstStyle/>
                    <a:p>
                      <a:pPr algn="r"/>
                      <a:r>
                        <a:rPr lang="ar-SY" sz="2000" b="1" dirty="0">
                          <a:cs typeface="Akhbar MT" pitchFamily="2" charset="-78"/>
                        </a:rPr>
                        <a:t>ضمير متصل</a:t>
                      </a:r>
                      <a:endParaRPr lang="en-GB" sz="2000" b="1" dirty="0">
                        <a:cs typeface="Akhbar MT" pitchFamily="2" charset="-78"/>
                      </a:endParaRPr>
                    </a:p>
                  </a:txBody>
                  <a:tcPr/>
                </a:tc>
                <a:tc>
                  <a:txBody>
                    <a:bodyPr/>
                    <a:lstStyle/>
                    <a:p>
                      <a:pPr algn="r"/>
                      <a:r>
                        <a:rPr lang="ar-SY" sz="2000" b="1" dirty="0">
                          <a:cs typeface="Akhbar MT" pitchFamily="2" charset="-78"/>
                        </a:rPr>
                        <a:t>واو الجماعة</a:t>
                      </a:r>
                      <a:endParaRPr lang="en-GB" sz="2000" b="1" dirty="0">
                        <a:cs typeface="Akhbar MT" pitchFamily="2" charset="-78"/>
                      </a:endParaRPr>
                    </a:p>
                  </a:txBody>
                  <a:tcPr/>
                </a:tc>
                <a:tc>
                  <a:txBody>
                    <a:bodyPr/>
                    <a:lstStyle/>
                    <a:p>
                      <a:pPr algn="r"/>
                      <a:r>
                        <a:rPr lang="ar-SY" sz="2000" b="1" dirty="0">
                          <a:cs typeface="Akhbar MT" pitchFamily="2" charset="-78"/>
                        </a:rPr>
                        <a:t>حذف النون</a:t>
                      </a:r>
                      <a:endParaRPr lang="en-GB" sz="2000" b="1" dirty="0">
                        <a:cs typeface="Akhbar MT" pitchFamily="2" charset="-78"/>
                      </a:endParaRPr>
                    </a:p>
                  </a:txBody>
                  <a:tcPr/>
                </a:tc>
                <a:tc>
                  <a:txBody>
                    <a:bodyPr/>
                    <a:lstStyle/>
                    <a:p>
                      <a:pPr algn="r"/>
                      <a:r>
                        <a:rPr lang="ar-SY" sz="2000" b="1" dirty="0">
                          <a:cs typeface="Akhbar MT" pitchFamily="2" charset="-78"/>
                        </a:rPr>
                        <a:t>مبني</a:t>
                      </a:r>
                      <a:endParaRPr lang="en-GB" sz="2000" b="1" dirty="0">
                        <a:cs typeface="Akhbar MT" pitchFamily="2" charset="-78"/>
                      </a:endParaRPr>
                    </a:p>
                  </a:txBody>
                  <a:tcPr/>
                </a:tc>
                <a:tc>
                  <a:txBody>
                    <a:bodyPr/>
                    <a:lstStyle/>
                    <a:p>
                      <a:pPr algn="r"/>
                      <a:r>
                        <a:rPr lang="ar-SY" sz="2000" b="1" dirty="0">
                          <a:cs typeface="Akhbar MT" pitchFamily="2" charset="-78"/>
                        </a:rPr>
                        <a:t>أمر</a:t>
                      </a:r>
                      <a:endParaRPr lang="en-GB" sz="2000" b="1" dirty="0">
                        <a:cs typeface="Akhbar MT" pitchFamily="2" charset="-78"/>
                      </a:endParaRPr>
                    </a:p>
                  </a:txBody>
                  <a:tcPr/>
                </a:tc>
                <a:tc>
                  <a:txBody>
                    <a:bodyPr/>
                    <a:lstStyle/>
                    <a:p>
                      <a:pPr algn="r"/>
                      <a:r>
                        <a:rPr lang="ar-SY" sz="2000" b="1" dirty="0">
                          <a:cs typeface="Akhbar MT" pitchFamily="2" charset="-78"/>
                        </a:rPr>
                        <a:t>الغَوا</a:t>
                      </a:r>
                      <a:endParaRPr lang="en-GB" sz="2000" b="1" dirty="0">
                        <a:cs typeface="Akhbar MT" pitchFamily="2" charset="-78"/>
                      </a:endParaRPr>
                    </a:p>
                  </a:txBody>
                  <a:tcPr/>
                </a:tc>
                <a:extLst>
                  <a:ext uri="{0D108BD9-81ED-4DB2-BD59-A6C34878D82A}">
                    <a16:rowId xmlns:a16="http://schemas.microsoft.com/office/drawing/2014/main" val="10004"/>
                  </a:ext>
                </a:extLst>
              </a:tr>
              <a:tr h="510606">
                <a:tc>
                  <a:txBody>
                    <a:bodyPr/>
                    <a:lstStyle/>
                    <a:p>
                      <a:pPr algn="r"/>
                      <a:r>
                        <a:rPr lang="ar-SY" sz="2000" b="1" dirty="0">
                          <a:cs typeface="Akhbar MT" pitchFamily="2" charset="-78"/>
                        </a:rPr>
                        <a:t>ضمير متصل</a:t>
                      </a:r>
                      <a:endParaRPr lang="en-GB" sz="2000" b="1" dirty="0">
                        <a:cs typeface="Akhbar MT" pitchFamily="2" charset="-78"/>
                      </a:endParaRPr>
                    </a:p>
                  </a:txBody>
                  <a:tcPr/>
                </a:tc>
                <a:tc>
                  <a:txBody>
                    <a:bodyPr/>
                    <a:lstStyle/>
                    <a:p>
                      <a:pPr algn="r"/>
                      <a:r>
                        <a:rPr lang="ar-SY" sz="2000" b="1" dirty="0">
                          <a:cs typeface="Akhbar MT" pitchFamily="2" charset="-78"/>
                        </a:rPr>
                        <a:t>واو الجماعة</a:t>
                      </a:r>
                      <a:endParaRPr lang="en-GB" sz="2000" b="1" dirty="0">
                        <a:cs typeface="Akhbar MT" pitchFamily="2" charset="-78"/>
                      </a:endParaRPr>
                    </a:p>
                  </a:txBody>
                  <a:tcPr/>
                </a:tc>
                <a:tc>
                  <a:txBody>
                    <a:bodyPr/>
                    <a:lstStyle/>
                    <a:p>
                      <a:pPr algn="r"/>
                      <a:r>
                        <a:rPr lang="ar-SY" sz="2000" b="1" dirty="0">
                          <a:cs typeface="Akhbar MT" pitchFamily="2" charset="-78"/>
                        </a:rPr>
                        <a:t>ثبوت النون</a:t>
                      </a:r>
                      <a:endParaRPr lang="en-GB" sz="2000" b="1" dirty="0">
                        <a:cs typeface="Akhbar MT" pitchFamily="2" charset="-78"/>
                      </a:endParaRPr>
                    </a:p>
                  </a:txBody>
                  <a:tcPr/>
                </a:tc>
                <a:tc>
                  <a:txBody>
                    <a:bodyPr/>
                    <a:lstStyle/>
                    <a:p>
                      <a:pPr algn="r"/>
                      <a:r>
                        <a:rPr lang="ar-SY" sz="2000" b="1" dirty="0">
                          <a:cs typeface="Akhbar MT" pitchFamily="2" charset="-78"/>
                        </a:rPr>
                        <a:t>معرب</a:t>
                      </a:r>
                      <a:r>
                        <a:rPr lang="ar-SY" sz="2000" b="1" baseline="0" dirty="0">
                          <a:cs typeface="Akhbar MT" pitchFamily="2" charset="-78"/>
                        </a:rPr>
                        <a:t> (مرفوع)</a:t>
                      </a:r>
                      <a:endParaRPr lang="en-GB" sz="2000" b="1" dirty="0">
                        <a:cs typeface="Akhbar MT" pitchFamily="2" charset="-78"/>
                      </a:endParaRPr>
                    </a:p>
                  </a:txBody>
                  <a:tcPr/>
                </a:tc>
                <a:tc>
                  <a:txBody>
                    <a:bodyPr/>
                    <a:lstStyle/>
                    <a:p>
                      <a:pPr algn="r"/>
                      <a:r>
                        <a:rPr lang="ar-SY" sz="2000" b="1" dirty="0">
                          <a:cs typeface="Akhbar MT" pitchFamily="2" charset="-78"/>
                        </a:rPr>
                        <a:t>مضارع</a:t>
                      </a:r>
                      <a:endParaRPr lang="en-GB" sz="2000" b="1" dirty="0">
                        <a:cs typeface="Akhbar MT" pitchFamily="2" charset="-78"/>
                      </a:endParaRPr>
                    </a:p>
                  </a:txBody>
                  <a:tcPr/>
                </a:tc>
                <a:tc>
                  <a:txBody>
                    <a:bodyPr/>
                    <a:lstStyle/>
                    <a:p>
                      <a:pPr algn="r"/>
                      <a:r>
                        <a:rPr lang="ar-SY" sz="2000" b="1" dirty="0">
                          <a:cs typeface="Akhbar MT" pitchFamily="2" charset="-78"/>
                        </a:rPr>
                        <a:t>تغلبون</a:t>
                      </a:r>
                      <a:endParaRPr lang="en-GB" sz="2000" b="1" dirty="0">
                        <a:cs typeface="Akhbar MT" pitchFamily="2" charset="-78"/>
                      </a:endParaRPr>
                    </a:p>
                  </a:txBody>
                  <a:tcPr/>
                </a:tc>
                <a:extLst>
                  <a:ext uri="{0D108BD9-81ED-4DB2-BD59-A6C34878D82A}">
                    <a16:rowId xmlns:a16="http://schemas.microsoft.com/office/drawing/2014/main" val="10005"/>
                  </a:ext>
                </a:extLst>
              </a:tr>
              <a:tr h="510606">
                <a:tc>
                  <a:txBody>
                    <a:bodyPr/>
                    <a:lstStyle/>
                    <a:p>
                      <a:pPr algn="r"/>
                      <a:r>
                        <a:rPr lang="ar-SY" sz="2000" b="1" dirty="0">
                          <a:cs typeface="Akhbar MT" pitchFamily="2" charset="-78"/>
                        </a:rPr>
                        <a:t>ضمير مستتر</a:t>
                      </a:r>
                      <a:endParaRPr lang="en-GB" sz="2000" b="1" dirty="0">
                        <a:cs typeface="Akhbar MT" pitchFamily="2" charset="-78"/>
                      </a:endParaRPr>
                    </a:p>
                  </a:txBody>
                  <a:tcPr/>
                </a:tc>
                <a:tc>
                  <a:txBody>
                    <a:bodyPr/>
                    <a:lstStyle/>
                    <a:p>
                      <a:pPr algn="r"/>
                      <a:r>
                        <a:rPr lang="ar-SY" sz="2000" b="1" dirty="0">
                          <a:cs typeface="Akhbar MT" pitchFamily="2" charset="-78"/>
                        </a:rPr>
                        <a:t>نحن</a:t>
                      </a:r>
                      <a:endParaRPr lang="en-GB" sz="2000" b="1" dirty="0">
                        <a:cs typeface="Akhbar MT" pitchFamily="2" charset="-78"/>
                      </a:endParaRPr>
                    </a:p>
                  </a:txBody>
                  <a:tcPr/>
                </a:tc>
                <a:tc>
                  <a:txBody>
                    <a:bodyPr/>
                    <a:lstStyle/>
                    <a:p>
                      <a:pPr algn="r"/>
                      <a:r>
                        <a:rPr lang="ar-SY" sz="2000" b="1" dirty="0">
                          <a:cs typeface="Akhbar MT" pitchFamily="2" charset="-78"/>
                        </a:rPr>
                        <a:t>الفتح</a:t>
                      </a:r>
                      <a:endParaRPr lang="en-GB" sz="2000" b="1" dirty="0">
                        <a:cs typeface="Akhbar MT" pitchFamily="2" charset="-78"/>
                      </a:endParaRPr>
                    </a:p>
                  </a:txBody>
                  <a:tcPr/>
                </a:tc>
                <a:tc>
                  <a:txBody>
                    <a:bodyPr/>
                    <a:lstStyle/>
                    <a:p>
                      <a:pPr algn="r"/>
                      <a:r>
                        <a:rPr lang="ar-SY" sz="2000" b="1" dirty="0">
                          <a:cs typeface="Akhbar MT" pitchFamily="2" charset="-78"/>
                        </a:rPr>
                        <a:t>مبني</a:t>
                      </a:r>
                      <a:endParaRPr lang="en-GB" sz="2000" b="1" dirty="0">
                        <a:cs typeface="Akhbar MT" pitchFamily="2" charset="-78"/>
                      </a:endParaRPr>
                    </a:p>
                  </a:txBody>
                  <a:tcPr/>
                </a:tc>
                <a:tc>
                  <a:txBody>
                    <a:bodyPr/>
                    <a:lstStyle/>
                    <a:p>
                      <a:pPr algn="r"/>
                      <a:r>
                        <a:rPr lang="ar-SY" sz="2000" b="1" dirty="0">
                          <a:cs typeface="Akhbar MT" pitchFamily="2" charset="-78"/>
                        </a:rPr>
                        <a:t>مضارع</a:t>
                      </a:r>
                      <a:endParaRPr lang="en-GB" sz="2000" b="1" dirty="0">
                        <a:cs typeface="Akhbar MT" pitchFamily="2" charset="-78"/>
                      </a:endParaRPr>
                    </a:p>
                  </a:txBody>
                  <a:tcPr/>
                </a:tc>
                <a:tc>
                  <a:txBody>
                    <a:bodyPr/>
                    <a:lstStyle/>
                    <a:p>
                      <a:pPr algn="r"/>
                      <a:r>
                        <a:rPr lang="ar-SY" sz="2000" b="1" dirty="0" err="1">
                          <a:cs typeface="Akhbar MT" pitchFamily="2" charset="-78"/>
                        </a:rPr>
                        <a:t>نُذيقَنَّ</a:t>
                      </a:r>
                      <a:endParaRPr lang="en-GB" sz="2000" b="1" dirty="0">
                        <a:cs typeface="Akhbar MT" pitchFamily="2" charset="-78"/>
                      </a:endParaRPr>
                    </a:p>
                  </a:txBody>
                  <a:tcPr/>
                </a:tc>
                <a:extLst>
                  <a:ext uri="{0D108BD9-81ED-4DB2-BD59-A6C34878D82A}">
                    <a16:rowId xmlns:a16="http://schemas.microsoft.com/office/drawing/2014/main" val="10006"/>
                  </a:ext>
                </a:extLst>
              </a:tr>
              <a:tr h="510606">
                <a:tc>
                  <a:txBody>
                    <a:bodyPr/>
                    <a:lstStyle/>
                    <a:p>
                      <a:pPr algn="r"/>
                      <a:r>
                        <a:rPr lang="ar-SY" sz="2000" b="1" dirty="0">
                          <a:cs typeface="Akhbar MT" pitchFamily="2" charset="-78"/>
                        </a:rPr>
                        <a:t>ضمير مستتر</a:t>
                      </a:r>
                      <a:endParaRPr lang="en-GB" sz="2000" b="1" dirty="0">
                        <a:cs typeface="Akhbar MT" pitchFamily="2" charset="-78"/>
                      </a:endParaRPr>
                    </a:p>
                  </a:txBody>
                  <a:tcPr/>
                </a:tc>
                <a:tc>
                  <a:txBody>
                    <a:bodyPr/>
                    <a:lstStyle/>
                    <a:p>
                      <a:pPr algn="r"/>
                      <a:r>
                        <a:rPr lang="ar-SY" sz="2000" b="1" dirty="0">
                          <a:cs typeface="Akhbar MT" pitchFamily="2" charset="-78"/>
                        </a:rPr>
                        <a:t>نحن</a:t>
                      </a:r>
                      <a:endParaRPr lang="en-GB" sz="2000" b="1" dirty="0">
                        <a:cs typeface="Akhbar MT" pitchFamily="2" charset="-78"/>
                      </a:endParaRPr>
                    </a:p>
                  </a:txBody>
                  <a:tcPr/>
                </a:tc>
                <a:tc>
                  <a:txBody>
                    <a:bodyPr/>
                    <a:lstStyle/>
                    <a:p>
                      <a:pPr algn="r"/>
                      <a:r>
                        <a:rPr lang="ar-SY" sz="2000" b="1" dirty="0">
                          <a:cs typeface="Akhbar MT" pitchFamily="2" charset="-78"/>
                        </a:rPr>
                        <a:t>الفتح</a:t>
                      </a:r>
                      <a:endParaRPr lang="en-GB" sz="2000" b="1" dirty="0">
                        <a:cs typeface="Akhbar MT" pitchFamily="2" charset="-78"/>
                      </a:endParaRPr>
                    </a:p>
                  </a:txBody>
                  <a:tcPr/>
                </a:tc>
                <a:tc>
                  <a:txBody>
                    <a:bodyPr/>
                    <a:lstStyle/>
                    <a:p>
                      <a:pPr algn="r"/>
                      <a:r>
                        <a:rPr lang="ar-SY" sz="2000" b="1" dirty="0">
                          <a:cs typeface="Akhbar MT" pitchFamily="2" charset="-78"/>
                        </a:rPr>
                        <a:t>مبني</a:t>
                      </a:r>
                      <a:endParaRPr lang="en-GB" sz="2000" b="1" dirty="0">
                        <a:cs typeface="Akhbar MT" pitchFamily="2" charset="-78"/>
                      </a:endParaRPr>
                    </a:p>
                  </a:txBody>
                  <a:tcPr/>
                </a:tc>
                <a:tc>
                  <a:txBody>
                    <a:bodyPr/>
                    <a:lstStyle/>
                    <a:p>
                      <a:pPr algn="r"/>
                      <a:r>
                        <a:rPr lang="ar-SY" sz="2000" b="1" dirty="0">
                          <a:cs typeface="Akhbar MT" pitchFamily="2" charset="-78"/>
                        </a:rPr>
                        <a:t>مضارع </a:t>
                      </a:r>
                      <a:endParaRPr lang="en-GB" sz="2000" b="1" dirty="0">
                        <a:cs typeface="Akhbar MT" pitchFamily="2" charset="-78"/>
                      </a:endParaRPr>
                    </a:p>
                  </a:txBody>
                  <a:tcPr/>
                </a:tc>
                <a:tc>
                  <a:txBody>
                    <a:bodyPr/>
                    <a:lstStyle/>
                    <a:p>
                      <a:pPr algn="r"/>
                      <a:r>
                        <a:rPr lang="ar-SY" sz="2000" b="1" dirty="0" err="1">
                          <a:cs typeface="Akhbar MT" pitchFamily="2" charset="-78"/>
                        </a:rPr>
                        <a:t>نجزيَنّهم</a:t>
                      </a:r>
                      <a:endParaRPr lang="en-GB" sz="2000" b="1" dirty="0">
                        <a:cs typeface="Akhbar MT" pitchFamily="2" charset="-78"/>
                      </a:endParaRPr>
                    </a:p>
                  </a:txBody>
                  <a:tcPr/>
                </a:tc>
                <a:extLst>
                  <a:ext uri="{0D108BD9-81ED-4DB2-BD59-A6C34878D82A}">
                    <a16:rowId xmlns:a16="http://schemas.microsoft.com/office/drawing/2014/main" val="10007"/>
                  </a:ext>
                </a:extLst>
              </a:tr>
              <a:tr h="510606">
                <a:tc>
                  <a:txBody>
                    <a:bodyPr/>
                    <a:lstStyle/>
                    <a:p>
                      <a:pPr algn="r"/>
                      <a:r>
                        <a:rPr lang="ar-SY" sz="2000" b="1" dirty="0">
                          <a:cs typeface="Akhbar MT" pitchFamily="2" charset="-78"/>
                        </a:rPr>
                        <a:t>ضمير متصل</a:t>
                      </a:r>
                      <a:endParaRPr lang="en-GB" sz="2000" b="1" dirty="0">
                        <a:cs typeface="Akhbar MT" pitchFamily="2" charset="-78"/>
                      </a:endParaRPr>
                    </a:p>
                  </a:txBody>
                  <a:tcPr/>
                </a:tc>
                <a:tc>
                  <a:txBody>
                    <a:bodyPr/>
                    <a:lstStyle/>
                    <a:p>
                      <a:pPr algn="r"/>
                      <a:r>
                        <a:rPr lang="ar-SY" sz="2000" b="1" dirty="0">
                          <a:cs typeface="Akhbar MT" pitchFamily="2" charset="-78"/>
                        </a:rPr>
                        <a:t>واو الجماعة</a:t>
                      </a:r>
                      <a:endParaRPr lang="en-GB" sz="2000" b="1" dirty="0">
                        <a:cs typeface="Akhbar MT" pitchFamily="2" charset="-78"/>
                      </a:endParaRPr>
                    </a:p>
                  </a:txBody>
                  <a:tcPr/>
                </a:tc>
                <a:tc>
                  <a:txBody>
                    <a:bodyPr/>
                    <a:lstStyle/>
                    <a:p>
                      <a:pPr algn="r"/>
                      <a:r>
                        <a:rPr lang="ar-SY" sz="2000" b="1" dirty="0">
                          <a:cs typeface="Akhbar MT" pitchFamily="2" charset="-78"/>
                        </a:rPr>
                        <a:t>ثبوت النون</a:t>
                      </a:r>
                      <a:endParaRPr lang="en-GB" sz="2000" b="1" dirty="0">
                        <a:cs typeface="Akhbar MT" pitchFamily="2" charset="-78"/>
                      </a:endParaRPr>
                    </a:p>
                  </a:txBody>
                  <a:tcPr/>
                </a:tc>
                <a:tc>
                  <a:txBody>
                    <a:bodyPr/>
                    <a:lstStyle/>
                    <a:p>
                      <a:pPr algn="r"/>
                      <a:r>
                        <a:rPr lang="ar-SY" sz="2000" b="1" dirty="0">
                          <a:cs typeface="Akhbar MT" pitchFamily="2" charset="-78"/>
                        </a:rPr>
                        <a:t>معرب (مرفوع)</a:t>
                      </a:r>
                      <a:endParaRPr lang="en-GB" sz="2000" b="1" dirty="0">
                        <a:cs typeface="Akhbar MT" pitchFamily="2" charset="-78"/>
                      </a:endParaRPr>
                    </a:p>
                  </a:txBody>
                  <a:tcPr/>
                </a:tc>
                <a:tc>
                  <a:txBody>
                    <a:bodyPr/>
                    <a:lstStyle/>
                    <a:p>
                      <a:pPr algn="r"/>
                      <a:r>
                        <a:rPr lang="ar-SY" sz="2000" b="1" dirty="0">
                          <a:cs typeface="Akhbar MT" pitchFamily="2" charset="-78"/>
                        </a:rPr>
                        <a:t>مضارع</a:t>
                      </a:r>
                      <a:endParaRPr lang="en-GB" sz="2000" b="1" dirty="0">
                        <a:cs typeface="Akhbar MT" pitchFamily="2" charset="-78"/>
                      </a:endParaRPr>
                    </a:p>
                  </a:txBody>
                  <a:tcPr/>
                </a:tc>
                <a:tc>
                  <a:txBody>
                    <a:bodyPr/>
                    <a:lstStyle/>
                    <a:p>
                      <a:pPr algn="r"/>
                      <a:r>
                        <a:rPr lang="ar-SY" sz="2000" b="1" dirty="0">
                          <a:cs typeface="Akhbar MT" pitchFamily="2" charset="-78"/>
                        </a:rPr>
                        <a:t>يعملون</a:t>
                      </a:r>
                      <a:endParaRPr lang="en-GB" sz="2000" b="1" dirty="0">
                        <a:cs typeface="Akhbar MT" pitchFamily="2" charset="-78"/>
                      </a:endParaRPr>
                    </a:p>
                  </a:txBody>
                  <a:tcPr/>
                </a:tc>
                <a:extLst>
                  <a:ext uri="{0D108BD9-81ED-4DB2-BD59-A6C34878D82A}">
                    <a16:rowId xmlns:a16="http://schemas.microsoft.com/office/drawing/2014/main" val="10008"/>
                  </a:ext>
                </a:extLst>
              </a:tr>
            </a:tbl>
          </a:graphicData>
        </a:graphic>
      </p:graphicFrame>
      <p:pic>
        <p:nvPicPr>
          <p:cNvPr id="3" name="تطيبيق٢">
            <a:hlinkClick r:id="" action="ppaction://media"/>
            <a:extLst>
              <a:ext uri="{FF2B5EF4-FFF2-40B4-BE49-F238E27FC236}">
                <a16:creationId xmlns:a16="http://schemas.microsoft.com/office/drawing/2014/main" id="{44EC50E9-8DA7-B30E-634B-AAC8AD7BD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13278" y="755009"/>
            <a:ext cx="973123" cy="830510"/>
          </a:xfrm>
          <a:prstGeom prst="rect">
            <a:avLst/>
          </a:prstGeom>
        </p:spPr>
      </p:pic>
      <p:pic>
        <p:nvPicPr>
          <p:cNvPr id="5" name="صورة 4">
            <a:extLst>
              <a:ext uri="{FF2B5EF4-FFF2-40B4-BE49-F238E27FC236}">
                <a16:creationId xmlns:a16="http://schemas.microsoft.com/office/drawing/2014/main" id="{FCACFBB0-CEA7-99FD-E256-8A35A9B69C2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60020" y="246663"/>
            <a:ext cx="1356360" cy="1234440"/>
          </a:xfrm>
          <a:prstGeom prst="rect">
            <a:avLst/>
          </a:prstGeom>
          <a:effectLst>
            <a:softEdge rad="63500"/>
          </a:effectLst>
        </p:spPr>
      </p:pic>
    </p:spTree>
    <p:extLst>
      <p:ext uri="{BB962C8B-B14F-4D97-AF65-F5344CB8AC3E}">
        <p14:creationId xmlns:p14="http://schemas.microsoft.com/office/powerpoint/2010/main" val="6912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62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2388928"/>
          </a:xfrm>
        </p:spPr>
        <p:txBody>
          <a:bodyPr>
            <a:normAutofit/>
          </a:bodyPr>
          <a:lstStyle/>
          <a:p>
            <a:pPr marL="0" indent="0" algn="r" rtl="1">
              <a:buNone/>
            </a:pPr>
            <a:r>
              <a:rPr lang="ar-SY" sz="3600" dirty="0">
                <a:effectLst/>
                <a:latin typeface="Traditional Arabic" panose="02020603050405020304" pitchFamily="18" charset="-78"/>
                <a:ea typeface="Calibri" panose="020F0502020204030204" pitchFamily="34" charset="0"/>
                <a:cs typeface="Lotus Linotype" panose="02000000000000000000" pitchFamily="2" charset="-78"/>
              </a:rPr>
              <a:t>﴿</a:t>
            </a:r>
            <a:r>
              <a:rPr lang="ar-SY" sz="3600" dirty="0">
                <a:cs typeface="Akhbar MT" pitchFamily="2" charset="-78"/>
              </a:rPr>
              <a:t>ذلِكَ جَزاءُ أَعْداءِ اللَّهِ النَّارُ لَهُمْ فِيها دارُ الْخُلْدِ جَزاءً بِما كانُوا بِآياتِنا يَجْحَدُونَ (28) وَقالَ الَّذِينَ كَفَرُوا رَبَّنا أَرِنَا الَّذَيْنِ أَضَلَاّنا مِنَ الْجِنِّ وَالْإِنْسِ نَجْعَلْهُما تَحْتَ أَقْدامِنا لِيَكُونا مِنَ الْأَسْفَلِينَ (29)إِنَّ الَّذِينَ قالُوا رَبُّنَا اللَّهُ ثُمَّ اسْتَقامُوا تَتَنَزَّلُ عَلَيْهِمُ الْمَلائِكَةُ أَلَاّ تَخافُوا وَلا تَحْزَنُوا وَأَبْشِرُوا بِالْجَنَّةِ الَّتِي كُنْتُمْ تُوعَدُونَ</a:t>
            </a:r>
            <a:r>
              <a:rPr lang="ar-SY" sz="3600" dirty="0">
                <a:effectLst/>
                <a:latin typeface="Traditional Arabic" panose="02020603050405020304" pitchFamily="18" charset="-78"/>
                <a:ea typeface="Calibri" panose="020F0502020204030204" pitchFamily="34" charset="0"/>
                <a:cs typeface="Lotus Linotype" panose="02000000000000000000" pitchFamily="2" charset="-78"/>
              </a:rPr>
              <a:t>﴾</a:t>
            </a:r>
            <a:endParaRPr lang="ar-SY" sz="3600" dirty="0">
              <a:cs typeface="Akhbar MT" pitchFamily="2" charset="-78"/>
            </a:endParaRPr>
          </a:p>
        </p:txBody>
      </p:sp>
      <p:pic>
        <p:nvPicPr>
          <p:cNvPr id="4" name="فصلت 2">
            <a:hlinkClick r:id="" action="ppaction://media"/>
            <a:extLst>
              <a:ext uri="{FF2B5EF4-FFF2-40B4-BE49-F238E27FC236}">
                <a16:creationId xmlns:a16="http://schemas.microsoft.com/office/drawing/2014/main" id="{1D33F357-1527-ADFB-F2D6-8FFA3DE55A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800000">
            <a:off x="7892554" y="4122577"/>
            <a:ext cx="1285001" cy="1284999"/>
          </a:xfrm>
          <a:prstGeom prst="rect">
            <a:avLst/>
          </a:prstGeom>
        </p:spPr>
      </p:pic>
      <p:pic>
        <p:nvPicPr>
          <p:cNvPr id="2" name="تطبيقي٣">
            <a:hlinkClick r:id="" action="ppaction://media"/>
            <a:extLst>
              <a:ext uri="{FF2B5EF4-FFF2-40B4-BE49-F238E27FC236}">
                <a16:creationId xmlns:a16="http://schemas.microsoft.com/office/drawing/2014/main" id="{2B578255-9591-6DDF-3114-3A48FA9B658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844051" y="4580317"/>
            <a:ext cx="487363" cy="487362"/>
          </a:xfrm>
          <a:prstGeom prst="rect">
            <a:avLst/>
          </a:prstGeom>
        </p:spPr>
      </p:pic>
      <p:pic>
        <p:nvPicPr>
          <p:cNvPr id="5" name="صورة 4">
            <a:extLst>
              <a:ext uri="{FF2B5EF4-FFF2-40B4-BE49-F238E27FC236}">
                <a16:creationId xmlns:a16="http://schemas.microsoft.com/office/drawing/2014/main" id="{B7F2203D-0E9B-65C5-E246-A39D1BF4C06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25428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2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Y" dirty="0">
                <a:latin typeface="Aldhabi" panose="01000000000000000000" pitchFamily="2" charset="-78"/>
                <a:cs typeface="Akhbar MT" pitchFamily="2" charset="-78"/>
              </a:rPr>
              <a:t>تدريبات نحوية على النصّ القرآنيّ:</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3415474"/>
              </p:ext>
            </p:extLst>
          </p:nvPr>
        </p:nvGraphicFramePr>
        <p:xfrm>
          <a:off x="838200" y="1690681"/>
          <a:ext cx="10515600" cy="4537840"/>
        </p:xfrm>
        <a:graphic>
          <a:graphicData uri="http://schemas.openxmlformats.org/drawingml/2006/table">
            <a:tbl>
              <a:tblPr firstRow="1" bandRow="1">
                <a:tableStyleId>{0505E3EF-67EA-436B-97B2-0124C06EBD24}</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453784">
                <a:tc>
                  <a:txBody>
                    <a:bodyPr/>
                    <a:lstStyle/>
                    <a:p>
                      <a:pPr algn="r"/>
                      <a:r>
                        <a:rPr lang="ar-SY" sz="2000" dirty="0">
                          <a:cs typeface="Akhbar MT" pitchFamily="2" charset="-78"/>
                        </a:rPr>
                        <a:t>شكله</a:t>
                      </a:r>
                      <a:endParaRPr lang="en-GB" sz="2000" dirty="0">
                        <a:cs typeface="Akhbar MT" pitchFamily="2" charset="-78"/>
                      </a:endParaRPr>
                    </a:p>
                  </a:txBody>
                  <a:tcPr/>
                </a:tc>
                <a:tc>
                  <a:txBody>
                    <a:bodyPr/>
                    <a:lstStyle/>
                    <a:p>
                      <a:pPr algn="r"/>
                      <a:r>
                        <a:rPr lang="ar-SY" sz="2000" dirty="0">
                          <a:cs typeface="Akhbar MT" pitchFamily="2" charset="-78"/>
                        </a:rPr>
                        <a:t>الفاعل</a:t>
                      </a:r>
                      <a:endParaRPr lang="en-GB" sz="2000" dirty="0">
                        <a:cs typeface="Akhbar MT" pitchFamily="2" charset="-78"/>
                      </a:endParaRPr>
                    </a:p>
                  </a:txBody>
                  <a:tcPr/>
                </a:tc>
                <a:tc>
                  <a:txBody>
                    <a:bodyPr/>
                    <a:lstStyle/>
                    <a:p>
                      <a:pPr algn="r"/>
                      <a:r>
                        <a:rPr lang="ar-SY" sz="2000" dirty="0">
                          <a:cs typeface="Akhbar MT" pitchFamily="2" charset="-78"/>
                        </a:rPr>
                        <a:t>علامته الإعرابية</a:t>
                      </a:r>
                      <a:endParaRPr lang="en-GB" sz="2000" dirty="0">
                        <a:cs typeface="Akhbar MT" pitchFamily="2" charset="-78"/>
                      </a:endParaRPr>
                    </a:p>
                  </a:txBody>
                  <a:tcPr/>
                </a:tc>
                <a:tc>
                  <a:txBody>
                    <a:bodyPr/>
                    <a:lstStyle/>
                    <a:p>
                      <a:pPr algn="r"/>
                      <a:r>
                        <a:rPr lang="ar-SY" sz="2000" dirty="0">
                          <a:cs typeface="Akhbar MT" pitchFamily="2" charset="-78"/>
                        </a:rPr>
                        <a:t>حالته الإعرابية</a:t>
                      </a:r>
                      <a:endParaRPr lang="en-GB" sz="2000" dirty="0">
                        <a:cs typeface="Akhbar MT" pitchFamily="2" charset="-78"/>
                      </a:endParaRPr>
                    </a:p>
                  </a:txBody>
                  <a:tcPr/>
                </a:tc>
                <a:tc>
                  <a:txBody>
                    <a:bodyPr/>
                    <a:lstStyle/>
                    <a:p>
                      <a:pPr algn="r"/>
                      <a:r>
                        <a:rPr lang="ar-SY" sz="2000" dirty="0">
                          <a:cs typeface="Akhbar MT" pitchFamily="2" charset="-78"/>
                        </a:rPr>
                        <a:t>نوعه</a:t>
                      </a:r>
                      <a:endParaRPr lang="en-GB" sz="2000" dirty="0">
                        <a:cs typeface="Akhbar MT" pitchFamily="2" charset="-78"/>
                      </a:endParaRPr>
                    </a:p>
                  </a:txBody>
                  <a:tcPr/>
                </a:tc>
                <a:tc>
                  <a:txBody>
                    <a:bodyPr/>
                    <a:lstStyle/>
                    <a:p>
                      <a:pPr algn="r"/>
                      <a:r>
                        <a:rPr lang="ar-SY" sz="2000" dirty="0">
                          <a:cs typeface="Akhbar MT" pitchFamily="2" charset="-78"/>
                        </a:rPr>
                        <a:t>الفعل </a:t>
                      </a:r>
                      <a:endParaRPr lang="en-GB" sz="2000" dirty="0">
                        <a:cs typeface="Akhbar MT" pitchFamily="2" charset="-78"/>
                      </a:endParaRPr>
                    </a:p>
                  </a:txBody>
                  <a:tcPr/>
                </a:tc>
                <a:extLst>
                  <a:ext uri="{0D108BD9-81ED-4DB2-BD59-A6C34878D82A}">
                    <a16:rowId xmlns:a16="http://schemas.microsoft.com/office/drawing/2014/main" val="10000"/>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1600" dirty="0">
                          <a:cs typeface="Akhbar MT" pitchFamily="2" charset="-78"/>
                        </a:rPr>
                        <a:t>واو الجماعة هي اسم كان</a:t>
                      </a:r>
                      <a:endParaRPr lang="en-GB" sz="1600" dirty="0">
                        <a:cs typeface="Akhbar MT" pitchFamily="2" charset="-78"/>
                      </a:endParaRPr>
                    </a:p>
                  </a:txBody>
                  <a:tcPr/>
                </a:tc>
                <a:tc>
                  <a:txBody>
                    <a:bodyPr/>
                    <a:lstStyle/>
                    <a:p>
                      <a:pPr algn="r"/>
                      <a:r>
                        <a:rPr lang="ar-SY" sz="2000" dirty="0">
                          <a:cs typeface="Akhbar MT" pitchFamily="2" charset="-78"/>
                        </a:rPr>
                        <a:t>الضم</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ماض ناقص</a:t>
                      </a:r>
                      <a:endParaRPr lang="en-GB" sz="2000" dirty="0">
                        <a:cs typeface="Akhbar MT" pitchFamily="2" charset="-78"/>
                      </a:endParaRPr>
                    </a:p>
                  </a:txBody>
                  <a:tcPr/>
                </a:tc>
                <a:tc>
                  <a:txBody>
                    <a:bodyPr/>
                    <a:lstStyle/>
                    <a:p>
                      <a:pPr algn="r"/>
                      <a:r>
                        <a:rPr lang="ar-SY" sz="2000" dirty="0">
                          <a:cs typeface="Akhbar MT" pitchFamily="2" charset="-78"/>
                        </a:rPr>
                        <a:t>كانوا</a:t>
                      </a:r>
                      <a:endParaRPr lang="en-GB" sz="2000" dirty="0">
                        <a:cs typeface="Akhbar MT" pitchFamily="2" charset="-78"/>
                      </a:endParaRPr>
                    </a:p>
                  </a:txBody>
                  <a:tcPr/>
                </a:tc>
                <a:extLst>
                  <a:ext uri="{0D108BD9-81ED-4DB2-BD59-A6C34878D82A}">
                    <a16:rowId xmlns:a16="http://schemas.microsoft.com/office/drawing/2014/main" val="10001"/>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a:t>
                      </a:r>
                      <a:endParaRPr lang="en-GB" sz="2000" dirty="0">
                        <a:cs typeface="Akhbar MT" pitchFamily="2" charset="-78"/>
                      </a:endParaRPr>
                    </a:p>
                  </a:txBody>
                  <a:tcPr/>
                </a:tc>
                <a:tc>
                  <a:txBody>
                    <a:bodyPr/>
                    <a:lstStyle/>
                    <a:p>
                      <a:pPr algn="r"/>
                      <a:r>
                        <a:rPr lang="ar-SY" sz="2000" dirty="0">
                          <a:cs typeface="Akhbar MT" pitchFamily="2" charset="-78"/>
                        </a:rPr>
                        <a:t>ثبوت النون</a:t>
                      </a:r>
                      <a:endParaRPr lang="en-GB" sz="2000" dirty="0">
                        <a:cs typeface="Akhbar MT" pitchFamily="2" charset="-78"/>
                      </a:endParaRPr>
                    </a:p>
                  </a:txBody>
                  <a:tcPr/>
                </a:tc>
                <a:tc>
                  <a:txBody>
                    <a:bodyPr/>
                    <a:lstStyle/>
                    <a:p>
                      <a:pPr algn="r"/>
                      <a:r>
                        <a:rPr lang="ar-SY" sz="2000" dirty="0">
                          <a:cs typeface="Akhbar MT" pitchFamily="2" charset="-78"/>
                        </a:rPr>
                        <a:t>معرب</a:t>
                      </a:r>
                      <a:r>
                        <a:rPr lang="ar-SY" sz="2000" baseline="0" dirty="0">
                          <a:cs typeface="Akhbar MT" pitchFamily="2" charset="-78"/>
                        </a:rPr>
                        <a:t> (مرفوع)</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يجحدون</a:t>
                      </a:r>
                      <a:endParaRPr lang="en-GB" sz="2000" dirty="0">
                        <a:cs typeface="Akhbar MT" pitchFamily="2" charset="-78"/>
                      </a:endParaRPr>
                    </a:p>
                  </a:txBody>
                  <a:tcPr/>
                </a:tc>
                <a:extLst>
                  <a:ext uri="{0D108BD9-81ED-4DB2-BD59-A6C34878D82A}">
                    <a16:rowId xmlns:a16="http://schemas.microsoft.com/office/drawing/2014/main" val="10002"/>
                  </a:ext>
                </a:extLst>
              </a:tr>
              <a:tr h="453784">
                <a:tc>
                  <a:txBody>
                    <a:bodyPr/>
                    <a:lstStyle/>
                    <a:p>
                      <a:pPr algn="r"/>
                      <a:r>
                        <a:rPr lang="ar-SY" sz="2000" dirty="0">
                          <a:cs typeface="Akhbar MT" pitchFamily="2" charset="-78"/>
                        </a:rPr>
                        <a:t>ضمير مستتر</a:t>
                      </a:r>
                      <a:endParaRPr lang="en-GB" sz="2000" dirty="0">
                        <a:cs typeface="Akhbar MT" pitchFamily="2" charset="-78"/>
                      </a:endParaRPr>
                    </a:p>
                  </a:txBody>
                  <a:tcPr/>
                </a:tc>
                <a:tc>
                  <a:txBody>
                    <a:bodyPr/>
                    <a:lstStyle/>
                    <a:p>
                      <a:pPr algn="r"/>
                      <a:r>
                        <a:rPr lang="ar-SY" sz="2000" dirty="0">
                          <a:cs typeface="Akhbar MT" pitchFamily="2" charset="-78"/>
                        </a:rPr>
                        <a:t>أنت</a:t>
                      </a:r>
                      <a:r>
                        <a:rPr lang="ar-SY" sz="2000" baseline="0" dirty="0">
                          <a:cs typeface="Akhbar MT" pitchFamily="2" charset="-78"/>
                        </a:rPr>
                        <a:t> </a:t>
                      </a:r>
                      <a:endParaRPr lang="en-GB" sz="2000" dirty="0">
                        <a:cs typeface="Akhbar MT" pitchFamily="2" charset="-78"/>
                      </a:endParaRPr>
                    </a:p>
                  </a:txBody>
                  <a:tcPr/>
                </a:tc>
                <a:tc>
                  <a:txBody>
                    <a:bodyPr/>
                    <a:lstStyle/>
                    <a:p>
                      <a:pPr algn="r"/>
                      <a:r>
                        <a:rPr lang="ar-SY" sz="2000" dirty="0">
                          <a:cs typeface="Akhbar MT" pitchFamily="2" charset="-78"/>
                        </a:rPr>
                        <a:t>حذف حرف العلّة</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أمر</a:t>
                      </a:r>
                      <a:endParaRPr lang="en-GB" sz="2000" dirty="0">
                        <a:cs typeface="Akhbar MT" pitchFamily="2" charset="-78"/>
                      </a:endParaRPr>
                    </a:p>
                  </a:txBody>
                  <a:tcPr/>
                </a:tc>
                <a:tc>
                  <a:txBody>
                    <a:bodyPr/>
                    <a:lstStyle/>
                    <a:p>
                      <a:pPr algn="r"/>
                      <a:r>
                        <a:rPr lang="ar-SY" sz="2000" dirty="0">
                          <a:cs typeface="Akhbar MT" pitchFamily="2" charset="-78"/>
                        </a:rPr>
                        <a:t>أرنا</a:t>
                      </a:r>
                      <a:endParaRPr lang="en-GB" sz="2000" dirty="0">
                        <a:cs typeface="Akhbar MT" pitchFamily="2" charset="-78"/>
                      </a:endParaRPr>
                    </a:p>
                  </a:txBody>
                  <a:tcPr/>
                </a:tc>
                <a:extLst>
                  <a:ext uri="{0D108BD9-81ED-4DB2-BD59-A6C34878D82A}">
                    <a16:rowId xmlns:a16="http://schemas.microsoft.com/office/drawing/2014/main" val="10003"/>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ألف الاثنين</a:t>
                      </a:r>
                      <a:endParaRPr lang="en-GB" sz="2000" dirty="0">
                        <a:cs typeface="Akhbar MT" pitchFamily="2" charset="-78"/>
                      </a:endParaRPr>
                    </a:p>
                  </a:txBody>
                  <a:tcPr/>
                </a:tc>
                <a:tc>
                  <a:txBody>
                    <a:bodyPr/>
                    <a:lstStyle/>
                    <a:p>
                      <a:pPr algn="r"/>
                      <a:r>
                        <a:rPr lang="ar-SY" sz="2000" dirty="0">
                          <a:cs typeface="Akhbar MT" pitchFamily="2" charset="-78"/>
                        </a:rPr>
                        <a:t>الفتح</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ماض</a:t>
                      </a:r>
                      <a:endParaRPr lang="en-GB" sz="2000" dirty="0">
                        <a:cs typeface="Akhbar MT" pitchFamily="2" charset="-78"/>
                      </a:endParaRPr>
                    </a:p>
                  </a:txBody>
                  <a:tcPr/>
                </a:tc>
                <a:tc>
                  <a:txBody>
                    <a:bodyPr/>
                    <a:lstStyle/>
                    <a:p>
                      <a:pPr algn="r"/>
                      <a:r>
                        <a:rPr lang="ar-SY" sz="2000" dirty="0">
                          <a:cs typeface="Akhbar MT" pitchFamily="2" charset="-78"/>
                        </a:rPr>
                        <a:t>أضلانا</a:t>
                      </a:r>
                      <a:endParaRPr lang="en-GB" sz="2000" dirty="0">
                        <a:cs typeface="Akhbar MT" pitchFamily="2" charset="-78"/>
                      </a:endParaRPr>
                    </a:p>
                  </a:txBody>
                  <a:tcPr/>
                </a:tc>
                <a:extLst>
                  <a:ext uri="{0D108BD9-81ED-4DB2-BD59-A6C34878D82A}">
                    <a16:rowId xmlns:a16="http://schemas.microsoft.com/office/drawing/2014/main" val="10004"/>
                  </a:ext>
                </a:extLst>
              </a:tr>
              <a:tr h="453784">
                <a:tc>
                  <a:txBody>
                    <a:bodyPr/>
                    <a:lstStyle/>
                    <a:p>
                      <a:pPr algn="r"/>
                      <a:r>
                        <a:rPr lang="ar-SY" sz="2000" dirty="0">
                          <a:cs typeface="Akhbar MT" pitchFamily="2" charset="-78"/>
                        </a:rPr>
                        <a:t>ضمير مستتر</a:t>
                      </a:r>
                      <a:endParaRPr lang="en-GB" sz="2000" dirty="0">
                        <a:cs typeface="Akhbar MT" pitchFamily="2" charset="-78"/>
                      </a:endParaRPr>
                    </a:p>
                  </a:txBody>
                  <a:tcPr/>
                </a:tc>
                <a:tc>
                  <a:txBody>
                    <a:bodyPr/>
                    <a:lstStyle/>
                    <a:p>
                      <a:pPr algn="r"/>
                      <a:r>
                        <a:rPr lang="ar-SY" sz="2000" dirty="0">
                          <a:cs typeface="Akhbar MT" pitchFamily="2" charset="-78"/>
                        </a:rPr>
                        <a:t>نحن</a:t>
                      </a:r>
                      <a:endParaRPr lang="en-GB" sz="2000" dirty="0">
                        <a:cs typeface="Akhbar MT" pitchFamily="2" charset="-78"/>
                      </a:endParaRPr>
                    </a:p>
                  </a:txBody>
                  <a:tcPr/>
                </a:tc>
                <a:tc>
                  <a:txBody>
                    <a:bodyPr/>
                    <a:lstStyle/>
                    <a:p>
                      <a:pPr algn="r"/>
                      <a:r>
                        <a:rPr lang="ar-SY" sz="2000" dirty="0">
                          <a:cs typeface="Akhbar MT" pitchFamily="2" charset="-78"/>
                        </a:rPr>
                        <a:t>السكون</a:t>
                      </a:r>
                      <a:endParaRPr lang="en-GB" sz="2000" dirty="0">
                        <a:cs typeface="Akhbar MT" pitchFamily="2" charset="-78"/>
                      </a:endParaRPr>
                    </a:p>
                  </a:txBody>
                  <a:tcPr/>
                </a:tc>
                <a:tc>
                  <a:txBody>
                    <a:bodyPr/>
                    <a:lstStyle/>
                    <a:p>
                      <a:pPr algn="r"/>
                      <a:r>
                        <a:rPr lang="ar-SY" sz="2000" dirty="0">
                          <a:cs typeface="Akhbar MT" pitchFamily="2" charset="-78"/>
                        </a:rPr>
                        <a:t>معرب (مجزوم)</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نجعلهما</a:t>
                      </a:r>
                      <a:endParaRPr lang="en-GB" sz="2000" dirty="0">
                        <a:cs typeface="Akhbar MT" pitchFamily="2" charset="-78"/>
                      </a:endParaRPr>
                    </a:p>
                  </a:txBody>
                  <a:tcPr/>
                </a:tc>
                <a:extLst>
                  <a:ext uri="{0D108BD9-81ED-4DB2-BD59-A6C34878D82A}">
                    <a16:rowId xmlns:a16="http://schemas.microsoft.com/office/drawing/2014/main" val="10005"/>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1800" dirty="0">
                          <a:cs typeface="Akhbar MT" pitchFamily="2" charset="-78"/>
                        </a:rPr>
                        <a:t>ألف</a:t>
                      </a:r>
                      <a:r>
                        <a:rPr lang="ar-SY" sz="1800" baseline="0" dirty="0">
                          <a:cs typeface="Akhbar MT" pitchFamily="2" charset="-78"/>
                        </a:rPr>
                        <a:t> الاثنين هي اسم كان</a:t>
                      </a:r>
                      <a:endParaRPr lang="en-GB" sz="1800" dirty="0">
                        <a:cs typeface="Akhbar MT" pitchFamily="2" charset="-78"/>
                      </a:endParaRPr>
                    </a:p>
                  </a:txBody>
                  <a:tcPr/>
                </a:tc>
                <a:tc>
                  <a:txBody>
                    <a:bodyPr/>
                    <a:lstStyle/>
                    <a:p>
                      <a:pPr algn="r"/>
                      <a:r>
                        <a:rPr lang="ar-SY" sz="2000" dirty="0">
                          <a:cs typeface="Akhbar MT" pitchFamily="2" charset="-78"/>
                        </a:rPr>
                        <a:t>حذف النون</a:t>
                      </a:r>
                      <a:endParaRPr lang="en-GB" sz="2000" dirty="0">
                        <a:cs typeface="Akhbar MT" pitchFamily="2" charset="-78"/>
                      </a:endParaRPr>
                    </a:p>
                  </a:txBody>
                  <a:tcPr/>
                </a:tc>
                <a:tc>
                  <a:txBody>
                    <a:bodyPr/>
                    <a:lstStyle/>
                    <a:p>
                      <a:pPr algn="r"/>
                      <a:r>
                        <a:rPr lang="ar-SY" sz="2000" dirty="0">
                          <a:cs typeface="Akhbar MT" pitchFamily="2" charset="-78"/>
                        </a:rPr>
                        <a:t>معرب</a:t>
                      </a:r>
                      <a:r>
                        <a:rPr lang="ar-SY" sz="2000" baseline="0" dirty="0">
                          <a:cs typeface="Akhbar MT" pitchFamily="2" charset="-78"/>
                        </a:rPr>
                        <a:t> (منصوب)</a:t>
                      </a:r>
                      <a:endParaRPr lang="en-GB" sz="2000" dirty="0">
                        <a:cs typeface="Akhbar MT" pitchFamily="2" charset="-78"/>
                      </a:endParaRPr>
                    </a:p>
                  </a:txBody>
                  <a:tcPr/>
                </a:tc>
                <a:tc>
                  <a:txBody>
                    <a:bodyPr/>
                    <a:lstStyle/>
                    <a:p>
                      <a:pPr algn="r"/>
                      <a:r>
                        <a:rPr lang="ar-SY" sz="2000" dirty="0">
                          <a:cs typeface="Akhbar MT" pitchFamily="2" charset="-78"/>
                        </a:rPr>
                        <a:t>مضارع ناقص</a:t>
                      </a:r>
                      <a:endParaRPr lang="en-GB" sz="2000" dirty="0">
                        <a:cs typeface="Akhbar MT" pitchFamily="2" charset="-78"/>
                      </a:endParaRPr>
                    </a:p>
                  </a:txBody>
                  <a:tcPr/>
                </a:tc>
                <a:tc>
                  <a:txBody>
                    <a:bodyPr/>
                    <a:lstStyle/>
                    <a:p>
                      <a:pPr algn="r"/>
                      <a:r>
                        <a:rPr lang="ar-SY" sz="2000" dirty="0">
                          <a:cs typeface="Akhbar MT" pitchFamily="2" charset="-78"/>
                        </a:rPr>
                        <a:t>ليكونا</a:t>
                      </a:r>
                      <a:endParaRPr lang="en-GB" sz="2000" dirty="0">
                        <a:cs typeface="Akhbar MT" pitchFamily="2" charset="-78"/>
                      </a:endParaRPr>
                    </a:p>
                  </a:txBody>
                  <a:tcPr/>
                </a:tc>
                <a:extLst>
                  <a:ext uri="{0D108BD9-81ED-4DB2-BD59-A6C34878D82A}">
                    <a16:rowId xmlns:a16="http://schemas.microsoft.com/office/drawing/2014/main" val="10006"/>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 </a:t>
                      </a:r>
                      <a:endParaRPr lang="en-GB" sz="2000" dirty="0">
                        <a:cs typeface="Akhbar MT" pitchFamily="2" charset="-78"/>
                      </a:endParaRPr>
                    </a:p>
                  </a:txBody>
                  <a:tcPr/>
                </a:tc>
                <a:tc>
                  <a:txBody>
                    <a:bodyPr/>
                    <a:lstStyle/>
                    <a:p>
                      <a:pPr algn="r"/>
                      <a:r>
                        <a:rPr lang="ar-SY" sz="2000" dirty="0">
                          <a:cs typeface="Akhbar MT" pitchFamily="2" charset="-78"/>
                        </a:rPr>
                        <a:t>الضم</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ماض</a:t>
                      </a:r>
                      <a:endParaRPr lang="en-GB" sz="2000" dirty="0">
                        <a:cs typeface="Akhbar MT" pitchFamily="2" charset="-78"/>
                      </a:endParaRPr>
                    </a:p>
                  </a:txBody>
                  <a:tcPr/>
                </a:tc>
                <a:tc>
                  <a:txBody>
                    <a:bodyPr/>
                    <a:lstStyle/>
                    <a:p>
                      <a:pPr algn="r"/>
                      <a:r>
                        <a:rPr lang="ar-SY" sz="2000" dirty="0">
                          <a:cs typeface="Akhbar MT" pitchFamily="2" charset="-78"/>
                        </a:rPr>
                        <a:t>قالوا-استقاموا</a:t>
                      </a:r>
                      <a:endParaRPr lang="en-GB" sz="2000" dirty="0">
                        <a:cs typeface="Akhbar MT" pitchFamily="2" charset="-78"/>
                      </a:endParaRPr>
                    </a:p>
                  </a:txBody>
                  <a:tcPr/>
                </a:tc>
                <a:extLst>
                  <a:ext uri="{0D108BD9-81ED-4DB2-BD59-A6C34878D82A}">
                    <a16:rowId xmlns:a16="http://schemas.microsoft.com/office/drawing/2014/main" val="10007"/>
                  </a:ext>
                </a:extLst>
              </a:tr>
              <a:tr h="453784">
                <a:tc>
                  <a:txBody>
                    <a:bodyPr/>
                    <a:lstStyle/>
                    <a:p>
                      <a:pPr algn="r"/>
                      <a:r>
                        <a:rPr lang="ar-SY" sz="2000" dirty="0">
                          <a:cs typeface="Akhbar MT" pitchFamily="2" charset="-78"/>
                        </a:rPr>
                        <a:t>اسم صريح</a:t>
                      </a:r>
                      <a:endParaRPr lang="en-GB" sz="2000" dirty="0">
                        <a:cs typeface="Akhbar MT" pitchFamily="2" charset="-78"/>
                      </a:endParaRPr>
                    </a:p>
                  </a:txBody>
                  <a:tcPr/>
                </a:tc>
                <a:tc>
                  <a:txBody>
                    <a:bodyPr/>
                    <a:lstStyle/>
                    <a:p>
                      <a:pPr algn="r"/>
                      <a:r>
                        <a:rPr lang="ar-SY" sz="2000" dirty="0">
                          <a:cs typeface="Akhbar MT" pitchFamily="2" charset="-78"/>
                        </a:rPr>
                        <a:t>الملائكة</a:t>
                      </a:r>
                      <a:endParaRPr lang="en-GB" sz="2000" dirty="0">
                        <a:cs typeface="Akhbar MT" pitchFamily="2" charset="-78"/>
                      </a:endParaRPr>
                    </a:p>
                  </a:txBody>
                  <a:tcPr/>
                </a:tc>
                <a:tc>
                  <a:txBody>
                    <a:bodyPr/>
                    <a:lstStyle/>
                    <a:p>
                      <a:pPr algn="r"/>
                      <a:r>
                        <a:rPr lang="ar-SY" sz="2000" dirty="0">
                          <a:cs typeface="Akhbar MT" pitchFamily="2" charset="-78"/>
                        </a:rPr>
                        <a:t>الضم</a:t>
                      </a:r>
                      <a:endParaRPr lang="en-GB" sz="2000" dirty="0">
                        <a:cs typeface="Akhbar MT" pitchFamily="2" charset="-78"/>
                      </a:endParaRPr>
                    </a:p>
                  </a:txBody>
                  <a:tcPr/>
                </a:tc>
                <a:tc>
                  <a:txBody>
                    <a:bodyPr/>
                    <a:lstStyle/>
                    <a:p>
                      <a:pPr algn="r"/>
                      <a:r>
                        <a:rPr lang="ar-SY" sz="2000" dirty="0">
                          <a:cs typeface="Akhbar MT" pitchFamily="2" charset="-78"/>
                        </a:rPr>
                        <a:t>معرب (مرفوع)</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تتنزّل</a:t>
                      </a:r>
                      <a:endParaRPr lang="en-GB" sz="2000" dirty="0">
                        <a:cs typeface="Akhbar MT" pitchFamily="2" charset="-78"/>
                      </a:endParaRPr>
                    </a:p>
                  </a:txBody>
                  <a:tcPr/>
                </a:tc>
                <a:extLst>
                  <a:ext uri="{0D108BD9-81ED-4DB2-BD59-A6C34878D82A}">
                    <a16:rowId xmlns:a16="http://schemas.microsoft.com/office/drawing/2014/main" val="10008"/>
                  </a:ext>
                </a:extLst>
              </a:tr>
              <a:tr h="453784">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a:t>
                      </a:r>
                      <a:endParaRPr lang="en-GB" sz="2000" dirty="0">
                        <a:cs typeface="Akhbar MT" pitchFamily="2" charset="-78"/>
                      </a:endParaRPr>
                    </a:p>
                  </a:txBody>
                  <a:tcPr/>
                </a:tc>
                <a:tc>
                  <a:txBody>
                    <a:bodyPr/>
                    <a:lstStyle/>
                    <a:p>
                      <a:pPr algn="r"/>
                      <a:r>
                        <a:rPr lang="ar-SY" sz="2000" dirty="0">
                          <a:cs typeface="Akhbar MT" pitchFamily="2" charset="-78"/>
                        </a:rPr>
                        <a:t>حذف</a:t>
                      </a:r>
                      <a:r>
                        <a:rPr lang="ar-SY" sz="2000" baseline="0" dirty="0">
                          <a:cs typeface="Akhbar MT" pitchFamily="2" charset="-78"/>
                        </a:rPr>
                        <a:t> النون</a:t>
                      </a:r>
                      <a:endParaRPr lang="en-GB" sz="2000" dirty="0">
                        <a:cs typeface="Akhbar MT" pitchFamily="2" charset="-78"/>
                      </a:endParaRPr>
                    </a:p>
                  </a:txBody>
                  <a:tcPr/>
                </a:tc>
                <a:tc>
                  <a:txBody>
                    <a:bodyPr/>
                    <a:lstStyle/>
                    <a:p>
                      <a:pPr algn="r"/>
                      <a:r>
                        <a:rPr lang="ar-SY" sz="2000" dirty="0">
                          <a:cs typeface="Akhbar MT" pitchFamily="2" charset="-78"/>
                        </a:rPr>
                        <a:t>معرب (منصوب)</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ألا تخافوا- تحزنوا</a:t>
                      </a:r>
                      <a:endParaRPr lang="en-GB" sz="2000" dirty="0">
                        <a:cs typeface="Akhbar MT" pitchFamily="2" charset="-78"/>
                      </a:endParaRPr>
                    </a:p>
                  </a:txBody>
                  <a:tcPr/>
                </a:tc>
                <a:extLst>
                  <a:ext uri="{0D108BD9-81ED-4DB2-BD59-A6C34878D82A}">
                    <a16:rowId xmlns:a16="http://schemas.microsoft.com/office/drawing/2014/main" val="10009"/>
                  </a:ext>
                </a:extLst>
              </a:tr>
            </a:tbl>
          </a:graphicData>
        </a:graphic>
      </p:graphicFrame>
      <p:pic>
        <p:nvPicPr>
          <p:cNvPr id="3" name="تطبيقي٤">
            <a:hlinkClick r:id="" action="ppaction://media"/>
            <a:extLst>
              <a:ext uri="{FF2B5EF4-FFF2-40B4-BE49-F238E27FC236}">
                <a16:creationId xmlns:a16="http://schemas.microsoft.com/office/drawing/2014/main" id="{61B156CE-E887-9679-57C3-6A41BFDB35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91157" y="629479"/>
            <a:ext cx="821962" cy="838593"/>
          </a:xfrm>
          <a:prstGeom prst="rect">
            <a:avLst/>
          </a:prstGeom>
        </p:spPr>
      </p:pic>
      <p:pic>
        <p:nvPicPr>
          <p:cNvPr id="5" name="صورة 4">
            <a:extLst>
              <a:ext uri="{FF2B5EF4-FFF2-40B4-BE49-F238E27FC236}">
                <a16:creationId xmlns:a16="http://schemas.microsoft.com/office/drawing/2014/main" id="{DAA97C71-21C8-6F03-C2FA-1F85F9CF04D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99556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1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2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61960"/>
            <a:ext cx="10515600" cy="3073546"/>
          </a:xfrm>
        </p:spPr>
        <p:txBody>
          <a:bodyPr/>
          <a:lstStyle/>
          <a:p>
            <a:pPr marL="0" indent="0" algn="r" rtl="1">
              <a:buNone/>
            </a:pPr>
            <a:r>
              <a:rPr lang="ar-SY" sz="3600" dirty="0">
                <a:effectLst/>
                <a:latin typeface="Traditional Arabic" panose="02020603050405020304" pitchFamily="18" charset="-78"/>
                <a:ea typeface="Calibri" panose="020F0502020204030204" pitchFamily="34" charset="0"/>
                <a:cs typeface="Lotus Linotype" panose="02000000000000000000" pitchFamily="2" charset="-78"/>
              </a:rPr>
              <a:t>﴿</a:t>
            </a:r>
            <a:r>
              <a:rPr lang="ar-SY" sz="3600" dirty="0">
                <a:cs typeface="Akhbar MT" pitchFamily="2" charset="-78"/>
              </a:rPr>
              <a:t>نَحْنُ أَوْلِياؤُكُمْ فِي الْحَياةِ الدُّنْيا وَفِي الْآخِرَةِ وَلَكُمْ فِيها ما تَشْتَهِي أَنْفُسُكُمْ وَلَكُمْ فِيها ما تَدَّعُونَ (31) نُزُلاً مِنْ غَفُورٍ رَحِيمٍ (32) وَمَنْ أَحْسَنُ قَوْلاً مِمَّنْ دَعا إِلَى اللَّهِ وَعَمِلَ صالِحاً وَقالَ إِنَّنِي مِنَ الْمُسْلِمِينَ (33) وَلا تَسْتَوِي الْحَسَنَةُ وَلا السَّيِّئَةُ ادْفَعْ بِالَّتِي هِيَ أَحْسَنُ فَإِذَا الَّذِي بَيْنَكَ وَبَيْنَهُ عَداوَةٌ كَأَنَّهُ وَلِيٌّ حَمِيمٌ (34) </a:t>
            </a:r>
            <a:r>
              <a:rPr lang="ar-SY" sz="3600" dirty="0">
                <a:effectLst/>
                <a:latin typeface="Arabic Typesetting" panose="03020402040406030203" pitchFamily="66" charset="-78"/>
                <a:cs typeface="Akhbar MT" pitchFamily="2" charset="-78"/>
              </a:rPr>
              <a:t>وَمَا يُلَقَّاهَا إِلَّا الَّذِينَ صَبَرُوا وَمَا يُلَقَّاهَا إِلَّا ذُو حَظٍّ عَظِيمٍ (35)</a:t>
            </a:r>
            <a:r>
              <a:rPr lang="ar-SY" sz="3600" dirty="0">
                <a:cs typeface="Akhbar MT" pitchFamily="2" charset="-78"/>
              </a:rPr>
              <a:t>  وَإِمَّا يَنْزَغَنَّكَ مِنَ الشَّيْطانِ نَزْغٌ فَاسْتَعِذْ بِاللَّهِ إِنَّهُ هُوَ السَّمِيعُ الْعَلِيمُ</a:t>
            </a:r>
            <a:r>
              <a:rPr lang="ar-SY" sz="3600" dirty="0">
                <a:effectLst/>
                <a:latin typeface="Traditional Arabic" panose="02020603050405020304" pitchFamily="18" charset="-78"/>
                <a:ea typeface="Calibri" panose="020F0502020204030204" pitchFamily="34" charset="0"/>
                <a:cs typeface="Lotus Linotype" panose="02000000000000000000" pitchFamily="2" charset="-78"/>
              </a:rPr>
              <a:t>﴾</a:t>
            </a:r>
            <a:endParaRPr lang="ar-SY" sz="3600" dirty="0">
              <a:cs typeface="Akhbar MT" pitchFamily="2" charset="-78"/>
            </a:endParaRPr>
          </a:p>
          <a:p>
            <a:pPr algn="r"/>
            <a:endParaRPr lang="en-GB" dirty="0"/>
          </a:p>
        </p:txBody>
      </p:sp>
      <p:pic>
        <p:nvPicPr>
          <p:cNvPr id="4" name="فصلت 3">
            <a:hlinkClick r:id="" action="ppaction://media"/>
            <a:extLst>
              <a:ext uri="{FF2B5EF4-FFF2-40B4-BE49-F238E27FC236}">
                <a16:creationId xmlns:a16="http://schemas.microsoft.com/office/drawing/2014/main" id="{3434D20D-BBAA-5893-8EE0-6FA7C41EAA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10800000">
            <a:off x="8686011" y="3639391"/>
            <a:ext cx="1813012" cy="1813012"/>
          </a:xfrm>
          <a:prstGeom prst="rect">
            <a:avLst/>
          </a:prstGeom>
        </p:spPr>
      </p:pic>
      <p:pic>
        <p:nvPicPr>
          <p:cNvPr id="2" name="صورة 1">
            <a:extLst>
              <a:ext uri="{FF2B5EF4-FFF2-40B4-BE49-F238E27FC236}">
                <a16:creationId xmlns:a16="http://schemas.microsoft.com/office/drawing/2014/main" id="{D13F13CB-12AB-9EEF-FBB9-DEA382B9BB1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248455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9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6434" y="365125"/>
            <a:ext cx="10227365" cy="1039605"/>
          </a:xfrm>
        </p:spPr>
        <p:txBody>
          <a:bodyPr/>
          <a:lstStyle/>
          <a:p>
            <a:pPr algn="r"/>
            <a:r>
              <a:rPr lang="ar-SY" dirty="0">
                <a:latin typeface="Aldhabi" panose="01000000000000000000" pitchFamily="2" charset="-78"/>
                <a:cs typeface="Akhbar MT" pitchFamily="2" charset="-78"/>
              </a:rPr>
              <a:t>تدريبات نحويّة على النصّ القرآنيّ:</a:t>
            </a:r>
            <a:endParaRPr lang="en-GB" dirty="0"/>
          </a:p>
        </p:txBody>
      </p:sp>
      <p:pic>
        <p:nvPicPr>
          <p:cNvPr id="4" name="أبشروا">
            <a:hlinkClick r:id="" action="ppaction://media"/>
            <a:extLst>
              <a:ext uri="{FF2B5EF4-FFF2-40B4-BE49-F238E27FC236}">
                <a16:creationId xmlns:a16="http://schemas.microsoft.com/office/drawing/2014/main" id="{07FF27C3-A2F8-A02C-9EF4-0233544AB712}"/>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3549535" y="716032"/>
            <a:ext cx="876663" cy="747008"/>
          </a:xfrm>
        </p:spPr>
      </p:pic>
      <p:graphicFrame>
        <p:nvGraphicFramePr>
          <p:cNvPr id="5" name="Content Placeholder 3"/>
          <p:cNvGraphicFramePr>
            <a:graphicFrameLocks/>
          </p:cNvGraphicFramePr>
          <p:nvPr>
            <p:extLst>
              <p:ext uri="{D42A27DB-BD31-4B8C-83A1-F6EECF244321}">
                <p14:modId xmlns:p14="http://schemas.microsoft.com/office/powerpoint/2010/main" val="589707493"/>
              </p:ext>
            </p:extLst>
          </p:nvPr>
        </p:nvGraphicFramePr>
        <p:xfrm>
          <a:off x="838200" y="1825625"/>
          <a:ext cx="10515600" cy="4754880"/>
        </p:xfrm>
        <a:graphic>
          <a:graphicData uri="http://schemas.openxmlformats.org/drawingml/2006/table">
            <a:tbl>
              <a:tblPr firstRow="1" bandRow="1">
                <a:tableStyleId>{0505E3EF-67EA-436B-97B2-0124C06EBD24}</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r"/>
                      <a:r>
                        <a:rPr lang="ar-SY" sz="2000" dirty="0">
                          <a:cs typeface="Akhbar MT" pitchFamily="2" charset="-78"/>
                        </a:rPr>
                        <a:t>شكله</a:t>
                      </a:r>
                      <a:endParaRPr lang="en-GB" sz="2000" dirty="0">
                        <a:cs typeface="Akhbar MT" pitchFamily="2" charset="-78"/>
                      </a:endParaRPr>
                    </a:p>
                  </a:txBody>
                  <a:tcPr/>
                </a:tc>
                <a:tc>
                  <a:txBody>
                    <a:bodyPr/>
                    <a:lstStyle/>
                    <a:p>
                      <a:pPr algn="r"/>
                      <a:r>
                        <a:rPr lang="ar-SY" sz="2000" dirty="0">
                          <a:cs typeface="Akhbar MT" pitchFamily="2" charset="-78"/>
                        </a:rPr>
                        <a:t>الفاعل </a:t>
                      </a:r>
                      <a:endParaRPr lang="en-GB" sz="2000" dirty="0">
                        <a:cs typeface="Akhbar MT" pitchFamily="2" charset="-78"/>
                      </a:endParaRPr>
                    </a:p>
                  </a:txBody>
                  <a:tcPr/>
                </a:tc>
                <a:tc>
                  <a:txBody>
                    <a:bodyPr/>
                    <a:lstStyle/>
                    <a:p>
                      <a:pPr algn="r"/>
                      <a:r>
                        <a:rPr lang="ar-SY" sz="2000" dirty="0">
                          <a:cs typeface="Akhbar MT" pitchFamily="2" charset="-78"/>
                        </a:rPr>
                        <a:t>علامته</a:t>
                      </a:r>
                      <a:r>
                        <a:rPr lang="ar-SY" sz="2000" baseline="0" dirty="0">
                          <a:cs typeface="Akhbar MT" pitchFamily="2" charset="-78"/>
                        </a:rPr>
                        <a:t> الإعرابيّة</a:t>
                      </a:r>
                      <a:endParaRPr lang="en-GB" sz="2000" dirty="0">
                        <a:cs typeface="Akhbar MT" pitchFamily="2" charset="-78"/>
                      </a:endParaRPr>
                    </a:p>
                  </a:txBody>
                  <a:tcPr/>
                </a:tc>
                <a:tc>
                  <a:txBody>
                    <a:bodyPr/>
                    <a:lstStyle/>
                    <a:p>
                      <a:pPr algn="r"/>
                      <a:r>
                        <a:rPr lang="ar-SY" sz="2000" dirty="0">
                          <a:cs typeface="Akhbar MT" pitchFamily="2" charset="-78"/>
                        </a:rPr>
                        <a:t>حالته الإعرابيّة</a:t>
                      </a:r>
                      <a:endParaRPr lang="en-GB" sz="2000" dirty="0">
                        <a:cs typeface="Akhbar MT" pitchFamily="2" charset="-78"/>
                      </a:endParaRPr>
                    </a:p>
                  </a:txBody>
                  <a:tcPr/>
                </a:tc>
                <a:tc>
                  <a:txBody>
                    <a:bodyPr/>
                    <a:lstStyle/>
                    <a:p>
                      <a:pPr algn="r"/>
                      <a:r>
                        <a:rPr lang="ar-SY" sz="2000" dirty="0">
                          <a:cs typeface="Akhbar MT" pitchFamily="2" charset="-78"/>
                        </a:rPr>
                        <a:t>نوعه </a:t>
                      </a:r>
                      <a:endParaRPr lang="en-GB" sz="2000" dirty="0">
                        <a:cs typeface="Akhbar MT" pitchFamily="2" charset="-78"/>
                      </a:endParaRPr>
                    </a:p>
                  </a:txBody>
                  <a:tcPr/>
                </a:tc>
                <a:tc>
                  <a:txBody>
                    <a:bodyPr/>
                    <a:lstStyle/>
                    <a:p>
                      <a:pPr algn="r"/>
                      <a:r>
                        <a:rPr lang="ar-SY" sz="2000" dirty="0">
                          <a:cs typeface="Akhbar MT" pitchFamily="2" charset="-78"/>
                        </a:rPr>
                        <a:t>الفعل</a:t>
                      </a:r>
                      <a:endParaRPr lang="en-GB" sz="2000" dirty="0">
                        <a:cs typeface="Akhbar MT" pitchFamily="2" charset="-78"/>
                      </a:endParaRPr>
                    </a:p>
                  </a:txBody>
                  <a:tcPr/>
                </a:tc>
                <a:extLst>
                  <a:ext uri="{0D108BD9-81ED-4DB2-BD59-A6C34878D82A}">
                    <a16:rowId xmlns:a16="http://schemas.microsoft.com/office/drawing/2014/main" val="10000"/>
                  </a:ext>
                </a:extLst>
              </a:tr>
              <a:tr h="370840">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a:t>
                      </a:r>
                      <a:endParaRPr lang="en-GB" sz="2000" dirty="0">
                        <a:cs typeface="Akhbar MT" pitchFamily="2" charset="-78"/>
                      </a:endParaRPr>
                    </a:p>
                  </a:txBody>
                  <a:tcPr/>
                </a:tc>
                <a:tc>
                  <a:txBody>
                    <a:bodyPr/>
                    <a:lstStyle/>
                    <a:p>
                      <a:pPr algn="r"/>
                      <a:r>
                        <a:rPr lang="ar-SY" sz="2000" dirty="0">
                          <a:cs typeface="Akhbar MT" pitchFamily="2" charset="-78"/>
                        </a:rPr>
                        <a:t>حذف</a:t>
                      </a:r>
                      <a:r>
                        <a:rPr lang="ar-SY" sz="2000" baseline="0" dirty="0">
                          <a:cs typeface="Akhbar MT" pitchFamily="2" charset="-78"/>
                        </a:rPr>
                        <a:t> النون</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أمر</a:t>
                      </a:r>
                      <a:endParaRPr lang="en-GB" sz="2000" dirty="0">
                        <a:cs typeface="Akhbar MT" pitchFamily="2" charset="-78"/>
                      </a:endParaRPr>
                    </a:p>
                  </a:txBody>
                  <a:tcPr/>
                </a:tc>
                <a:tc>
                  <a:txBody>
                    <a:bodyPr/>
                    <a:lstStyle/>
                    <a:p>
                      <a:pPr algn="r"/>
                      <a:r>
                        <a:rPr lang="ar-SY" sz="2000" dirty="0">
                          <a:cs typeface="Akhbar MT" pitchFamily="2" charset="-78"/>
                        </a:rPr>
                        <a:t>أبشروا</a:t>
                      </a:r>
                      <a:endParaRPr lang="en-GB" sz="2000" dirty="0">
                        <a:cs typeface="Akhbar MT" pitchFamily="2" charset="-78"/>
                      </a:endParaRPr>
                    </a:p>
                  </a:txBody>
                  <a:tcPr/>
                </a:tc>
                <a:extLst>
                  <a:ext uri="{0D108BD9-81ED-4DB2-BD59-A6C34878D82A}">
                    <a16:rowId xmlns:a16="http://schemas.microsoft.com/office/drawing/2014/main" val="10001"/>
                  </a:ext>
                </a:extLst>
              </a:tr>
              <a:tr h="370840">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الواو</a:t>
                      </a:r>
                      <a:r>
                        <a:rPr lang="ar-SY" sz="2000" baseline="0" dirty="0">
                          <a:cs typeface="Akhbar MT" pitchFamily="2" charset="-78"/>
                        </a:rPr>
                        <a:t> نائب الفاعل</a:t>
                      </a:r>
                      <a:endParaRPr lang="en-GB" sz="2000" dirty="0">
                        <a:cs typeface="Akhbar MT" pitchFamily="2" charset="-78"/>
                      </a:endParaRPr>
                    </a:p>
                  </a:txBody>
                  <a:tcPr/>
                </a:tc>
                <a:tc>
                  <a:txBody>
                    <a:bodyPr/>
                    <a:lstStyle/>
                    <a:p>
                      <a:pPr algn="r"/>
                      <a:r>
                        <a:rPr lang="ar-SY" sz="2000" dirty="0">
                          <a:cs typeface="Akhbar MT" pitchFamily="2" charset="-78"/>
                        </a:rPr>
                        <a:t>ثبوت النون</a:t>
                      </a:r>
                      <a:endParaRPr lang="en-GB" sz="2000" dirty="0">
                        <a:cs typeface="Akhbar MT" pitchFamily="2" charset="-78"/>
                      </a:endParaRPr>
                    </a:p>
                  </a:txBody>
                  <a:tcPr/>
                </a:tc>
                <a:tc>
                  <a:txBody>
                    <a:bodyPr/>
                    <a:lstStyle/>
                    <a:p>
                      <a:pPr algn="r"/>
                      <a:r>
                        <a:rPr lang="ar-SY" sz="2000" dirty="0">
                          <a:cs typeface="Akhbar MT" pitchFamily="2" charset="-78"/>
                        </a:rPr>
                        <a:t>معرب(مرفوع) </a:t>
                      </a:r>
                      <a:endParaRPr lang="en-GB" sz="2000" dirty="0">
                        <a:cs typeface="Akhbar MT" pitchFamily="2" charset="-78"/>
                      </a:endParaRPr>
                    </a:p>
                  </a:txBody>
                  <a:tcPr/>
                </a:tc>
                <a:tc>
                  <a:txBody>
                    <a:bodyPr/>
                    <a:lstStyle/>
                    <a:p>
                      <a:pPr algn="r"/>
                      <a:r>
                        <a:rPr lang="ar-SY" sz="2000" dirty="0">
                          <a:cs typeface="Akhbar MT" pitchFamily="2" charset="-78"/>
                        </a:rPr>
                        <a:t>مضارع مبني للمجهول</a:t>
                      </a:r>
                      <a:endParaRPr lang="en-GB" sz="2000" dirty="0">
                        <a:cs typeface="Akhbar MT" pitchFamily="2" charset="-78"/>
                      </a:endParaRPr>
                    </a:p>
                  </a:txBody>
                  <a:tcPr/>
                </a:tc>
                <a:tc>
                  <a:txBody>
                    <a:bodyPr/>
                    <a:lstStyle/>
                    <a:p>
                      <a:pPr algn="r"/>
                      <a:r>
                        <a:rPr lang="ar-SY" sz="2000" dirty="0">
                          <a:cs typeface="Akhbar MT" pitchFamily="2" charset="-78"/>
                        </a:rPr>
                        <a:t>توعدون</a:t>
                      </a:r>
                      <a:endParaRPr lang="en-GB" sz="2000" dirty="0">
                        <a:cs typeface="Akhbar MT" pitchFamily="2" charset="-78"/>
                      </a:endParaRPr>
                    </a:p>
                  </a:txBody>
                  <a:tcPr/>
                </a:tc>
                <a:extLst>
                  <a:ext uri="{0D108BD9-81ED-4DB2-BD59-A6C34878D82A}">
                    <a16:rowId xmlns:a16="http://schemas.microsoft.com/office/drawing/2014/main" val="10002"/>
                  </a:ext>
                </a:extLst>
              </a:tr>
              <a:tr h="370840">
                <a:tc>
                  <a:txBody>
                    <a:bodyPr/>
                    <a:lstStyle/>
                    <a:p>
                      <a:pPr algn="r"/>
                      <a:r>
                        <a:rPr lang="ar-SY" sz="2000" dirty="0">
                          <a:cs typeface="Akhbar MT" pitchFamily="2" charset="-78"/>
                        </a:rPr>
                        <a:t>اسم صريح</a:t>
                      </a:r>
                      <a:endParaRPr lang="en-GB" sz="2000" dirty="0">
                        <a:cs typeface="Akhbar MT" pitchFamily="2" charset="-78"/>
                      </a:endParaRPr>
                    </a:p>
                  </a:txBody>
                  <a:tcPr/>
                </a:tc>
                <a:tc>
                  <a:txBody>
                    <a:bodyPr/>
                    <a:lstStyle/>
                    <a:p>
                      <a:pPr algn="r"/>
                      <a:r>
                        <a:rPr lang="ar-SY" sz="2000" dirty="0">
                          <a:cs typeface="Akhbar MT" pitchFamily="2" charset="-78"/>
                        </a:rPr>
                        <a:t>أنفسكم</a:t>
                      </a:r>
                      <a:endParaRPr lang="en-GB" sz="2000" dirty="0">
                        <a:cs typeface="Akhbar MT" pitchFamily="2" charset="-78"/>
                      </a:endParaRPr>
                    </a:p>
                  </a:txBody>
                  <a:tcPr/>
                </a:tc>
                <a:tc>
                  <a:txBody>
                    <a:bodyPr/>
                    <a:lstStyle/>
                    <a:p>
                      <a:pPr algn="r"/>
                      <a:r>
                        <a:rPr lang="ar-SY" sz="2000" dirty="0">
                          <a:cs typeface="Akhbar MT" pitchFamily="2" charset="-78"/>
                        </a:rPr>
                        <a:t>الضمّة</a:t>
                      </a:r>
                      <a:r>
                        <a:rPr lang="ar-SY" sz="2000" baseline="0" dirty="0">
                          <a:cs typeface="Akhbar MT" pitchFamily="2" charset="-78"/>
                        </a:rPr>
                        <a:t> المقدّرة</a:t>
                      </a:r>
                      <a:endParaRPr lang="en-GB" sz="2000" dirty="0">
                        <a:cs typeface="Akhbar MT" pitchFamily="2" charset="-78"/>
                      </a:endParaRPr>
                    </a:p>
                  </a:txBody>
                  <a:tcPr/>
                </a:tc>
                <a:tc>
                  <a:txBody>
                    <a:bodyPr/>
                    <a:lstStyle/>
                    <a:p>
                      <a:pPr algn="r"/>
                      <a:r>
                        <a:rPr lang="ar-SY" sz="2000" dirty="0">
                          <a:cs typeface="Akhbar MT" pitchFamily="2" charset="-78"/>
                        </a:rPr>
                        <a:t>معرب (مرفوع)</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تشتهي</a:t>
                      </a:r>
                      <a:endParaRPr lang="en-GB" sz="2000" dirty="0">
                        <a:cs typeface="Akhbar MT" pitchFamily="2" charset="-78"/>
                      </a:endParaRPr>
                    </a:p>
                  </a:txBody>
                  <a:tcPr/>
                </a:tc>
                <a:extLst>
                  <a:ext uri="{0D108BD9-81ED-4DB2-BD59-A6C34878D82A}">
                    <a16:rowId xmlns:a16="http://schemas.microsoft.com/office/drawing/2014/main" val="10003"/>
                  </a:ext>
                </a:extLst>
              </a:tr>
              <a:tr h="370840">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a:t>
                      </a:r>
                      <a:endParaRPr lang="en-GB" sz="2000" dirty="0">
                        <a:cs typeface="Akhbar MT" pitchFamily="2" charset="-78"/>
                      </a:endParaRPr>
                    </a:p>
                  </a:txBody>
                  <a:tcPr/>
                </a:tc>
                <a:tc>
                  <a:txBody>
                    <a:bodyPr/>
                    <a:lstStyle/>
                    <a:p>
                      <a:pPr algn="r"/>
                      <a:r>
                        <a:rPr lang="ar-SY" sz="2000" dirty="0">
                          <a:cs typeface="Akhbar MT" pitchFamily="2" charset="-78"/>
                        </a:rPr>
                        <a:t>ثبوت النون</a:t>
                      </a:r>
                      <a:endParaRPr lang="en-GB" sz="2000" dirty="0">
                        <a:cs typeface="Akhbar MT" pitchFamily="2" charset="-78"/>
                      </a:endParaRPr>
                    </a:p>
                  </a:txBody>
                  <a:tcPr/>
                </a:tc>
                <a:tc>
                  <a:txBody>
                    <a:bodyPr/>
                    <a:lstStyle/>
                    <a:p>
                      <a:pPr algn="r"/>
                      <a:r>
                        <a:rPr lang="ar-SY" sz="2000" dirty="0">
                          <a:cs typeface="Akhbar MT" pitchFamily="2" charset="-78"/>
                        </a:rPr>
                        <a:t>معرب</a:t>
                      </a:r>
                      <a:r>
                        <a:rPr lang="ar-SY" sz="2000" baseline="0" dirty="0">
                          <a:cs typeface="Akhbar MT" pitchFamily="2" charset="-78"/>
                        </a:rPr>
                        <a:t> (مرفوع)</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تدَّعون</a:t>
                      </a:r>
                      <a:endParaRPr lang="en-GB" sz="2000" dirty="0">
                        <a:cs typeface="Akhbar MT" pitchFamily="2" charset="-78"/>
                      </a:endParaRPr>
                    </a:p>
                  </a:txBody>
                  <a:tcPr/>
                </a:tc>
                <a:extLst>
                  <a:ext uri="{0D108BD9-81ED-4DB2-BD59-A6C34878D82A}">
                    <a16:rowId xmlns:a16="http://schemas.microsoft.com/office/drawing/2014/main" val="10004"/>
                  </a:ext>
                </a:extLst>
              </a:tr>
              <a:tr h="370840">
                <a:tc>
                  <a:txBody>
                    <a:bodyPr/>
                    <a:lstStyle/>
                    <a:p>
                      <a:pPr algn="r"/>
                      <a:r>
                        <a:rPr lang="ar-SY" sz="2000" dirty="0">
                          <a:cs typeface="Akhbar MT" pitchFamily="2" charset="-78"/>
                        </a:rPr>
                        <a:t>ضمير مستتر</a:t>
                      </a:r>
                      <a:endParaRPr lang="en-GB" sz="2000" dirty="0">
                        <a:cs typeface="Akhbar MT" pitchFamily="2" charset="-78"/>
                      </a:endParaRPr>
                    </a:p>
                  </a:txBody>
                  <a:tcPr/>
                </a:tc>
                <a:tc>
                  <a:txBody>
                    <a:bodyPr/>
                    <a:lstStyle/>
                    <a:p>
                      <a:pPr algn="r"/>
                      <a:r>
                        <a:rPr lang="ar-SY" sz="2000" dirty="0">
                          <a:cs typeface="Akhbar MT" pitchFamily="2" charset="-78"/>
                        </a:rPr>
                        <a:t>هو</a:t>
                      </a:r>
                      <a:endParaRPr lang="en-GB" sz="2000" dirty="0">
                        <a:cs typeface="Akhbar MT" pitchFamily="2" charset="-78"/>
                      </a:endParaRPr>
                    </a:p>
                  </a:txBody>
                  <a:tcPr/>
                </a:tc>
                <a:tc>
                  <a:txBody>
                    <a:bodyPr/>
                    <a:lstStyle/>
                    <a:p>
                      <a:pPr algn="r"/>
                      <a:r>
                        <a:rPr lang="ar-SY" sz="2000" dirty="0">
                          <a:cs typeface="Akhbar MT" pitchFamily="2" charset="-78"/>
                        </a:rPr>
                        <a:t>الفتحة المقدّرة</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ماض</a:t>
                      </a:r>
                      <a:endParaRPr lang="en-GB" sz="2000" dirty="0">
                        <a:cs typeface="Akhbar MT" pitchFamily="2" charset="-78"/>
                      </a:endParaRPr>
                    </a:p>
                  </a:txBody>
                  <a:tcPr/>
                </a:tc>
                <a:tc>
                  <a:txBody>
                    <a:bodyPr/>
                    <a:lstStyle/>
                    <a:p>
                      <a:pPr algn="r"/>
                      <a:r>
                        <a:rPr lang="ar-SY" sz="2000" dirty="0">
                          <a:cs typeface="Akhbar MT" pitchFamily="2" charset="-78"/>
                        </a:rPr>
                        <a:t>دعا</a:t>
                      </a:r>
                      <a:endParaRPr lang="en-GB" sz="2000" dirty="0">
                        <a:cs typeface="Akhbar MT" pitchFamily="2" charset="-78"/>
                      </a:endParaRPr>
                    </a:p>
                  </a:txBody>
                  <a:tcPr/>
                </a:tc>
                <a:extLst>
                  <a:ext uri="{0D108BD9-81ED-4DB2-BD59-A6C34878D82A}">
                    <a16:rowId xmlns:a16="http://schemas.microsoft.com/office/drawing/2014/main" val="10005"/>
                  </a:ext>
                </a:extLst>
              </a:tr>
              <a:tr h="370840">
                <a:tc>
                  <a:txBody>
                    <a:bodyPr/>
                    <a:lstStyle/>
                    <a:p>
                      <a:pPr algn="r"/>
                      <a:r>
                        <a:rPr lang="ar-SY" sz="2000" dirty="0">
                          <a:cs typeface="Akhbar MT" pitchFamily="2" charset="-78"/>
                        </a:rPr>
                        <a:t>ضمير مستتر</a:t>
                      </a:r>
                      <a:endParaRPr lang="en-GB" sz="2000" dirty="0">
                        <a:cs typeface="Akhbar MT" pitchFamily="2" charset="-78"/>
                      </a:endParaRPr>
                    </a:p>
                  </a:txBody>
                  <a:tcPr/>
                </a:tc>
                <a:tc>
                  <a:txBody>
                    <a:bodyPr/>
                    <a:lstStyle/>
                    <a:p>
                      <a:pPr algn="r"/>
                      <a:r>
                        <a:rPr lang="ar-SY" sz="2000" dirty="0">
                          <a:cs typeface="Akhbar MT" pitchFamily="2" charset="-78"/>
                        </a:rPr>
                        <a:t>هو </a:t>
                      </a:r>
                      <a:endParaRPr lang="en-GB" sz="2000" dirty="0">
                        <a:cs typeface="Akhbar MT" pitchFamily="2" charset="-78"/>
                      </a:endParaRPr>
                    </a:p>
                  </a:txBody>
                  <a:tcPr/>
                </a:tc>
                <a:tc>
                  <a:txBody>
                    <a:bodyPr/>
                    <a:lstStyle/>
                    <a:p>
                      <a:pPr algn="r"/>
                      <a:r>
                        <a:rPr lang="ar-SY" sz="2000" dirty="0">
                          <a:cs typeface="Akhbar MT" pitchFamily="2" charset="-78"/>
                        </a:rPr>
                        <a:t>الفتحة الظاهرة</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ماض</a:t>
                      </a:r>
                      <a:endParaRPr lang="en-GB" sz="2000" dirty="0">
                        <a:cs typeface="Akhbar MT" pitchFamily="2" charset="-78"/>
                      </a:endParaRPr>
                    </a:p>
                  </a:txBody>
                  <a:tcPr/>
                </a:tc>
                <a:tc>
                  <a:txBody>
                    <a:bodyPr/>
                    <a:lstStyle/>
                    <a:p>
                      <a:pPr algn="r"/>
                      <a:r>
                        <a:rPr lang="ar-SY" sz="2000" dirty="0">
                          <a:cs typeface="Akhbar MT" pitchFamily="2" charset="-78"/>
                        </a:rPr>
                        <a:t>عمل، قال</a:t>
                      </a:r>
                      <a:endParaRPr lang="en-GB" sz="2000" dirty="0">
                        <a:cs typeface="Akhbar MT" pitchFamily="2" charset="-78"/>
                      </a:endParaRPr>
                    </a:p>
                  </a:txBody>
                  <a:tcPr/>
                </a:tc>
                <a:extLst>
                  <a:ext uri="{0D108BD9-81ED-4DB2-BD59-A6C34878D82A}">
                    <a16:rowId xmlns:a16="http://schemas.microsoft.com/office/drawing/2014/main" val="10006"/>
                  </a:ext>
                </a:extLst>
              </a:tr>
              <a:tr h="370840">
                <a:tc>
                  <a:txBody>
                    <a:bodyPr/>
                    <a:lstStyle/>
                    <a:p>
                      <a:pPr algn="r"/>
                      <a:r>
                        <a:rPr lang="ar-SY" sz="2000" dirty="0">
                          <a:cs typeface="Akhbar MT" pitchFamily="2" charset="-78"/>
                        </a:rPr>
                        <a:t>اسم صريح</a:t>
                      </a:r>
                      <a:endParaRPr lang="en-GB" sz="2000" dirty="0">
                        <a:cs typeface="Akhbar MT" pitchFamily="2" charset="-78"/>
                      </a:endParaRPr>
                    </a:p>
                  </a:txBody>
                  <a:tcPr/>
                </a:tc>
                <a:tc>
                  <a:txBody>
                    <a:bodyPr/>
                    <a:lstStyle/>
                    <a:p>
                      <a:pPr algn="r"/>
                      <a:r>
                        <a:rPr lang="ar-SY" sz="2000" dirty="0">
                          <a:cs typeface="Akhbar MT" pitchFamily="2" charset="-78"/>
                        </a:rPr>
                        <a:t>الحسنةُ</a:t>
                      </a:r>
                      <a:endParaRPr lang="en-GB" sz="2000" dirty="0">
                        <a:cs typeface="Akhbar MT" pitchFamily="2" charset="-78"/>
                      </a:endParaRPr>
                    </a:p>
                  </a:txBody>
                  <a:tcPr/>
                </a:tc>
                <a:tc>
                  <a:txBody>
                    <a:bodyPr/>
                    <a:lstStyle/>
                    <a:p>
                      <a:pPr algn="r"/>
                      <a:r>
                        <a:rPr lang="ar-SY" sz="2000" dirty="0">
                          <a:cs typeface="Akhbar MT" pitchFamily="2" charset="-78"/>
                        </a:rPr>
                        <a:t>الضمّة المقدّرة</a:t>
                      </a:r>
                      <a:endParaRPr lang="en-GB" sz="2000" dirty="0">
                        <a:cs typeface="Akhbar MT" pitchFamily="2" charset="-78"/>
                      </a:endParaRPr>
                    </a:p>
                  </a:txBody>
                  <a:tcPr/>
                </a:tc>
                <a:tc>
                  <a:txBody>
                    <a:bodyPr/>
                    <a:lstStyle/>
                    <a:p>
                      <a:pPr algn="r"/>
                      <a:r>
                        <a:rPr lang="ar-SY" sz="2000" dirty="0">
                          <a:cs typeface="Akhbar MT" pitchFamily="2" charset="-78"/>
                        </a:rPr>
                        <a:t>معرب (مرفوع)</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لا تستوي</a:t>
                      </a:r>
                      <a:endParaRPr lang="en-GB" sz="2000" dirty="0">
                        <a:cs typeface="Akhbar MT" pitchFamily="2" charset="-78"/>
                      </a:endParaRPr>
                    </a:p>
                  </a:txBody>
                  <a:tcPr/>
                </a:tc>
                <a:extLst>
                  <a:ext uri="{0D108BD9-81ED-4DB2-BD59-A6C34878D82A}">
                    <a16:rowId xmlns:a16="http://schemas.microsoft.com/office/drawing/2014/main" val="10007"/>
                  </a:ext>
                </a:extLst>
              </a:tr>
              <a:tr h="370840">
                <a:tc>
                  <a:txBody>
                    <a:bodyPr/>
                    <a:lstStyle/>
                    <a:p>
                      <a:pPr algn="r"/>
                      <a:r>
                        <a:rPr lang="ar-SY" sz="2000" dirty="0">
                          <a:cs typeface="Akhbar MT" pitchFamily="2" charset="-78"/>
                        </a:rPr>
                        <a:t>ضمير مستتر</a:t>
                      </a:r>
                      <a:endParaRPr lang="en-GB" sz="2000" dirty="0">
                        <a:cs typeface="Akhbar MT" pitchFamily="2" charset="-78"/>
                      </a:endParaRPr>
                    </a:p>
                  </a:txBody>
                  <a:tcPr/>
                </a:tc>
                <a:tc>
                  <a:txBody>
                    <a:bodyPr/>
                    <a:lstStyle/>
                    <a:p>
                      <a:pPr algn="r"/>
                      <a:r>
                        <a:rPr lang="ar-SY" sz="2000" dirty="0">
                          <a:cs typeface="Akhbar MT" pitchFamily="2" charset="-78"/>
                        </a:rPr>
                        <a:t>أنت </a:t>
                      </a:r>
                      <a:endParaRPr lang="en-GB" sz="2000" dirty="0">
                        <a:cs typeface="Akhbar MT" pitchFamily="2" charset="-78"/>
                      </a:endParaRPr>
                    </a:p>
                  </a:txBody>
                  <a:tcPr/>
                </a:tc>
                <a:tc>
                  <a:txBody>
                    <a:bodyPr/>
                    <a:lstStyle/>
                    <a:p>
                      <a:pPr algn="r"/>
                      <a:r>
                        <a:rPr lang="ar-SY" sz="2000" dirty="0">
                          <a:cs typeface="Akhbar MT" pitchFamily="2" charset="-78"/>
                        </a:rPr>
                        <a:t>السكون</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أمر</a:t>
                      </a:r>
                      <a:endParaRPr lang="en-GB" sz="2000" dirty="0">
                        <a:cs typeface="Akhbar MT" pitchFamily="2" charset="-78"/>
                      </a:endParaRPr>
                    </a:p>
                  </a:txBody>
                  <a:tcPr/>
                </a:tc>
                <a:tc>
                  <a:txBody>
                    <a:bodyPr/>
                    <a:lstStyle/>
                    <a:p>
                      <a:pPr algn="r"/>
                      <a:r>
                        <a:rPr lang="ar-SY" sz="2000" dirty="0">
                          <a:cs typeface="Akhbar MT" pitchFamily="2" charset="-78"/>
                        </a:rPr>
                        <a:t>ادفع</a:t>
                      </a:r>
                      <a:endParaRPr lang="en-GB" sz="2000" dirty="0">
                        <a:cs typeface="Akhbar MT" pitchFamily="2" charset="-78"/>
                      </a:endParaRPr>
                    </a:p>
                  </a:txBody>
                  <a:tcPr/>
                </a:tc>
                <a:extLst>
                  <a:ext uri="{0D108BD9-81ED-4DB2-BD59-A6C34878D82A}">
                    <a16:rowId xmlns:a16="http://schemas.microsoft.com/office/drawing/2014/main" val="10008"/>
                  </a:ext>
                </a:extLst>
              </a:tr>
              <a:tr h="370840">
                <a:tc>
                  <a:txBody>
                    <a:bodyPr/>
                    <a:lstStyle/>
                    <a:p>
                      <a:pPr algn="r"/>
                      <a:r>
                        <a:rPr lang="ar-SY" sz="2000" dirty="0">
                          <a:cs typeface="Akhbar MT" pitchFamily="2" charset="-78"/>
                        </a:rPr>
                        <a:t>اسم موصول</a:t>
                      </a:r>
                      <a:endParaRPr lang="en-GB" sz="2000" dirty="0">
                        <a:cs typeface="Akhbar MT" pitchFamily="2" charset="-78"/>
                      </a:endParaRPr>
                    </a:p>
                  </a:txBody>
                  <a:tcPr/>
                </a:tc>
                <a:tc>
                  <a:txBody>
                    <a:bodyPr/>
                    <a:lstStyle/>
                    <a:p>
                      <a:pPr algn="r"/>
                      <a:r>
                        <a:rPr lang="ar-SY" sz="2000" dirty="0">
                          <a:cs typeface="Akhbar MT" pitchFamily="2" charset="-78"/>
                        </a:rPr>
                        <a:t>الذين نائب الفاعل</a:t>
                      </a:r>
                      <a:endParaRPr lang="en-GB" sz="2000" dirty="0">
                        <a:cs typeface="Akhbar MT" pitchFamily="2" charset="-78"/>
                      </a:endParaRPr>
                    </a:p>
                  </a:txBody>
                  <a:tcPr/>
                </a:tc>
                <a:tc>
                  <a:txBody>
                    <a:bodyPr/>
                    <a:lstStyle/>
                    <a:p>
                      <a:pPr algn="r"/>
                      <a:r>
                        <a:rPr lang="ar-SY" sz="2000" dirty="0">
                          <a:cs typeface="Akhbar MT" pitchFamily="2" charset="-78"/>
                        </a:rPr>
                        <a:t>الضمة المقدّرة</a:t>
                      </a:r>
                      <a:endParaRPr lang="en-GB" sz="2000" dirty="0">
                        <a:cs typeface="Akhbar MT" pitchFamily="2" charset="-78"/>
                      </a:endParaRPr>
                    </a:p>
                  </a:txBody>
                  <a:tcPr/>
                </a:tc>
                <a:tc>
                  <a:txBody>
                    <a:bodyPr/>
                    <a:lstStyle/>
                    <a:p>
                      <a:pPr algn="r"/>
                      <a:r>
                        <a:rPr lang="ar-SY" sz="2000" dirty="0">
                          <a:cs typeface="Akhbar MT" pitchFamily="2" charset="-78"/>
                        </a:rPr>
                        <a:t>معرب</a:t>
                      </a:r>
                      <a:r>
                        <a:rPr lang="ar-SY" sz="2000" baseline="0" dirty="0">
                          <a:cs typeface="Akhbar MT" pitchFamily="2" charset="-78"/>
                        </a:rPr>
                        <a:t> (مرفوع)</a:t>
                      </a:r>
                      <a:endParaRPr lang="en-GB" sz="2000" dirty="0">
                        <a:cs typeface="Akhbar MT" pitchFamily="2" charset="-78"/>
                      </a:endParaRPr>
                    </a:p>
                  </a:txBody>
                  <a:tcPr/>
                </a:tc>
                <a:tc>
                  <a:txBody>
                    <a:bodyPr/>
                    <a:lstStyle/>
                    <a:p>
                      <a:pPr algn="r"/>
                      <a:r>
                        <a:rPr lang="ar-SY" sz="2000" dirty="0">
                          <a:cs typeface="Akhbar MT" pitchFamily="2" charset="-78"/>
                        </a:rPr>
                        <a:t>مضارع</a:t>
                      </a:r>
                      <a:r>
                        <a:rPr lang="ar-SY" sz="2000" baseline="0" dirty="0">
                          <a:cs typeface="Akhbar MT" pitchFamily="2" charset="-78"/>
                        </a:rPr>
                        <a:t> مبني للمجهول</a:t>
                      </a:r>
                      <a:endParaRPr lang="en-GB" sz="2000" dirty="0">
                        <a:cs typeface="Akhbar MT" pitchFamily="2" charset="-78"/>
                      </a:endParaRPr>
                    </a:p>
                  </a:txBody>
                  <a:tcPr/>
                </a:tc>
                <a:tc>
                  <a:txBody>
                    <a:bodyPr/>
                    <a:lstStyle/>
                    <a:p>
                      <a:pPr algn="r"/>
                      <a:r>
                        <a:rPr lang="ar-SY" sz="2000" dirty="0">
                          <a:cs typeface="Akhbar MT" pitchFamily="2" charset="-78"/>
                        </a:rPr>
                        <a:t>يُلقّاها</a:t>
                      </a:r>
                      <a:endParaRPr lang="en-GB" sz="2000" dirty="0">
                        <a:cs typeface="Akhbar MT" pitchFamily="2" charset="-78"/>
                      </a:endParaRPr>
                    </a:p>
                  </a:txBody>
                  <a:tcPr/>
                </a:tc>
                <a:extLst>
                  <a:ext uri="{0D108BD9-81ED-4DB2-BD59-A6C34878D82A}">
                    <a16:rowId xmlns:a16="http://schemas.microsoft.com/office/drawing/2014/main" val="10009"/>
                  </a:ext>
                </a:extLst>
              </a:tr>
              <a:tr h="370840">
                <a:tc>
                  <a:txBody>
                    <a:bodyPr/>
                    <a:lstStyle/>
                    <a:p>
                      <a:pPr algn="r"/>
                      <a:r>
                        <a:rPr lang="ar-SY" sz="2000" dirty="0">
                          <a:cs typeface="Akhbar MT" pitchFamily="2" charset="-78"/>
                        </a:rPr>
                        <a:t>اسم صريح</a:t>
                      </a:r>
                      <a:endParaRPr lang="en-GB" sz="2000" dirty="0">
                        <a:cs typeface="Akhbar MT" pitchFamily="2" charset="-78"/>
                      </a:endParaRPr>
                    </a:p>
                  </a:txBody>
                  <a:tcPr/>
                </a:tc>
                <a:tc>
                  <a:txBody>
                    <a:bodyPr/>
                    <a:lstStyle/>
                    <a:p>
                      <a:pPr algn="r"/>
                      <a:r>
                        <a:rPr lang="ar-SY" sz="2000" dirty="0">
                          <a:cs typeface="Akhbar MT" pitchFamily="2" charset="-78"/>
                        </a:rPr>
                        <a:t>نزغٌ</a:t>
                      </a:r>
                      <a:endParaRPr lang="en-GB" sz="2000" dirty="0">
                        <a:cs typeface="Akhbar MT" pitchFamily="2" charset="-78"/>
                      </a:endParaRPr>
                    </a:p>
                  </a:txBody>
                  <a:tcPr/>
                </a:tc>
                <a:tc>
                  <a:txBody>
                    <a:bodyPr/>
                    <a:lstStyle/>
                    <a:p>
                      <a:pPr algn="r"/>
                      <a:r>
                        <a:rPr lang="ar-SY" sz="2000" dirty="0">
                          <a:cs typeface="Akhbar MT" pitchFamily="2" charset="-78"/>
                        </a:rPr>
                        <a:t>الفتح </a:t>
                      </a:r>
                      <a:endParaRPr lang="en-GB" sz="2000" dirty="0">
                        <a:cs typeface="Akhbar MT" pitchFamily="2" charset="-78"/>
                      </a:endParaRPr>
                    </a:p>
                  </a:txBody>
                  <a:tcPr/>
                </a:tc>
                <a:tc>
                  <a:txBody>
                    <a:bodyPr/>
                    <a:lstStyle/>
                    <a:p>
                      <a:pPr algn="r"/>
                      <a:r>
                        <a:rPr lang="ar-SY" sz="2000" dirty="0">
                          <a:cs typeface="Akhbar MT" pitchFamily="2" charset="-78"/>
                        </a:rPr>
                        <a:t>مبنيّ</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ينزغنَّك</a:t>
                      </a:r>
                      <a:endParaRPr lang="en-GB" sz="2000" dirty="0">
                        <a:cs typeface="Akhbar MT" pitchFamily="2" charset="-78"/>
                      </a:endParaRPr>
                    </a:p>
                  </a:txBody>
                  <a:tcPr/>
                </a:tc>
                <a:extLst>
                  <a:ext uri="{0D108BD9-81ED-4DB2-BD59-A6C34878D82A}">
                    <a16:rowId xmlns:a16="http://schemas.microsoft.com/office/drawing/2014/main" val="10010"/>
                  </a:ext>
                </a:extLst>
              </a:tr>
              <a:tr h="370840">
                <a:tc>
                  <a:txBody>
                    <a:bodyPr/>
                    <a:lstStyle/>
                    <a:p>
                      <a:pPr algn="r"/>
                      <a:r>
                        <a:rPr lang="ar-SY" sz="2000" dirty="0">
                          <a:cs typeface="Akhbar MT" pitchFamily="2" charset="-78"/>
                        </a:rPr>
                        <a:t>ضمير متصل</a:t>
                      </a:r>
                      <a:endParaRPr lang="en-GB" sz="2000" dirty="0">
                        <a:cs typeface="Akhbar MT" pitchFamily="2" charset="-78"/>
                      </a:endParaRPr>
                    </a:p>
                  </a:txBody>
                  <a:tcPr/>
                </a:tc>
                <a:tc>
                  <a:txBody>
                    <a:bodyPr/>
                    <a:lstStyle/>
                    <a:p>
                      <a:pPr algn="r"/>
                      <a:r>
                        <a:rPr lang="ar-SY" sz="2000" dirty="0">
                          <a:cs typeface="Akhbar MT" pitchFamily="2" charset="-78"/>
                        </a:rPr>
                        <a:t>واو الجماعة </a:t>
                      </a:r>
                      <a:endParaRPr lang="en-GB" sz="2000" dirty="0">
                        <a:cs typeface="Akhbar MT" pitchFamily="2" charset="-78"/>
                      </a:endParaRPr>
                    </a:p>
                  </a:txBody>
                  <a:tcPr/>
                </a:tc>
                <a:tc>
                  <a:txBody>
                    <a:bodyPr/>
                    <a:lstStyle/>
                    <a:p>
                      <a:pPr algn="r"/>
                      <a:r>
                        <a:rPr lang="ar-SY" sz="2000" dirty="0">
                          <a:cs typeface="Akhbar MT" pitchFamily="2" charset="-78"/>
                        </a:rPr>
                        <a:t>حذف النون</a:t>
                      </a:r>
                      <a:endParaRPr lang="en-GB" sz="2000" dirty="0">
                        <a:cs typeface="Akhbar MT" pitchFamily="2" charset="-78"/>
                      </a:endParaRPr>
                    </a:p>
                  </a:txBody>
                  <a:tcPr/>
                </a:tc>
                <a:tc>
                  <a:txBody>
                    <a:bodyPr/>
                    <a:lstStyle/>
                    <a:p>
                      <a:pPr algn="r"/>
                      <a:r>
                        <a:rPr lang="ar-SY" sz="2000" dirty="0">
                          <a:cs typeface="Akhbar MT" pitchFamily="2" charset="-78"/>
                        </a:rPr>
                        <a:t>معرب (مجزوم)</a:t>
                      </a:r>
                      <a:endParaRPr lang="en-GB" sz="2000" dirty="0">
                        <a:cs typeface="Akhbar MT" pitchFamily="2" charset="-78"/>
                      </a:endParaRPr>
                    </a:p>
                  </a:txBody>
                  <a:tcPr/>
                </a:tc>
                <a:tc>
                  <a:txBody>
                    <a:bodyPr/>
                    <a:lstStyle/>
                    <a:p>
                      <a:pPr algn="r"/>
                      <a:r>
                        <a:rPr lang="ar-SY" sz="2000" dirty="0">
                          <a:cs typeface="Akhbar MT" pitchFamily="2" charset="-78"/>
                        </a:rPr>
                        <a:t>مضارع</a:t>
                      </a:r>
                      <a:endParaRPr lang="en-GB" sz="2000" dirty="0">
                        <a:cs typeface="Akhbar MT" pitchFamily="2" charset="-78"/>
                      </a:endParaRPr>
                    </a:p>
                  </a:txBody>
                  <a:tcPr/>
                </a:tc>
                <a:tc>
                  <a:txBody>
                    <a:bodyPr/>
                    <a:lstStyle/>
                    <a:p>
                      <a:pPr algn="r"/>
                      <a:r>
                        <a:rPr lang="ar-SY" sz="2000" dirty="0">
                          <a:cs typeface="Akhbar MT" pitchFamily="2" charset="-78"/>
                        </a:rPr>
                        <a:t>لا تسجدوا</a:t>
                      </a:r>
                      <a:endParaRPr lang="en-GB" sz="2000" dirty="0">
                        <a:cs typeface="Akhbar MT" pitchFamily="2" charset="-78"/>
                      </a:endParaRPr>
                    </a:p>
                  </a:txBody>
                  <a:tcPr/>
                </a:tc>
                <a:extLst>
                  <a:ext uri="{0D108BD9-81ED-4DB2-BD59-A6C34878D82A}">
                    <a16:rowId xmlns:a16="http://schemas.microsoft.com/office/drawing/2014/main" val="10011"/>
                  </a:ext>
                </a:extLst>
              </a:tr>
            </a:tbl>
          </a:graphicData>
        </a:graphic>
      </p:graphicFrame>
      <p:pic>
        <p:nvPicPr>
          <p:cNvPr id="3" name="صورة 2">
            <a:extLst>
              <a:ext uri="{FF2B5EF4-FFF2-40B4-BE49-F238E27FC236}">
                <a16:creationId xmlns:a16="http://schemas.microsoft.com/office/drawing/2014/main" id="{B4BA7BFC-2EBE-5754-FB0D-B37D1248B9D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03445" y="98812"/>
            <a:ext cx="1356360" cy="1234440"/>
          </a:xfrm>
          <a:prstGeom prst="rect">
            <a:avLst/>
          </a:prstGeom>
          <a:effectLst>
            <a:softEdge rad="63500"/>
          </a:effectLst>
        </p:spPr>
      </p:pic>
    </p:spTree>
    <p:extLst>
      <p:ext uri="{BB962C8B-B14F-4D97-AF65-F5344CB8AC3E}">
        <p14:creationId xmlns:p14="http://schemas.microsoft.com/office/powerpoint/2010/main" val="27237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7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96923" y="1129339"/>
            <a:ext cx="10515600" cy="2972878"/>
          </a:xfrm>
        </p:spPr>
        <p:txBody>
          <a:bodyPr/>
          <a:lstStyle/>
          <a:p>
            <a:pPr marL="0" indent="0" algn="r" rtl="1">
              <a:buNone/>
            </a:pPr>
            <a:r>
              <a:rPr lang="ar-SY" sz="2800" dirty="0">
                <a:effectLst/>
                <a:latin typeface="Traditional Arabic" panose="02020603050405020304" pitchFamily="18" charset="-78"/>
                <a:ea typeface="Calibri" panose="020F0502020204030204" pitchFamily="34" charset="0"/>
                <a:cs typeface="Lotus Linotype" panose="02000000000000000000" pitchFamily="2" charset="-78"/>
              </a:rPr>
              <a:t>﴿</a:t>
            </a:r>
            <a:r>
              <a:rPr lang="ar-SY" b="0" i="0" dirty="0">
                <a:solidFill>
                  <a:srgbClr val="000000"/>
                </a:solidFill>
                <a:effectLst/>
                <a:latin typeface="__Readex_Pro_cf240d"/>
              </a:rPr>
              <a:t>و</a:t>
            </a:r>
            <a:r>
              <a:rPr lang="ar-SY" sz="3600" b="0" i="0" dirty="0">
                <a:solidFill>
                  <a:srgbClr val="000000"/>
                </a:solidFill>
                <a:effectLst/>
                <a:latin typeface="__Readex_Pro_cf240d"/>
                <a:cs typeface="Akhbar MT" pitchFamily="2" charset="-78"/>
              </a:rPr>
              <a:t>َمِنْ آياتِهِ اللَّيْلُ وَالنَّهارُ وَالشَّمْسُ وَالْقَمَرُ لا تَسْجُدُوا لِلشَّمْسِ وَلا لِلْقَمَرِ وَاسْجُدُوا لِلَّهِ الَّذِي خَلَقَهُنَّ إِنْ كُنْتُمْ إِيَّاهُ تَعْبُدُونَ </a:t>
            </a:r>
            <a:r>
              <a:rPr lang="ar-SY" sz="3600" b="0" i="0" dirty="0">
                <a:effectLst/>
                <a:latin typeface="__Readex_Pro_cf240d"/>
                <a:cs typeface="Akhbar MT" pitchFamily="2" charset="-78"/>
              </a:rPr>
              <a:t>(37)</a:t>
            </a:r>
            <a:r>
              <a:rPr lang="ar-SY" sz="3600" b="0" i="0" dirty="0">
                <a:solidFill>
                  <a:srgbClr val="000000"/>
                </a:solidFill>
                <a:effectLst/>
                <a:latin typeface="__Readex_Pro_cf240d"/>
                <a:cs typeface="Akhbar MT" pitchFamily="2" charset="-78"/>
              </a:rPr>
              <a:t> فَإِنِ اسْتَكْبَرُوا فَالَّذِينَ عِنْدَ رَبِّكَ يُسَبِّحُونَ لَهُ بِاللَّيْلِ وَالنَّهارِ وَهُمْ لا يَسْأَمُونَ </a:t>
            </a:r>
            <a:r>
              <a:rPr lang="ar-SY" sz="3600" b="0" i="0" dirty="0">
                <a:effectLst/>
                <a:latin typeface="__Readex_Pro_cf240d"/>
                <a:cs typeface="Akhbar MT" pitchFamily="2" charset="-78"/>
              </a:rPr>
              <a:t>(38)</a:t>
            </a:r>
            <a:r>
              <a:rPr lang="ar-SY" sz="3600" b="0" i="0" dirty="0">
                <a:solidFill>
                  <a:srgbClr val="000000"/>
                </a:solidFill>
                <a:effectLst/>
                <a:latin typeface="__Readex_Pro_cf240d"/>
                <a:cs typeface="Akhbar MT" pitchFamily="2" charset="-78"/>
              </a:rPr>
              <a:t> وَمِنْ آياتِهِ أَنَّكَ تَرَى الْأَرْضَ خاشِعَةً فَإِذا أَنْزَلْنا عَلَيْهَا الْماءَ اهْتَزَّتْ وَرَبَتْ إِنَّ الَّذِي أَحْياها لَمُحْيِ الْمَوْتى إِنَّهُ عَلى كُلِّ شَيْءٍ قَدِيرٌ </a:t>
            </a:r>
            <a:r>
              <a:rPr lang="ar-SY" sz="3600" dirty="0">
                <a:effectLst/>
                <a:latin typeface="Traditional Arabic" panose="02020603050405020304" pitchFamily="18" charset="-78"/>
                <a:ea typeface="Calibri" panose="020F0502020204030204" pitchFamily="34" charset="0"/>
                <a:cs typeface="Lotus Linotype" panose="02000000000000000000" pitchFamily="2" charset="-78"/>
              </a:rPr>
              <a:t>﴾</a:t>
            </a:r>
            <a:endParaRPr lang="en-GB" sz="3600" dirty="0">
              <a:cs typeface="Akhbar MT" pitchFamily="2" charset="-78"/>
            </a:endParaRPr>
          </a:p>
        </p:txBody>
      </p:sp>
      <p:pic>
        <p:nvPicPr>
          <p:cNvPr id="4" name="فصلت 4">
            <a:hlinkClick r:id="" action="ppaction://media"/>
            <a:extLst>
              <a:ext uri="{FF2B5EF4-FFF2-40B4-BE49-F238E27FC236}">
                <a16:creationId xmlns:a16="http://schemas.microsoft.com/office/drawing/2014/main" id="{F28CC255-F365-5CD5-6EF6-8DC95367E1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rot="10800000">
            <a:off x="8237989" y="4151033"/>
            <a:ext cx="1577625" cy="1577628"/>
          </a:xfrm>
          <a:prstGeom prst="rect">
            <a:avLst/>
          </a:prstGeom>
        </p:spPr>
      </p:pic>
      <p:pic>
        <p:nvPicPr>
          <p:cNvPr id="2" name="أبشروا">
            <a:hlinkClick r:id="" action="ppaction://media"/>
            <a:extLst>
              <a:ext uri="{FF2B5EF4-FFF2-40B4-BE49-F238E27FC236}">
                <a16:creationId xmlns:a16="http://schemas.microsoft.com/office/drawing/2014/main" id="{09859CF5-0D75-91DE-285C-A1E6901B506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20762" y="4452485"/>
            <a:ext cx="487363" cy="487362"/>
          </a:xfrm>
          <a:prstGeom prst="rect">
            <a:avLst/>
          </a:prstGeom>
        </p:spPr>
      </p:pic>
      <p:pic>
        <p:nvPicPr>
          <p:cNvPr id="5" name="صورة 4">
            <a:extLst>
              <a:ext uri="{FF2B5EF4-FFF2-40B4-BE49-F238E27FC236}">
                <a16:creationId xmlns:a16="http://schemas.microsoft.com/office/drawing/2014/main" id="{FFA1DB31-CA61-D9B5-0FA2-0FB62D1C48D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34473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7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8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ar-SY" dirty="0">
                <a:latin typeface="Aldhabi" panose="01000000000000000000" pitchFamily="2" charset="-78"/>
                <a:cs typeface="Akhbar MT" pitchFamily="2" charset="-78"/>
              </a:rPr>
              <a:t>تدريبات نحويّة على النصّ القرآنيّ:</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2837726"/>
              </p:ext>
            </p:extLst>
          </p:nvPr>
        </p:nvGraphicFramePr>
        <p:xfrm>
          <a:off x="838200" y="1825625"/>
          <a:ext cx="10505661" cy="4358640"/>
        </p:xfrm>
        <a:graphic>
          <a:graphicData uri="http://schemas.openxmlformats.org/drawingml/2006/table">
            <a:tbl>
              <a:tblPr firstRow="1" bandRow="1">
                <a:tableStyleId>{8799B23B-EC83-4686-B30A-512413B5E67A}</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742661">
                  <a:extLst>
                    <a:ext uri="{9D8B030D-6E8A-4147-A177-3AD203B41FA5}">
                      <a16:colId xmlns:a16="http://schemas.microsoft.com/office/drawing/2014/main" val="20005"/>
                    </a:ext>
                  </a:extLst>
                </a:gridCol>
              </a:tblGrid>
              <a:tr h="370840">
                <a:tc>
                  <a:txBody>
                    <a:bodyPr/>
                    <a:lstStyle/>
                    <a:p>
                      <a:pPr algn="r" rtl="1"/>
                      <a:r>
                        <a:rPr lang="ar-SY" sz="2000" dirty="0">
                          <a:cs typeface="Akhbar MT" pitchFamily="2" charset="-78"/>
                        </a:rPr>
                        <a:t>شكله</a:t>
                      </a:r>
                      <a:endParaRPr lang="en-GB" sz="2000" dirty="0">
                        <a:cs typeface="Akhbar MT" pitchFamily="2" charset="-78"/>
                      </a:endParaRPr>
                    </a:p>
                  </a:txBody>
                  <a:tcPr/>
                </a:tc>
                <a:tc>
                  <a:txBody>
                    <a:bodyPr/>
                    <a:lstStyle/>
                    <a:p>
                      <a:pPr algn="r" rtl="1"/>
                      <a:r>
                        <a:rPr lang="ar-SY" sz="2000" dirty="0">
                          <a:cs typeface="Akhbar MT" pitchFamily="2" charset="-78"/>
                        </a:rPr>
                        <a:t>الفاعل</a:t>
                      </a:r>
                      <a:endParaRPr lang="en-GB" sz="2000" dirty="0">
                        <a:cs typeface="Akhbar MT" pitchFamily="2" charset="-78"/>
                      </a:endParaRPr>
                    </a:p>
                  </a:txBody>
                  <a:tcPr/>
                </a:tc>
                <a:tc>
                  <a:txBody>
                    <a:bodyPr/>
                    <a:lstStyle/>
                    <a:p>
                      <a:pPr algn="r" rtl="1"/>
                      <a:r>
                        <a:rPr lang="ar-SY" sz="2000" dirty="0">
                          <a:cs typeface="Akhbar MT" pitchFamily="2" charset="-78"/>
                        </a:rPr>
                        <a:t>علامته الإعرابية</a:t>
                      </a:r>
                      <a:endParaRPr lang="en-GB" sz="2000" dirty="0">
                        <a:cs typeface="Akhbar MT" pitchFamily="2" charset="-78"/>
                      </a:endParaRPr>
                    </a:p>
                  </a:txBody>
                  <a:tcPr/>
                </a:tc>
                <a:tc>
                  <a:txBody>
                    <a:bodyPr/>
                    <a:lstStyle/>
                    <a:p>
                      <a:pPr algn="r" rtl="1"/>
                      <a:r>
                        <a:rPr lang="ar-SY" sz="2000" dirty="0">
                          <a:cs typeface="Akhbar MT" pitchFamily="2" charset="-78"/>
                        </a:rPr>
                        <a:t>حالته الإعرابيّة</a:t>
                      </a:r>
                      <a:endParaRPr lang="en-GB" sz="2000" dirty="0">
                        <a:cs typeface="Akhbar MT" pitchFamily="2" charset="-78"/>
                      </a:endParaRPr>
                    </a:p>
                  </a:txBody>
                  <a:tcPr/>
                </a:tc>
                <a:tc>
                  <a:txBody>
                    <a:bodyPr/>
                    <a:lstStyle/>
                    <a:p>
                      <a:pPr algn="r" rtl="1"/>
                      <a:r>
                        <a:rPr lang="ar-SY" sz="2000" dirty="0">
                          <a:cs typeface="Akhbar MT" pitchFamily="2" charset="-78"/>
                        </a:rPr>
                        <a:t>نوعه</a:t>
                      </a:r>
                      <a:endParaRPr lang="en-GB" sz="2000" dirty="0">
                        <a:cs typeface="Akhbar MT" pitchFamily="2" charset="-78"/>
                      </a:endParaRPr>
                    </a:p>
                  </a:txBody>
                  <a:tcPr/>
                </a:tc>
                <a:tc>
                  <a:txBody>
                    <a:bodyPr/>
                    <a:lstStyle/>
                    <a:p>
                      <a:pPr algn="r" rtl="1"/>
                      <a:r>
                        <a:rPr lang="ar-SY" sz="2000" dirty="0">
                          <a:cs typeface="Akhbar MT" pitchFamily="2" charset="-78"/>
                        </a:rPr>
                        <a:t>الفعل</a:t>
                      </a:r>
                      <a:endParaRPr lang="en-GB" sz="2000" dirty="0">
                        <a:cs typeface="Akhbar MT" pitchFamily="2" charset="-78"/>
                      </a:endParaRPr>
                    </a:p>
                  </a:txBody>
                  <a:tcPr/>
                </a:tc>
                <a:extLst>
                  <a:ext uri="{0D108BD9-81ED-4DB2-BD59-A6C34878D82A}">
                    <a16:rowId xmlns:a16="http://schemas.microsoft.com/office/drawing/2014/main" val="10000"/>
                  </a:ext>
                </a:extLst>
              </a:tr>
              <a:tr h="370840">
                <a:tc>
                  <a:txBody>
                    <a:bodyPr/>
                    <a:lstStyle/>
                    <a:p>
                      <a:pPr algn="r" rtl="1"/>
                      <a:r>
                        <a:rPr lang="ar-SY" sz="2000" dirty="0">
                          <a:cs typeface="Akhbar MT" pitchFamily="2" charset="-78"/>
                        </a:rPr>
                        <a:t>ضمير مستتر</a:t>
                      </a:r>
                      <a:endParaRPr lang="en-GB" sz="2000" dirty="0">
                        <a:cs typeface="Akhbar MT" pitchFamily="2" charset="-78"/>
                      </a:endParaRPr>
                    </a:p>
                  </a:txBody>
                  <a:tcPr/>
                </a:tc>
                <a:tc>
                  <a:txBody>
                    <a:bodyPr/>
                    <a:lstStyle/>
                    <a:p>
                      <a:pPr algn="r" rtl="1"/>
                      <a:r>
                        <a:rPr lang="ar-SY" sz="2000" dirty="0">
                          <a:cs typeface="Akhbar MT" pitchFamily="2" charset="-78"/>
                        </a:rPr>
                        <a:t>هو</a:t>
                      </a:r>
                      <a:endParaRPr lang="en-GB" sz="2000" dirty="0">
                        <a:cs typeface="Akhbar MT" pitchFamily="2" charset="-78"/>
                      </a:endParaRPr>
                    </a:p>
                  </a:txBody>
                  <a:tcPr/>
                </a:tc>
                <a:tc>
                  <a:txBody>
                    <a:bodyPr/>
                    <a:lstStyle/>
                    <a:p>
                      <a:pPr algn="r" rtl="1"/>
                      <a:r>
                        <a:rPr lang="ar-SY" sz="2000" dirty="0">
                          <a:cs typeface="Akhbar MT" pitchFamily="2" charset="-78"/>
                        </a:rPr>
                        <a:t>الفتحة</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a:t>
                      </a:r>
                      <a:r>
                        <a:rPr lang="ar-SY" sz="2000" baseline="0" dirty="0">
                          <a:cs typeface="Akhbar MT" pitchFamily="2" charset="-78"/>
                        </a:rPr>
                        <a:t> </a:t>
                      </a:r>
                      <a:endParaRPr lang="en-GB" sz="2000" dirty="0">
                        <a:cs typeface="Akhbar MT" pitchFamily="2" charset="-78"/>
                      </a:endParaRPr>
                    </a:p>
                  </a:txBody>
                  <a:tcPr/>
                </a:tc>
                <a:tc>
                  <a:txBody>
                    <a:bodyPr/>
                    <a:lstStyle/>
                    <a:p>
                      <a:pPr algn="r" rtl="1"/>
                      <a:r>
                        <a:rPr lang="ar-SY" sz="2000" dirty="0">
                          <a:cs typeface="Akhbar MT" pitchFamily="2" charset="-78"/>
                        </a:rPr>
                        <a:t>خلقهن</a:t>
                      </a:r>
                      <a:endParaRPr lang="en-GB" sz="2000" dirty="0">
                        <a:cs typeface="Akhbar MT" pitchFamily="2" charset="-78"/>
                      </a:endParaRPr>
                    </a:p>
                  </a:txBody>
                  <a:tcPr/>
                </a:tc>
                <a:extLst>
                  <a:ext uri="{0D108BD9-81ED-4DB2-BD59-A6C34878D82A}">
                    <a16:rowId xmlns:a16="http://schemas.microsoft.com/office/drawing/2014/main" val="10001"/>
                  </a:ext>
                </a:extLst>
              </a:tr>
              <a:tr h="370840">
                <a:tc>
                  <a:txBody>
                    <a:bodyPr/>
                    <a:lstStyle/>
                    <a:p>
                      <a:pPr algn="r" rtl="1"/>
                      <a:r>
                        <a:rPr lang="ar-SY" sz="2000" dirty="0">
                          <a:cs typeface="Akhbar MT" pitchFamily="2" charset="-78"/>
                        </a:rPr>
                        <a:t>ضمير متصل </a:t>
                      </a:r>
                      <a:endParaRPr lang="en-GB" sz="2000" dirty="0">
                        <a:cs typeface="Akhbar MT" pitchFamily="2" charset="-78"/>
                      </a:endParaRPr>
                    </a:p>
                  </a:txBody>
                  <a:tcPr/>
                </a:tc>
                <a:tc>
                  <a:txBody>
                    <a:bodyPr/>
                    <a:lstStyle/>
                    <a:p>
                      <a:pPr algn="r" rtl="1"/>
                      <a:r>
                        <a:rPr lang="ar-SY" sz="2000" dirty="0">
                          <a:cs typeface="Akhbar MT" pitchFamily="2" charset="-78"/>
                        </a:rPr>
                        <a:t>واو الجماعة</a:t>
                      </a:r>
                      <a:endParaRPr lang="en-GB" sz="2000" dirty="0">
                        <a:cs typeface="Akhbar MT" pitchFamily="2" charset="-78"/>
                      </a:endParaRPr>
                    </a:p>
                  </a:txBody>
                  <a:tcPr/>
                </a:tc>
                <a:tc>
                  <a:txBody>
                    <a:bodyPr/>
                    <a:lstStyle/>
                    <a:p>
                      <a:pPr algn="r" rtl="1"/>
                      <a:r>
                        <a:rPr lang="ar-SY" sz="2000" dirty="0">
                          <a:cs typeface="Akhbar MT" pitchFamily="2" charset="-78"/>
                        </a:rPr>
                        <a:t>ثبوت النون</a:t>
                      </a:r>
                      <a:endParaRPr lang="en-GB" sz="2000" dirty="0">
                        <a:cs typeface="Akhbar MT" pitchFamily="2" charset="-78"/>
                      </a:endParaRPr>
                    </a:p>
                  </a:txBody>
                  <a:tcPr/>
                </a:tc>
                <a:tc>
                  <a:txBody>
                    <a:bodyPr/>
                    <a:lstStyle/>
                    <a:p>
                      <a:pPr algn="r" rtl="1"/>
                      <a:r>
                        <a:rPr lang="ar-SY" sz="2000" dirty="0">
                          <a:cs typeface="Akhbar MT" pitchFamily="2" charset="-78"/>
                        </a:rPr>
                        <a:t>معرب (مرفوع)</a:t>
                      </a:r>
                      <a:endParaRPr lang="en-GB" sz="2000" dirty="0">
                        <a:cs typeface="Akhbar MT" pitchFamily="2" charset="-78"/>
                      </a:endParaRPr>
                    </a:p>
                  </a:txBody>
                  <a:tcPr/>
                </a:tc>
                <a:tc>
                  <a:txBody>
                    <a:bodyPr/>
                    <a:lstStyle/>
                    <a:p>
                      <a:pPr algn="r" rtl="1"/>
                      <a:r>
                        <a:rPr lang="ar-SY" sz="2000" dirty="0">
                          <a:cs typeface="Akhbar MT" pitchFamily="2" charset="-78"/>
                        </a:rPr>
                        <a:t>مضارع </a:t>
                      </a:r>
                      <a:endParaRPr lang="en-GB" sz="2000" dirty="0">
                        <a:cs typeface="Akhbar MT" pitchFamily="2" charset="-78"/>
                      </a:endParaRPr>
                    </a:p>
                  </a:txBody>
                  <a:tcPr/>
                </a:tc>
                <a:tc>
                  <a:txBody>
                    <a:bodyPr/>
                    <a:lstStyle/>
                    <a:p>
                      <a:pPr algn="r" rtl="1"/>
                      <a:r>
                        <a:rPr lang="ar-SY" sz="2000" dirty="0">
                          <a:cs typeface="Akhbar MT" pitchFamily="2" charset="-78"/>
                        </a:rPr>
                        <a:t>تعبدون</a:t>
                      </a:r>
                      <a:endParaRPr lang="en-GB" sz="2000" dirty="0">
                        <a:cs typeface="Akhbar MT" pitchFamily="2" charset="-78"/>
                      </a:endParaRPr>
                    </a:p>
                  </a:txBody>
                  <a:tcPr/>
                </a:tc>
                <a:extLst>
                  <a:ext uri="{0D108BD9-81ED-4DB2-BD59-A6C34878D82A}">
                    <a16:rowId xmlns:a16="http://schemas.microsoft.com/office/drawing/2014/main" val="10002"/>
                  </a:ext>
                </a:extLst>
              </a:tr>
              <a:tr h="370840">
                <a:tc>
                  <a:txBody>
                    <a:bodyPr/>
                    <a:lstStyle/>
                    <a:p>
                      <a:pPr algn="r" rtl="1"/>
                      <a:r>
                        <a:rPr lang="ar-SY" sz="2000" dirty="0">
                          <a:cs typeface="Akhbar MT" pitchFamily="2" charset="-78"/>
                        </a:rPr>
                        <a:t>ضمير متصل </a:t>
                      </a:r>
                      <a:endParaRPr lang="en-GB" sz="2000" dirty="0">
                        <a:cs typeface="Akhbar MT" pitchFamily="2" charset="-78"/>
                      </a:endParaRPr>
                    </a:p>
                  </a:txBody>
                  <a:tcPr/>
                </a:tc>
                <a:tc>
                  <a:txBody>
                    <a:bodyPr/>
                    <a:lstStyle/>
                    <a:p>
                      <a:pPr algn="r" rtl="1"/>
                      <a:r>
                        <a:rPr lang="ar-SY" sz="2000" dirty="0">
                          <a:cs typeface="Akhbar MT" pitchFamily="2" charset="-78"/>
                        </a:rPr>
                        <a:t>واو الجماعة</a:t>
                      </a:r>
                      <a:endParaRPr lang="en-GB" sz="2000" dirty="0">
                        <a:cs typeface="Akhbar MT" pitchFamily="2" charset="-78"/>
                      </a:endParaRPr>
                    </a:p>
                  </a:txBody>
                  <a:tcPr/>
                </a:tc>
                <a:tc>
                  <a:txBody>
                    <a:bodyPr/>
                    <a:lstStyle/>
                    <a:p>
                      <a:pPr algn="r" rtl="1"/>
                      <a:r>
                        <a:rPr lang="ar-SY" sz="2000" dirty="0">
                          <a:cs typeface="Akhbar MT" pitchFamily="2" charset="-78"/>
                        </a:rPr>
                        <a:t>الضمة</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a:t>
                      </a:r>
                      <a:endParaRPr lang="en-GB" sz="2000" dirty="0">
                        <a:cs typeface="Akhbar MT" pitchFamily="2" charset="-78"/>
                      </a:endParaRPr>
                    </a:p>
                  </a:txBody>
                  <a:tcPr/>
                </a:tc>
                <a:tc>
                  <a:txBody>
                    <a:bodyPr/>
                    <a:lstStyle/>
                    <a:p>
                      <a:pPr algn="r" rtl="1"/>
                      <a:r>
                        <a:rPr lang="ar-SY" sz="2000" dirty="0">
                          <a:cs typeface="Akhbar MT" pitchFamily="2" charset="-78"/>
                        </a:rPr>
                        <a:t>استكبروا</a:t>
                      </a:r>
                      <a:endParaRPr lang="en-GB" sz="2000" dirty="0">
                        <a:cs typeface="Akhbar MT" pitchFamily="2" charset="-78"/>
                      </a:endParaRPr>
                    </a:p>
                  </a:txBody>
                  <a:tcPr/>
                </a:tc>
                <a:extLst>
                  <a:ext uri="{0D108BD9-81ED-4DB2-BD59-A6C34878D82A}">
                    <a16:rowId xmlns:a16="http://schemas.microsoft.com/office/drawing/2014/main" val="10003"/>
                  </a:ext>
                </a:extLst>
              </a:tr>
              <a:tr h="370840">
                <a:tc>
                  <a:txBody>
                    <a:bodyPr/>
                    <a:lstStyle/>
                    <a:p>
                      <a:pPr algn="r" rtl="1"/>
                      <a:r>
                        <a:rPr lang="ar-SY" sz="2000" dirty="0">
                          <a:cs typeface="Akhbar MT" pitchFamily="2" charset="-78"/>
                        </a:rPr>
                        <a:t>ضمير متصل</a:t>
                      </a:r>
                      <a:endParaRPr lang="en-GB" sz="2000" dirty="0">
                        <a:cs typeface="Akhbar MT" pitchFamily="2" charset="-78"/>
                      </a:endParaRPr>
                    </a:p>
                  </a:txBody>
                  <a:tcPr/>
                </a:tc>
                <a:tc>
                  <a:txBody>
                    <a:bodyPr/>
                    <a:lstStyle/>
                    <a:p>
                      <a:pPr algn="r" rtl="1"/>
                      <a:r>
                        <a:rPr lang="ar-SY" sz="2000" dirty="0">
                          <a:cs typeface="Akhbar MT" pitchFamily="2" charset="-78"/>
                        </a:rPr>
                        <a:t>واو الجماعة</a:t>
                      </a:r>
                      <a:endParaRPr lang="en-GB" sz="2000" dirty="0">
                        <a:cs typeface="Akhbar MT" pitchFamily="2" charset="-78"/>
                      </a:endParaRPr>
                    </a:p>
                  </a:txBody>
                  <a:tcPr/>
                </a:tc>
                <a:tc>
                  <a:txBody>
                    <a:bodyPr/>
                    <a:lstStyle/>
                    <a:p>
                      <a:pPr algn="r" rtl="1"/>
                      <a:r>
                        <a:rPr lang="ar-SY" sz="2000" dirty="0">
                          <a:cs typeface="Akhbar MT" pitchFamily="2" charset="-78"/>
                        </a:rPr>
                        <a:t>ثبوت النون</a:t>
                      </a:r>
                      <a:endParaRPr lang="en-GB" sz="2000" dirty="0">
                        <a:cs typeface="Akhbar MT" pitchFamily="2" charset="-78"/>
                      </a:endParaRPr>
                    </a:p>
                  </a:txBody>
                  <a:tcPr/>
                </a:tc>
                <a:tc>
                  <a:txBody>
                    <a:bodyPr/>
                    <a:lstStyle/>
                    <a:p>
                      <a:pPr algn="r" rtl="1"/>
                      <a:r>
                        <a:rPr lang="ar-SY" sz="2000" dirty="0">
                          <a:cs typeface="Akhbar MT" pitchFamily="2" charset="-78"/>
                        </a:rPr>
                        <a:t>معرب (مرفوع)</a:t>
                      </a:r>
                      <a:endParaRPr lang="en-GB" sz="2000" dirty="0">
                        <a:cs typeface="Akhbar MT" pitchFamily="2" charset="-78"/>
                      </a:endParaRPr>
                    </a:p>
                  </a:txBody>
                  <a:tcPr/>
                </a:tc>
                <a:tc>
                  <a:txBody>
                    <a:bodyPr/>
                    <a:lstStyle/>
                    <a:p>
                      <a:pPr algn="r" rtl="1"/>
                      <a:r>
                        <a:rPr lang="ar-SY" sz="2000" dirty="0">
                          <a:cs typeface="Akhbar MT" pitchFamily="2" charset="-78"/>
                        </a:rPr>
                        <a:t>مضارع </a:t>
                      </a:r>
                      <a:endParaRPr lang="en-GB" sz="2000" dirty="0">
                        <a:cs typeface="Akhbar MT" pitchFamily="2" charset="-78"/>
                      </a:endParaRPr>
                    </a:p>
                  </a:txBody>
                  <a:tcPr/>
                </a:tc>
                <a:tc>
                  <a:txBody>
                    <a:bodyPr/>
                    <a:lstStyle/>
                    <a:p>
                      <a:pPr algn="r" rtl="1"/>
                      <a:r>
                        <a:rPr lang="ar-SY" sz="2000" dirty="0">
                          <a:cs typeface="Akhbar MT" pitchFamily="2" charset="-78"/>
                        </a:rPr>
                        <a:t>يسأمون</a:t>
                      </a:r>
                      <a:endParaRPr lang="en-GB" sz="2000" dirty="0">
                        <a:cs typeface="Akhbar MT" pitchFamily="2" charset="-78"/>
                      </a:endParaRPr>
                    </a:p>
                  </a:txBody>
                  <a:tcPr/>
                </a:tc>
                <a:extLst>
                  <a:ext uri="{0D108BD9-81ED-4DB2-BD59-A6C34878D82A}">
                    <a16:rowId xmlns:a16="http://schemas.microsoft.com/office/drawing/2014/main" val="10004"/>
                  </a:ext>
                </a:extLst>
              </a:tr>
              <a:tr h="370840">
                <a:tc>
                  <a:txBody>
                    <a:bodyPr/>
                    <a:lstStyle/>
                    <a:p>
                      <a:pPr algn="r" rtl="1"/>
                      <a:r>
                        <a:rPr lang="ar-SY" sz="2000" dirty="0">
                          <a:cs typeface="Akhbar MT" pitchFamily="2" charset="-78"/>
                        </a:rPr>
                        <a:t>ضمير مستتر</a:t>
                      </a:r>
                      <a:endParaRPr lang="en-GB" sz="2000" dirty="0">
                        <a:cs typeface="Akhbar MT" pitchFamily="2" charset="-78"/>
                      </a:endParaRPr>
                    </a:p>
                  </a:txBody>
                  <a:tcPr/>
                </a:tc>
                <a:tc>
                  <a:txBody>
                    <a:bodyPr/>
                    <a:lstStyle/>
                    <a:p>
                      <a:pPr algn="r" rtl="1"/>
                      <a:r>
                        <a:rPr lang="ar-SY" sz="2000" dirty="0">
                          <a:cs typeface="Akhbar MT" pitchFamily="2" charset="-78"/>
                        </a:rPr>
                        <a:t>أنت </a:t>
                      </a:r>
                      <a:endParaRPr lang="en-GB" sz="2000" dirty="0">
                        <a:cs typeface="Akhbar MT" pitchFamily="2" charset="-78"/>
                      </a:endParaRPr>
                    </a:p>
                  </a:txBody>
                  <a:tcPr/>
                </a:tc>
                <a:tc>
                  <a:txBody>
                    <a:bodyPr/>
                    <a:lstStyle/>
                    <a:p>
                      <a:pPr algn="r" rtl="1"/>
                      <a:r>
                        <a:rPr lang="ar-SY" sz="2000" dirty="0">
                          <a:cs typeface="Akhbar MT" pitchFamily="2" charset="-78"/>
                        </a:rPr>
                        <a:t>الضمة المقدرة</a:t>
                      </a:r>
                      <a:endParaRPr lang="en-GB" sz="2000" dirty="0">
                        <a:cs typeface="Akhbar MT" pitchFamily="2" charset="-78"/>
                      </a:endParaRPr>
                    </a:p>
                  </a:txBody>
                  <a:tcPr/>
                </a:tc>
                <a:tc>
                  <a:txBody>
                    <a:bodyPr/>
                    <a:lstStyle/>
                    <a:p>
                      <a:pPr algn="r" rtl="1"/>
                      <a:r>
                        <a:rPr lang="ar-SY" sz="2000" dirty="0">
                          <a:cs typeface="Akhbar MT" pitchFamily="2" charset="-78"/>
                        </a:rPr>
                        <a:t>معرب</a:t>
                      </a:r>
                      <a:r>
                        <a:rPr lang="ar-SY" sz="2000" baseline="0" dirty="0">
                          <a:cs typeface="Akhbar MT" pitchFamily="2" charset="-78"/>
                        </a:rPr>
                        <a:t> (مرفوع)</a:t>
                      </a:r>
                      <a:endParaRPr lang="en-GB" sz="2000" dirty="0">
                        <a:cs typeface="Akhbar MT" pitchFamily="2" charset="-78"/>
                      </a:endParaRPr>
                    </a:p>
                  </a:txBody>
                  <a:tcPr/>
                </a:tc>
                <a:tc>
                  <a:txBody>
                    <a:bodyPr/>
                    <a:lstStyle/>
                    <a:p>
                      <a:pPr algn="r" rtl="1"/>
                      <a:r>
                        <a:rPr lang="ar-SY" sz="2000" dirty="0">
                          <a:cs typeface="Akhbar MT" pitchFamily="2" charset="-78"/>
                        </a:rPr>
                        <a:t>مضارع</a:t>
                      </a:r>
                      <a:endParaRPr lang="en-GB" sz="2000" dirty="0">
                        <a:cs typeface="Akhbar MT" pitchFamily="2" charset="-78"/>
                      </a:endParaRPr>
                    </a:p>
                  </a:txBody>
                  <a:tcPr/>
                </a:tc>
                <a:tc>
                  <a:txBody>
                    <a:bodyPr/>
                    <a:lstStyle/>
                    <a:p>
                      <a:pPr algn="r" rtl="1"/>
                      <a:r>
                        <a:rPr lang="ar-SY" sz="2000" dirty="0">
                          <a:cs typeface="Akhbar MT" pitchFamily="2" charset="-78"/>
                        </a:rPr>
                        <a:t>ترى </a:t>
                      </a:r>
                      <a:endParaRPr lang="en-GB" sz="2000" dirty="0">
                        <a:cs typeface="Akhbar MT" pitchFamily="2" charset="-78"/>
                      </a:endParaRPr>
                    </a:p>
                  </a:txBody>
                  <a:tcPr/>
                </a:tc>
                <a:extLst>
                  <a:ext uri="{0D108BD9-81ED-4DB2-BD59-A6C34878D82A}">
                    <a16:rowId xmlns:a16="http://schemas.microsoft.com/office/drawing/2014/main" val="10005"/>
                  </a:ext>
                </a:extLst>
              </a:tr>
              <a:tr h="370840">
                <a:tc>
                  <a:txBody>
                    <a:bodyPr/>
                    <a:lstStyle/>
                    <a:p>
                      <a:pPr algn="r" rtl="1"/>
                      <a:r>
                        <a:rPr lang="ar-SY" sz="2000" dirty="0">
                          <a:cs typeface="Akhbar MT" pitchFamily="2" charset="-78"/>
                        </a:rPr>
                        <a:t>ضمير متصل </a:t>
                      </a:r>
                      <a:endParaRPr lang="en-GB" sz="2000" dirty="0">
                        <a:cs typeface="Akhbar MT" pitchFamily="2" charset="-78"/>
                      </a:endParaRPr>
                    </a:p>
                  </a:txBody>
                  <a:tcPr/>
                </a:tc>
                <a:tc>
                  <a:txBody>
                    <a:bodyPr/>
                    <a:lstStyle/>
                    <a:p>
                      <a:pPr algn="r" rtl="1"/>
                      <a:r>
                        <a:rPr lang="ar-SY" sz="2000" dirty="0" err="1">
                          <a:cs typeface="Akhbar MT" pitchFamily="2" charset="-78"/>
                        </a:rPr>
                        <a:t>نا</a:t>
                      </a:r>
                      <a:r>
                        <a:rPr lang="ar-SY" sz="2000" dirty="0">
                          <a:cs typeface="Akhbar MT" pitchFamily="2" charset="-78"/>
                        </a:rPr>
                        <a:t> الفاعلين</a:t>
                      </a:r>
                      <a:endParaRPr lang="en-GB" sz="2000" dirty="0">
                        <a:cs typeface="Akhbar MT" pitchFamily="2" charset="-78"/>
                      </a:endParaRPr>
                    </a:p>
                  </a:txBody>
                  <a:tcPr/>
                </a:tc>
                <a:tc>
                  <a:txBody>
                    <a:bodyPr/>
                    <a:lstStyle/>
                    <a:p>
                      <a:pPr algn="r" rtl="1"/>
                      <a:r>
                        <a:rPr lang="ar-SY" sz="2000" dirty="0">
                          <a:cs typeface="Akhbar MT" pitchFamily="2" charset="-78"/>
                        </a:rPr>
                        <a:t>السكون</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a:t>
                      </a:r>
                      <a:endParaRPr lang="en-GB" sz="2000" dirty="0">
                        <a:cs typeface="Akhbar MT" pitchFamily="2" charset="-78"/>
                      </a:endParaRPr>
                    </a:p>
                  </a:txBody>
                  <a:tcPr/>
                </a:tc>
                <a:tc>
                  <a:txBody>
                    <a:bodyPr/>
                    <a:lstStyle/>
                    <a:p>
                      <a:pPr algn="r" rtl="1"/>
                      <a:r>
                        <a:rPr lang="ar-SY" sz="2000" dirty="0">
                          <a:cs typeface="Akhbar MT" pitchFamily="2" charset="-78"/>
                        </a:rPr>
                        <a:t>أنزلنا</a:t>
                      </a:r>
                      <a:endParaRPr lang="en-GB" sz="2000" dirty="0">
                        <a:cs typeface="Akhbar MT" pitchFamily="2" charset="-78"/>
                      </a:endParaRPr>
                    </a:p>
                  </a:txBody>
                  <a:tcPr/>
                </a:tc>
                <a:extLst>
                  <a:ext uri="{0D108BD9-81ED-4DB2-BD59-A6C34878D82A}">
                    <a16:rowId xmlns:a16="http://schemas.microsoft.com/office/drawing/2014/main" val="10006"/>
                  </a:ext>
                </a:extLst>
              </a:tr>
              <a:tr h="370840">
                <a:tc>
                  <a:txBody>
                    <a:bodyPr/>
                    <a:lstStyle/>
                    <a:p>
                      <a:pPr algn="r" rtl="1"/>
                      <a:r>
                        <a:rPr lang="ar-SY" sz="2000" dirty="0">
                          <a:cs typeface="Akhbar MT" pitchFamily="2" charset="-78"/>
                        </a:rPr>
                        <a:t>ضمير مستتر</a:t>
                      </a:r>
                      <a:endParaRPr lang="en-GB" sz="2000" dirty="0">
                        <a:cs typeface="Akhbar MT" pitchFamily="2" charset="-78"/>
                      </a:endParaRPr>
                    </a:p>
                  </a:txBody>
                  <a:tcPr/>
                </a:tc>
                <a:tc>
                  <a:txBody>
                    <a:bodyPr/>
                    <a:lstStyle/>
                    <a:p>
                      <a:pPr algn="r" rtl="1"/>
                      <a:r>
                        <a:rPr lang="ar-SY" sz="2000" dirty="0">
                          <a:cs typeface="Akhbar MT" pitchFamily="2" charset="-78"/>
                        </a:rPr>
                        <a:t>هي</a:t>
                      </a:r>
                      <a:endParaRPr lang="en-GB" sz="2000" dirty="0">
                        <a:cs typeface="Akhbar MT" pitchFamily="2" charset="-78"/>
                      </a:endParaRPr>
                    </a:p>
                  </a:txBody>
                  <a:tcPr/>
                </a:tc>
                <a:tc>
                  <a:txBody>
                    <a:bodyPr/>
                    <a:lstStyle/>
                    <a:p>
                      <a:pPr algn="r" rtl="1"/>
                      <a:r>
                        <a:rPr lang="ar-SY" sz="2000" dirty="0">
                          <a:cs typeface="Akhbar MT" pitchFamily="2" charset="-78"/>
                        </a:rPr>
                        <a:t>الفتحة</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 </a:t>
                      </a:r>
                      <a:endParaRPr lang="en-GB" sz="2000" dirty="0">
                        <a:cs typeface="Akhbar MT" pitchFamily="2" charset="-78"/>
                      </a:endParaRPr>
                    </a:p>
                  </a:txBody>
                  <a:tcPr/>
                </a:tc>
                <a:tc>
                  <a:txBody>
                    <a:bodyPr/>
                    <a:lstStyle/>
                    <a:p>
                      <a:pPr algn="r" rtl="1"/>
                      <a:r>
                        <a:rPr lang="ar-SY" sz="2000" dirty="0">
                          <a:cs typeface="Akhbar MT" pitchFamily="2" charset="-78"/>
                        </a:rPr>
                        <a:t>اهتزت، ربت</a:t>
                      </a:r>
                      <a:endParaRPr lang="en-GB" sz="2000" dirty="0">
                        <a:cs typeface="Akhbar MT" pitchFamily="2" charset="-78"/>
                      </a:endParaRPr>
                    </a:p>
                  </a:txBody>
                  <a:tcPr/>
                </a:tc>
                <a:extLst>
                  <a:ext uri="{0D108BD9-81ED-4DB2-BD59-A6C34878D82A}">
                    <a16:rowId xmlns:a16="http://schemas.microsoft.com/office/drawing/2014/main" val="10007"/>
                  </a:ext>
                </a:extLst>
              </a:tr>
              <a:tr h="370840">
                <a:tc>
                  <a:txBody>
                    <a:bodyPr/>
                    <a:lstStyle/>
                    <a:p>
                      <a:pPr algn="r" rtl="1"/>
                      <a:r>
                        <a:rPr lang="ar-SY" sz="2000" dirty="0">
                          <a:cs typeface="Akhbar MT" pitchFamily="2" charset="-78"/>
                        </a:rPr>
                        <a:t>ضمير مستتر</a:t>
                      </a:r>
                      <a:endParaRPr lang="en-GB" sz="2000" dirty="0">
                        <a:cs typeface="Akhbar MT" pitchFamily="2" charset="-78"/>
                      </a:endParaRPr>
                    </a:p>
                  </a:txBody>
                  <a:tcPr/>
                </a:tc>
                <a:tc>
                  <a:txBody>
                    <a:bodyPr/>
                    <a:lstStyle/>
                    <a:p>
                      <a:pPr algn="r" rtl="1"/>
                      <a:r>
                        <a:rPr lang="ar-SY" sz="2000" dirty="0">
                          <a:cs typeface="Akhbar MT" pitchFamily="2" charset="-78"/>
                        </a:rPr>
                        <a:t>هو</a:t>
                      </a:r>
                      <a:endParaRPr lang="en-GB" sz="2000" dirty="0">
                        <a:cs typeface="Akhbar MT" pitchFamily="2" charset="-78"/>
                      </a:endParaRPr>
                    </a:p>
                  </a:txBody>
                  <a:tcPr/>
                </a:tc>
                <a:tc>
                  <a:txBody>
                    <a:bodyPr/>
                    <a:lstStyle/>
                    <a:p>
                      <a:pPr algn="r" rtl="1"/>
                      <a:r>
                        <a:rPr lang="ar-SY" sz="2000" dirty="0">
                          <a:cs typeface="Akhbar MT" pitchFamily="2" charset="-78"/>
                        </a:rPr>
                        <a:t>الفتحة المقدّرة</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a:t>
                      </a:r>
                      <a:endParaRPr lang="en-GB" sz="2000" dirty="0">
                        <a:cs typeface="Akhbar MT" pitchFamily="2" charset="-78"/>
                      </a:endParaRPr>
                    </a:p>
                  </a:txBody>
                  <a:tcPr/>
                </a:tc>
                <a:tc>
                  <a:txBody>
                    <a:bodyPr/>
                    <a:lstStyle/>
                    <a:p>
                      <a:pPr algn="r" rtl="1"/>
                      <a:r>
                        <a:rPr lang="ar-SY" sz="2000" dirty="0">
                          <a:cs typeface="Akhbar MT" pitchFamily="2" charset="-78"/>
                        </a:rPr>
                        <a:t>أحياها</a:t>
                      </a:r>
                      <a:endParaRPr lang="en-GB" sz="2000" dirty="0">
                        <a:cs typeface="Akhbar MT" pitchFamily="2" charset="-78"/>
                      </a:endParaRPr>
                    </a:p>
                  </a:txBody>
                  <a:tcPr/>
                </a:tc>
                <a:extLst>
                  <a:ext uri="{0D108BD9-81ED-4DB2-BD59-A6C34878D82A}">
                    <a16:rowId xmlns:a16="http://schemas.microsoft.com/office/drawing/2014/main" val="10008"/>
                  </a:ext>
                </a:extLst>
              </a:tr>
              <a:tr h="370840">
                <a:tc>
                  <a:txBody>
                    <a:bodyPr/>
                    <a:lstStyle/>
                    <a:p>
                      <a:pPr algn="r" rtl="1"/>
                      <a:r>
                        <a:rPr lang="ar-SY" sz="2000" dirty="0">
                          <a:cs typeface="Akhbar MT" pitchFamily="2" charset="-78"/>
                        </a:rPr>
                        <a:t>ضمير متصل</a:t>
                      </a:r>
                      <a:endParaRPr lang="en-GB" sz="2000" dirty="0">
                        <a:cs typeface="Akhbar MT" pitchFamily="2" charset="-78"/>
                      </a:endParaRPr>
                    </a:p>
                  </a:txBody>
                  <a:tcPr/>
                </a:tc>
                <a:tc>
                  <a:txBody>
                    <a:bodyPr/>
                    <a:lstStyle/>
                    <a:p>
                      <a:pPr algn="r" rtl="1"/>
                      <a:r>
                        <a:rPr lang="ar-SY" sz="2000" dirty="0">
                          <a:cs typeface="Akhbar MT" pitchFamily="2" charset="-78"/>
                        </a:rPr>
                        <a:t>واو الجماعة</a:t>
                      </a:r>
                      <a:endParaRPr lang="en-GB" sz="2000" dirty="0">
                        <a:cs typeface="Akhbar MT" pitchFamily="2" charset="-78"/>
                      </a:endParaRPr>
                    </a:p>
                  </a:txBody>
                  <a:tcPr/>
                </a:tc>
                <a:tc>
                  <a:txBody>
                    <a:bodyPr/>
                    <a:lstStyle/>
                    <a:p>
                      <a:pPr algn="r" rtl="1"/>
                      <a:r>
                        <a:rPr lang="ar-SY" sz="2000" dirty="0">
                          <a:cs typeface="Akhbar MT" pitchFamily="2" charset="-78"/>
                        </a:rPr>
                        <a:t>ثبوت النون</a:t>
                      </a:r>
                      <a:endParaRPr lang="en-GB" sz="2000" dirty="0">
                        <a:cs typeface="Akhbar MT" pitchFamily="2" charset="-78"/>
                      </a:endParaRPr>
                    </a:p>
                  </a:txBody>
                  <a:tcPr/>
                </a:tc>
                <a:tc>
                  <a:txBody>
                    <a:bodyPr/>
                    <a:lstStyle/>
                    <a:p>
                      <a:pPr algn="r" rtl="1"/>
                      <a:r>
                        <a:rPr lang="ar-SY" sz="2000" dirty="0">
                          <a:cs typeface="Akhbar MT" pitchFamily="2" charset="-78"/>
                        </a:rPr>
                        <a:t>معرب (مرفوع)</a:t>
                      </a:r>
                      <a:endParaRPr lang="en-GB" sz="2000" dirty="0">
                        <a:cs typeface="Akhbar MT" pitchFamily="2" charset="-78"/>
                      </a:endParaRPr>
                    </a:p>
                  </a:txBody>
                  <a:tcPr/>
                </a:tc>
                <a:tc>
                  <a:txBody>
                    <a:bodyPr/>
                    <a:lstStyle/>
                    <a:p>
                      <a:pPr algn="r" rtl="1"/>
                      <a:r>
                        <a:rPr lang="ar-SY" sz="2000" dirty="0">
                          <a:cs typeface="Akhbar MT" pitchFamily="2" charset="-78"/>
                        </a:rPr>
                        <a:t>مضارع</a:t>
                      </a:r>
                      <a:endParaRPr lang="en-GB" sz="2000" dirty="0">
                        <a:cs typeface="Akhbar MT" pitchFamily="2" charset="-78"/>
                      </a:endParaRPr>
                    </a:p>
                  </a:txBody>
                  <a:tcPr/>
                </a:tc>
                <a:tc>
                  <a:txBody>
                    <a:bodyPr/>
                    <a:lstStyle/>
                    <a:p>
                      <a:pPr algn="r" rtl="1"/>
                      <a:r>
                        <a:rPr lang="ar-SY" sz="2000" dirty="0">
                          <a:cs typeface="Akhbar MT" pitchFamily="2" charset="-78"/>
                        </a:rPr>
                        <a:t>يخفَون</a:t>
                      </a:r>
                      <a:endParaRPr lang="en-GB" sz="2000" dirty="0">
                        <a:cs typeface="Akhbar MT" pitchFamily="2" charset="-78"/>
                      </a:endParaRPr>
                    </a:p>
                  </a:txBody>
                  <a:tcPr/>
                </a:tc>
                <a:extLst>
                  <a:ext uri="{0D108BD9-81ED-4DB2-BD59-A6C34878D82A}">
                    <a16:rowId xmlns:a16="http://schemas.microsoft.com/office/drawing/2014/main" val="10009"/>
                  </a:ext>
                </a:extLst>
              </a:tr>
              <a:tr h="370840">
                <a:tc>
                  <a:txBody>
                    <a:bodyPr/>
                    <a:lstStyle/>
                    <a:p>
                      <a:pPr algn="r" rtl="1"/>
                      <a:r>
                        <a:rPr lang="ar-SY" sz="2000" dirty="0">
                          <a:cs typeface="Akhbar MT" pitchFamily="2" charset="-78"/>
                        </a:rPr>
                        <a:t>ضمير متصل</a:t>
                      </a:r>
                      <a:endParaRPr lang="en-GB" sz="2000" dirty="0">
                        <a:cs typeface="Akhbar MT" pitchFamily="2" charset="-78"/>
                      </a:endParaRPr>
                    </a:p>
                  </a:txBody>
                  <a:tcPr/>
                </a:tc>
                <a:tc>
                  <a:txBody>
                    <a:bodyPr/>
                    <a:lstStyle/>
                    <a:p>
                      <a:pPr algn="r" rtl="1"/>
                      <a:r>
                        <a:rPr lang="ar-SY" sz="2000" dirty="0">
                          <a:cs typeface="Akhbar MT" pitchFamily="2" charset="-78"/>
                        </a:rPr>
                        <a:t>تاء الفاعل</a:t>
                      </a:r>
                      <a:r>
                        <a:rPr lang="ar-SY" sz="2000" baseline="0" dirty="0">
                          <a:cs typeface="Akhbar MT" pitchFamily="2" charset="-78"/>
                        </a:rPr>
                        <a:t> المتحرّكة</a:t>
                      </a:r>
                      <a:endParaRPr lang="en-GB" sz="2000" dirty="0">
                        <a:cs typeface="Akhbar MT" pitchFamily="2" charset="-78"/>
                      </a:endParaRPr>
                    </a:p>
                  </a:txBody>
                  <a:tcPr/>
                </a:tc>
                <a:tc>
                  <a:txBody>
                    <a:bodyPr/>
                    <a:lstStyle/>
                    <a:p>
                      <a:pPr algn="r" rtl="1"/>
                      <a:r>
                        <a:rPr lang="ar-SY" sz="2000" dirty="0">
                          <a:cs typeface="Akhbar MT" pitchFamily="2" charset="-78"/>
                        </a:rPr>
                        <a:t>السكون</a:t>
                      </a:r>
                      <a:endParaRPr lang="en-GB" sz="2000" dirty="0">
                        <a:cs typeface="Akhbar MT" pitchFamily="2" charset="-78"/>
                      </a:endParaRPr>
                    </a:p>
                  </a:txBody>
                  <a:tcPr/>
                </a:tc>
                <a:tc>
                  <a:txBody>
                    <a:bodyPr/>
                    <a:lstStyle/>
                    <a:p>
                      <a:pPr algn="r" rtl="1"/>
                      <a:r>
                        <a:rPr lang="ar-SY" sz="2000" dirty="0">
                          <a:cs typeface="Akhbar MT" pitchFamily="2" charset="-78"/>
                        </a:rPr>
                        <a:t>مبنيّ</a:t>
                      </a:r>
                      <a:endParaRPr lang="en-GB" sz="2000" dirty="0">
                        <a:cs typeface="Akhbar MT" pitchFamily="2" charset="-78"/>
                      </a:endParaRPr>
                    </a:p>
                  </a:txBody>
                  <a:tcPr/>
                </a:tc>
                <a:tc>
                  <a:txBody>
                    <a:bodyPr/>
                    <a:lstStyle/>
                    <a:p>
                      <a:pPr algn="r" rtl="1"/>
                      <a:r>
                        <a:rPr lang="ar-SY" sz="2000" dirty="0">
                          <a:cs typeface="Akhbar MT" pitchFamily="2" charset="-78"/>
                        </a:rPr>
                        <a:t>ماض</a:t>
                      </a:r>
                      <a:endParaRPr lang="en-GB" sz="2000" dirty="0">
                        <a:cs typeface="Akhbar MT" pitchFamily="2" charset="-78"/>
                      </a:endParaRPr>
                    </a:p>
                  </a:txBody>
                  <a:tcPr/>
                </a:tc>
                <a:tc>
                  <a:txBody>
                    <a:bodyPr/>
                    <a:lstStyle/>
                    <a:p>
                      <a:pPr algn="r" rtl="1"/>
                      <a:r>
                        <a:rPr lang="ar-SY" sz="2000" dirty="0">
                          <a:cs typeface="Akhbar MT" pitchFamily="2" charset="-78"/>
                        </a:rPr>
                        <a:t>شئتم</a:t>
                      </a:r>
                      <a:endParaRPr lang="en-GB" sz="2000" dirty="0">
                        <a:cs typeface="Akhbar MT" pitchFamily="2" charset="-78"/>
                      </a:endParaRPr>
                    </a:p>
                  </a:txBody>
                  <a:tcPr/>
                </a:tc>
                <a:extLst>
                  <a:ext uri="{0D108BD9-81ED-4DB2-BD59-A6C34878D82A}">
                    <a16:rowId xmlns:a16="http://schemas.microsoft.com/office/drawing/2014/main" val="10010"/>
                  </a:ext>
                </a:extLst>
              </a:tr>
            </a:tbl>
          </a:graphicData>
        </a:graphic>
      </p:graphicFrame>
      <p:pic>
        <p:nvPicPr>
          <p:cNvPr id="3" name="خلقهن">
            <a:hlinkClick r:id="" action="ppaction://media"/>
            <a:extLst>
              <a:ext uri="{FF2B5EF4-FFF2-40B4-BE49-F238E27FC236}">
                <a16:creationId xmlns:a16="http://schemas.microsoft.com/office/drawing/2014/main" id="{49A8009B-CFE6-5AE6-8955-18AF27499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00213" y="839817"/>
            <a:ext cx="956345" cy="918340"/>
          </a:xfrm>
          <a:prstGeom prst="rect">
            <a:avLst/>
          </a:prstGeom>
        </p:spPr>
      </p:pic>
      <p:pic>
        <p:nvPicPr>
          <p:cNvPr id="5" name="صورة 4">
            <a:extLst>
              <a:ext uri="{FF2B5EF4-FFF2-40B4-BE49-F238E27FC236}">
                <a16:creationId xmlns:a16="http://schemas.microsoft.com/office/drawing/2014/main" id="{E018B5C0-72CD-399A-45BD-5E10089EE57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3281" y="145063"/>
            <a:ext cx="1356360" cy="1234440"/>
          </a:xfrm>
          <a:prstGeom prst="rect">
            <a:avLst/>
          </a:prstGeom>
          <a:effectLst>
            <a:softEdge rad="63500"/>
          </a:effectLst>
        </p:spPr>
      </p:pic>
    </p:spTree>
    <p:extLst>
      <p:ext uri="{BB962C8B-B14F-4D97-AF65-F5344CB8AC3E}">
        <p14:creationId xmlns:p14="http://schemas.microsoft.com/office/powerpoint/2010/main" val="413724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4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7458</TotalTime>
  <Words>717</Words>
  <Application>Microsoft Office PowerPoint</Application>
  <PresentationFormat>شاشة عريضة</PresentationFormat>
  <Paragraphs>263</Paragraphs>
  <Slides>10</Slides>
  <Notes>0</Notes>
  <HiddenSlides>0</HiddenSlides>
  <MMClips>13</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10</vt:i4>
      </vt:variant>
    </vt:vector>
  </HeadingPairs>
  <TitlesOfParts>
    <vt:vector size="19" baseType="lpstr">
      <vt:lpstr>__Readex_Pro_cf240d</vt:lpstr>
      <vt:lpstr>Akhbar MT</vt:lpstr>
      <vt:lpstr>Aldhabi</vt:lpstr>
      <vt:lpstr>Arabic Typesetting</vt:lpstr>
      <vt:lpstr>Arial</vt:lpstr>
      <vt:lpstr>Calibri</vt:lpstr>
      <vt:lpstr>Calibri Light</vt:lpstr>
      <vt:lpstr>Traditional Arabic</vt:lpstr>
      <vt:lpstr>Office Theme</vt:lpstr>
      <vt:lpstr>الجزء الأوّل، المحاضرة2  النصّ التّطبيقيّ الأوّل؛ آيات من سورة فصّلت د. إسراء صفيّة</vt:lpstr>
      <vt:lpstr>النصّ التطبيقي الأول: آيات من القرآن الكريم؛ سورة فصّلت، الآيات 26 -43.</vt:lpstr>
      <vt:lpstr>تدريبات نحوية على النصّ القرآنيّ:</vt:lpstr>
      <vt:lpstr>عرض تقديمي في PowerPoint</vt:lpstr>
      <vt:lpstr>تدريبات نحوية على النصّ القرآنيّ:</vt:lpstr>
      <vt:lpstr>عرض تقديمي في PowerPoint</vt:lpstr>
      <vt:lpstr>تدريبات نحويّة على النصّ القرآنيّ:</vt:lpstr>
      <vt:lpstr>عرض تقديمي في PowerPoint</vt:lpstr>
      <vt:lpstr>تدريبات نحويّة على النصّ القرآنيّ:</vt:lpstr>
      <vt:lpstr>شكرًا لحسن إصغائكم </vt:lpstr>
    </vt:vector>
  </TitlesOfParts>
  <Company>Microsoft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إسراء صفية</dc:creator>
  <cp:lastModifiedBy>malaz alrefai</cp:lastModifiedBy>
  <cp:revision>145</cp:revision>
  <dcterms:created xsi:type="dcterms:W3CDTF">2025-02-23T08:31:57Z</dcterms:created>
  <dcterms:modified xsi:type="dcterms:W3CDTF">2025-03-18T08:46:06Z</dcterms:modified>
</cp:coreProperties>
</file>