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6" r:id="rId2"/>
    <p:sldId id="258" r:id="rId3"/>
    <p:sldId id="307" r:id="rId4"/>
    <p:sldId id="334" r:id="rId5"/>
    <p:sldId id="335" r:id="rId6"/>
    <p:sldId id="336" r:id="rId7"/>
    <p:sldId id="337" r:id="rId8"/>
    <p:sldId id="338" r:id="rId9"/>
    <p:sldId id="339" r:id="rId10"/>
    <p:sldId id="347" r:id="rId11"/>
    <p:sldId id="340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48" r:id="rId20"/>
    <p:sldId id="341" r:id="rId21"/>
    <p:sldId id="342" r:id="rId22"/>
    <p:sldId id="30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UM659A8J92NkduqMJRcew==" hashData="cSi/ni92GPBo/UDWECmmH2ZRXGLYYM6sVu4QszLw6Egfjuq2nzi2TD/lPhni+hfT84KXm+U+XBsGPEf6riZEB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6" y="4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EE0CD-3E60-A242-ADB2-D660CB30D7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F910A8-5DA4-0F1A-EE38-6803142E7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AFFD7E-202D-06CE-D54D-C0DD5CE40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FC100-6168-2DD2-1408-B607B424E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A75981-5CD4-9AD2-6D64-8E847500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531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0E22E-D4E8-B804-ECF1-D08EA69D6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A39C4-0F65-C708-A363-90238D2C8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A724F-0FF4-91A5-C423-8982F5DFC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C90DC-D928-43EF-5EA6-28CF246D1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4B8AE-7B2A-2D8D-A368-7D3495D10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76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6CE66-2C69-EE26-AEAC-122CF682B6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925EC7-6F16-AE45-CD0D-15E45EFF3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3C22D-5B63-CD72-78BB-3F98EC5FD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A20E8-83FE-EBDB-07C8-3BFDCEE12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09F78-7EE9-40AD-0C2C-1F80D4313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52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B6961-9F76-2213-34C9-1BC39E4B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914131-1487-F4A7-A22B-0A790E7772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CCF7F-3810-A6EA-B80B-7BD54AA20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8291C-FB6E-AD84-2EB6-0C9E9DB4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F5B316-8F73-7457-9737-3CDEF5A5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67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027D8-A41A-900A-212B-FF510023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51BEDB-D9D9-5AD3-17EE-F6411EDF5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E1E50-5A9A-F3A6-5621-544C53059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1584E-9B70-A6AD-3A80-39D9CE39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B8DD8-471B-AAD4-9045-B0D636BAD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07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0C56D-5F38-F17B-3068-0E0D8923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4E09F-9D36-39FE-D29E-7D0866888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DE846-3F29-E46B-7D2D-6202CCB397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FAB2E-2441-C3B3-E0AA-2487C3DEF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F1020-BAC9-FB4D-0423-16D923B37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40613-7B20-DFF3-CC53-A634EC64E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2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28A8F-15E7-9B08-9623-D622B7B92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A565BF-C749-FF12-D6DE-52EB7D9E7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C8A32-C055-45A1-9F27-15A2D5F68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784770-1750-972F-76DE-451963E8BC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FD98DB-E251-0853-9B67-1E11DE856C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A05F27-4EB0-0E08-C93F-BD2749A45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DEDFF2-F346-68D9-E751-2EF8B780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79FAB8-723C-B586-349E-1894F9F1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5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33DB-1868-4941-6517-57E2ED3C3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36031-58ED-93F1-08FF-ADAB5C926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4F4AA6-D9F2-0F2C-4D12-03473BD0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5DAF-0A18-A15A-B4A4-445105F0D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11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73A1E2-EA8A-BCF4-AEBB-F7C8F7A8A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6532B-5F4C-5985-1871-A76099CF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844EC-3FF2-22A2-85B2-EE8A6023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371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6201D-9DE8-8C92-FBD3-E048DD08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14599-D839-B7E0-87BD-DEDC4F3F1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A69151-8163-8D5C-C1AD-617733CDB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95840B-1217-0FA4-1F0D-9192F6E6E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5F550B-F006-3005-4A1A-37FC27E08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F6259-E21F-17D9-7C74-6609F6AAC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4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C1D4-AA8E-1A36-400A-93D469936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C416AD-7610-AF62-9843-37E4C248EA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3E3D07-C088-11B9-CFE9-B4FCB7927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CE445-B796-9400-9911-B5CE170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F69A4-13CF-0C76-37A8-E383FEF6F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3DBD7-1663-45D6-E99F-399BA021A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26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75000" b="-7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801A57-15EC-F67B-1B63-E4B2D72E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DD78B6-D338-1620-E457-B5BA59271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975A36-09BF-8A7B-6599-8F1D5BFA7B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8B3B-2F39-4D84-B1E7-2F0195BB17EE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5C67F-7EB8-8286-AE3E-0C4B83B9D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97F75-00DC-304C-E43A-3AF361739B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57101-E87A-4D5C-98D8-050D8C438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3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125AA-CABC-241E-49C3-2F407EF2B0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9932" y="981686"/>
            <a:ext cx="8653670" cy="87871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New English File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1C1C4-8963-DE6E-9CE9-DC34F9804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974" y="1122363"/>
            <a:ext cx="8653670" cy="878715"/>
          </a:xfrm>
        </p:spPr>
        <p:txBody>
          <a:bodyPr>
            <a:normAutofit fontScale="85000" lnSpcReduction="20000"/>
          </a:bodyPr>
          <a:lstStyle/>
          <a:p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Intermediate</a:t>
            </a:r>
          </a:p>
          <a:p>
            <a:r>
              <a:rPr lang="en-US" sz="3200" b="1" dirty="0"/>
              <a:t>Session 3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6BD9DD3-10F5-C4B9-4E21-430846541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0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4"/>
    </mc:Choice>
    <mc:Fallback xmlns="">
      <p:transition spd="slow" advTm="6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5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C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GRAMMAR (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Gerunds and Infinitives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7EF65C-466B-57AF-5305-F48D3A82EF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8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7"/>
    </mc:Choice>
    <mc:Fallback xmlns="">
      <p:transition spd="slow" advTm="1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2191998" cy="6506817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sentences 1-16 with the correct form of the verb.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0FC789-A7B9-82C1-35CF-73E332935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50" r="48819"/>
          <a:stretch/>
        </p:blipFill>
        <p:spPr>
          <a:xfrm>
            <a:off x="2941983" y="571628"/>
            <a:ext cx="8216347" cy="6506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D8CF87-BE2E-AD6B-DACD-32A3C1DE1BF3}"/>
              </a:ext>
            </a:extLst>
          </p:cNvPr>
          <p:cNvSpPr txBox="1"/>
          <p:nvPr/>
        </p:nvSpPr>
        <p:spPr>
          <a:xfrm>
            <a:off x="4610844" y="980661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helping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BE80A5-CACD-6EF9-C74A-1FF2A8881C53}"/>
              </a:ext>
            </a:extLst>
          </p:cNvPr>
          <p:cNvSpPr txBox="1"/>
          <p:nvPr/>
        </p:nvSpPr>
        <p:spPr>
          <a:xfrm>
            <a:off x="5062330" y="1266475"/>
            <a:ext cx="1543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not earning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293A83-8178-B6DD-FAE4-F29DA79A7EB4}"/>
              </a:ext>
            </a:extLst>
          </p:cNvPr>
          <p:cNvSpPr txBox="1"/>
          <p:nvPr/>
        </p:nvSpPr>
        <p:spPr>
          <a:xfrm>
            <a:off x="4491119" y="1589749"/>
            <a:ext cx="100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to work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14F29B-CC33-E2E6-5090-6518EDFB91A8}"/>
              </a:ext>
            </a:extLst>
          </p:cNvPr>
          <p:cNvSpPr txBox="1"/>
          <p:nvPr/>
        </p:nvSpPr>
        <p:spPr>
          <a:xfrm>
            <a:off x="5062330" y="2205463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making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BBAF0E-8412-ED63-EB86-BE69CF9FB881}"/>
              </a:ext>
            </a:extLst>
          </p:cNvPr>
          <p:cNvSpPr txBox="1"/>
          <p:nvPr/>
        </p:nvSpPr>
        <p:spPr>
          <a:xfrm>
            <a:off x="3581081" y="2561487"/>
            <a:ext cx="864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Taking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1ED049F-4940-EE47-5148-E5536DA9156E}"/>
              </a:ext>
            </a:extLst>
          </p:cNvPr>
          <p:cNvSpPr txBox="1"/>
          <p:nvPr/>
        </p:nvSpPr>
        <p:spPr>
          <a:xfrm>
            <a:off x="6205520" y="2822332"/>
            <a:ext cx="1007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to work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5757C-B941-2ADF-7FC0-2D684A90D4EF}"/>
              </a:ext>
            </a:extLst>
          </p:cNvPr>
          <p:cNvSpPr txBox="1"/>
          <p:nvPr/>
        </p:nvSpPr>
        <p:spPr>
          <a:xfrm>
            <a:off x="5346796" y="3177201"/>
            <a:ext cx="122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managing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F609DB-C530-FB5C-DDB9-53201D9D2779}"/>
              </a:ext>
            </a:extLst>
          </p:cNvPr>
          <p:cNvSpPr txBox="1"/>
          <p:nvPr/>
        </p:nvSpPr>
        <p:spPr>
          <a:xfrm>
            <a:off x="5030495" y="3766418"/>
            <a:ext cx="13126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expressing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4FD8A7-E339-A946-4624-4918F913D58F}"/>
              </a:ext>
            </a:extLst>
          </p:cNvPr>
          <p:cNvSpPr txBox="1"/>
          <p:nvPr/>
        </p:nvSpPr>
        <p:spPr>
          <a:xfrm>
            <a:off x="4952174" y="4091601"/>
            <a:ext cx="1134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to follow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6B9D8C-76E4-FB47-8C99-892D64D95C13}"/>
              </a:ext>
            </a:extLst>
          </p:cNvPr>
          <p:cNvSpPr txBox="1"/>
          <p:nvPr/>
        </p:nvSpPr>
        <p:spPr>
          <a:xfrm>
            <a:off x="6114576" y="4388633"/>
            <a:ext cx="733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to be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4D8790-682D-78F6-01BB-D33CA874AAE8}"/>
              </a:ext>
            </a:extLst>
          </p:cNvPr>
          <p:cNvSpPr txBox="1"/>
          <p:nvPr/>
        </p:nvSpPr>
        <p:spPr>
          <a:xfrm>
            <a:off x="4371849" y="4738156"/>
            <a:ext cx="1427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improvising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51864E-37C8-BB99-704E-96D933CCBD80}"/>
              </a:ext>
            </a:extLst>
          </p:cNvPr>
          <p:cNvSpPr txBox="1"/>
          <p:nvPr/>
        </p:nvSpPr>
        <p:spPr>
          <a:xfrm>
            <a:off x="3581081" y="5309784"/>
            <a:ext cx="806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Doing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932673-EFC4-4508-7F0F-8A9277CBC67D}"/>
              </a:ext>
            </a:extLst>
          </p:cNvPr>
          <p:cNvSpPr txBox="1"/>
          <p:nvPr/>
        </p:nvSpPr>
        <p:spPr>
          <a:xfrm>
            <a:off x="4539263" y="5633058"/>
            <a:ext cx="931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solving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CA8776-BE97-E87C-25F7-5FBDC785157D}"/>
              </a:ext>
            </a:extLst>
          </p:cNvPr>
          <p:cNvSpPr txBox="1"/>
          <p:nvPr/>
        </p:nvSpPr>
        <p:spPr>
          <a:xfrm>
            <a:off x="4844193" y="5961314"/>
            <a:ext cx="1685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to understand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7D96B2-3F9E-C4BB-624F-5A9B74658DC3}"/>
              </a:ext>
            </a:extLst>
          </p:cNvPr>
          <p:cNvSpPr txBox="1"/>
          <p:nvPr/>
        </p:nvSpPr>
        <p:spPr>
          <a:xfrm>
            <a:off x="4539263" y="6312313"/>
            <a:ext cx="1407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to calculate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B410FB-FD4B-FFDE-6C30-F3132E4CB9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06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48"/>
    </mc:Choice>
    <mc:Fallback xmlns="">
      <p:transition spd="slow" advTm="14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7565"/>
            <a:ext cx="10515600" cy="577939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i="0" u="none" strike="noStrike" baseline="-25000" dirty="0">
                <a:solidFill>
                  <a:srgbClr val="000000"/>
                </a:solidFill>
              </a:rPr>
              <a:t>Look at the sentences in the questionnaire. Complete the rules with the gerund or infinitive +</a:t>
            </a:r>
            <a:r>
              <a:rPr lang="en-US" b="1" i="1" u="none" strike="noStrike" baseline="-25000" dirty="0">
                <a:solidFill>
                  <a:srgbClr val="000000"/>
                </a:solidFill>
              </a:rPr>
              <a:t>to.</a:t>
            </a:r>
          </a:p>
          <a:p>
            <a:pPr marL="0" indent="0">
              <a:lnSpc>
                <a:spcPct val="100000"/>
              </a:lnSpc>
              <a:buNone/>
            </a:pPr>
            <a:endParaRPr lang="en-US" b="1" i="1" baseline="-2500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en-US" b="1" i="0" u="none" strike="noStrike" baseline="0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 				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			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					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18A2A-AE3E-B6BC-7F02-75C7B2795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605" y="1524000"/>
            <a:ext cx="4485838" cy="3511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D11B01-59D0-23AD-B8D4-B5BF51AAAA84}"/>
              </a:ext>
            </a:extLst>
          </p:cNvPr>
          <p:cNvSpPr txBox="1"/>
          <p:nvPr/>
        </p:nvSpPr>
        <p:spPr>
          <a:xfrm>
            <a:off x="4916557" y="1842916"/>
            <a:ext cx="257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the gerund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0E9837-4ACB-4824-65CE-D2F269D6AD8A}"/>
              </a:ext>
            </a:extLst>
          </p:cNvPr>
          <p:cNvSpPr txBox="1"/>
          <p:nvPr/>
        </p:nvSpPr>
        <p:spPr>
          <a:xfrm>
            <a:off x="4561739" y="2654531"/>
            <a:ext cx="257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to + infinitive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446FA-A5F5-731B-B6A9-2A370FBB0CB2}"/>
              </a:ext>
            </a:extLst>
          </p:cNvPr>
          <p:cNvSpPr txBox="1"/>
          <p:nvPr/>
        </p:nvSpPr>
        <p:spPr>
          <a:xfrm>
            <a:off x="4256940" y="3101368"/>
            <a:ext cx="3230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to + infinitive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2B397-1706-BDF0-0FCA-E25D5273DDBF}"/>
              </a:ext>
            </a:extLst>
          </p:cNvPr>
          <p:cNvSpPr txBox="1"/>
          <p:nvPr/>
        </p:nvSpPr>
        <p:spPr>
          <a:xfrm>
            <a:off x="4561740" y="3563033"/>
            <a:ext cx="257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the gerund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73083-6235-A0F5-4797-59AE364B7FE7}"/>
              </a:ext>
            </a:extLst>
          </p:cNvPr>
          <p:cNvSpPr txBox="1"/>
          <p:nvPr/>
        </p:nvSpPr>
        <p:spPr>
          <a:xfrm>
            <a:off x="4717774" y="4300331"/>
            <a:ext cx="2570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the gerund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1A9D026-F59B-03C9-A122-C90122220C7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6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97"/>
    </mc:Choice>
    <mc:Fallback xmlns="">
      <p:transition spd="slow" advTm="49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E84B-1CAC-7695-5578-D88B4EAF2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7" y="318052"/>
            <a:ext cx="11009243" cy="5858911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u="sng" dirty="0"/>
              <a:t>Use the gerund (</a:t>
            </a:r>
            <a:r>
              <a:rPr lang="en-US" b="1" u="sng" dirty="0" err="1"/>
              <a:t>verb+ing</a:t>
            </a:r>
            <a:r>
              <a:rPr lang="en-US" b="1" u="sng" dirty="0"/>
              <a:t>)		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dirty="0"/>
              <a:t>after prepositions and phrasal verbs.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I’m very good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at</a:t>
            </a:r>
            <a:r>
              <a:rPr lang="en-US" dirty="0"/>
              <a:t> remembering names.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She’s given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en-US" dirty="0"/>
              <a:t> smoking.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dirty="0"/>
              <a:t>as the subject of a sentence.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Eating</a:t>
            </a:r>
            <a:r>
              <a:rPr lang="en-US" dirty="0"/>
              <a:t> out is quite cheap here.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en-US" dirty="0"/>
              <a:t>after some verbs, e.g. hate, spend, don't mind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 don’t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mind</a:t>
            </a:r>
            <a:r>
              <a:rPr lang="en-US" dirty="0"/>
              <a:t> getting up early.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 rtl="0">
              <a:buNone/>
            </a:pPr>
            <a:r>
              <a:rPr lang="en-US" b="1" dirty="0"/>
              <a:t>Common verbs which take the gerund include: </a:t>
            </a:r>
            <a:r>
              <a:rPr lang="en-US" dirty="0"/>
              <a:t>enjoy, hate, finish, like, love, mind, practise, spend, stop, suggest and phrasal verbs, e.g. give up, go on, etc.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1C9FAA-F4CD-4E56-61EC-3A2929FB0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864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16"/>
    </mc:Choice>
    <mc:Fallback xmlns="">
      <p:transition spd="slow" advTm="6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1F805-99CF-8A3C-1255-8992D432C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35" y="198783"/>
            <a:ext cx="11141765" cy="597818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u="sng" dirty="0"/>
              <a:t>Use the infinitive+ to</a:t>
            </a:r>
            <a:r>
              <a:rPr lang="en-US" b="1" dirty="0"/>
              <a:t>		 	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dirty="0"/>
              <a:t>after adjectives.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My flat is easy to find.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dirty="0"/>
              <a:t>to express a reason or purpose.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He's saving money to buy a new car.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3. </a:t>
            </a:r>
            <a:r>
              <a:rPr lang="en-US" dirty="0"/>
              <a:t>after some verbs, e.g. She's never learnt to drive.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Try not to make a noise.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 want, need, learn. 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Common verbs which take the infinitive (with to) include: </a:t>
            </a:r>
            <a:r>
              <a:rPr lang="en-US" dirty="0"/>
              <a:t>(can’t) afford, agree, decide, expect, forget, help, hope, learn, need, offer, plan, pretend, promise, refuse, remember, seem, try, want, would like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A4AC54-1500-1DFB-3878-51CBD43253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623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35"/>
    </mc:Choice>
    <mc:Fallback xmlns="">
      <p:transition spd="slow" advTm="55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46471-61EE-9F37-088D-6335EE672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809"/>
            <a:ext cx="10515600" cy="581915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b="1" u="sng" dirty="0"/>
              <a:t>Use the infinitive (without to)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1. </a:t>
            </a:r>
            <a:r>
              <a:rPr lang="en-US" dirty="0"/>
              <a:t>after most modal and auxiliary verbs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I cant drive. We must hurry.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2. </a:t>
            </a:r>
            <a:r>
              <a:rPr lang="en-US" dirty="0"/>
              <a:t>after make and let.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My parents don't let me go out much.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She always makes me laugh.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Gerunds and infinitives form the negative with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not</a:t>
            </a:r>
            <a:r>
              <a:rPr lang="en-US" dirty="0"/>
              <a:t>, </a:t>
            </a:r>
            <a:r>
              <a:rPr lang="en-US" b="1" dirty="0"/>
              <a:t>e.g. </a:t>
            </a:r>
            <a:r>
              <a:rPr lang="en-US" dirty="0"/>
              <a:t>not to be, not being.</a:t>
            </a:r>
          </a:p>
          <a:p>
            <a:r>
              <a:rPr lang="en-US" dirty="0"/>
              <a:t>More verbs take the infinitive than the gerund.</a:t>
            </a:r>
          </a:p>
          <a:p>
            <a:r>
              <a:rPr lang="en-US" dirty="0"/>
              <a:t>These common verbs can take either the gerund or infinitive with no difference in meaning: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begin, continue, prefer, start.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DB97B56-76D1-CEDD-066C-2B7668D533C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94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84"/>
    </mc:Choice>
    <mc:Fallback xmlns="">
      <p:transition spd="slow" advTm="94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092C4-DE4D-A80B-FF97-FA76633BC6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49357"/>
            <a:ext cx="10515600" cy="5527606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3200" dirty="0"/>
              <a:t>These verbs can take </a:t>
            </a:r>
            <a:r>
              <a:rPr lang="en-US" sz="3200" b="1" u="sng" dirty="0"/>
              <a:t>a gerund or an infinitive </a:t>
            </a:r>
            <a:r>
              <a:rPr lang="en-US" sz="3200" dirty="0"/>
              <a:t>but the meaning is </a:t>
            </a:r>
            <a:r>
              <a:rPr lang="en-US" sz="3200" b="1" u="sng" dirty="0"/>
              <a:t>different</a:t>
            </a:r>
            <a:r>
              <a:rPr lang="en-US" sz="3200" dirty="0"/>
              <a:t>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Try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to be </a:t>
            </a:r>
            <a:r>
              <a:rPr lang="en-US" sz="3200" dirty="0"/>
              <a:t>on time. = make an effort to be on time.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Try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doing</a:t>
            </a:r>
            <a:r>
              <a:rPr lang="en-US" sz="3200" dirty="0"/>
              <a:t> yoga. = do it to see if you like it.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Remember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to phone </a:t>
            </a:r>
            <a:r>
              <a:rPr lang="en-US" sz="3200" dirty="0"/>
              <a:t>him. = Don’t forget to do it.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 remember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meeting</a:t>
            </a:r>
            <a:r>
              <a:rPr lang="en-US" sz="3200" dirty="0"/>
              <a:t> him years ago. = I have a memory of it.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8770AED-30D8-FBDB-4951-2FACE8356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3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85"/>
    </mc:Choice>
    <mc:Fallback xmlns="">
      <p:transition spd="slow" advTm="52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D9A2C-29FB-06D7-D30E-FD22DBA3C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026" y="251791"/>
            <a:ext cx="11900452" cy="6414052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a Complete with the gerund or infinitive. 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i="1" u="sng" dirty="0">
                <a:solidFill>
                  <a:schemeClr val="accent2">
                    <a:lumMod val="75000"/>
                  </a:schemeClr>
                </a:solidFill>
              </a:rPr>
              <a:t>Smoking</a:t>
            </a:r>
            <a:r>
              <a:rPr lang="en-US" dirty="0"/>
              <a:t> is banned in all public place. (smoke)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1. </a:t>
            </a:r>
            <a:r>
              <a:rPr lang="en-US" dirty="0"/>
              <a:t>It’s very expensive __________ a flat in the center. (rent)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2. </a:t>
            </a:r>
            <a:r>
              <a:rPr lang="en-US" dirty="0"/>
              <a:t>Are you afraid of ____________? (fly)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3. </a:t>
            </a:r>
            <a:r>
              <a:rPr lang="en-US" dirty="0"/>
              <a:t>I called the restaurant ____________ a table for tonight. (book)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4. </a:t>
            </a:r>
            <a:r>
              <a:rPr lang="en-US" dirty="0"/>
              <a:t>Be careful _______________ a noise when you come home tonight. (not make)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5. </a:t>
            </a:r>
            <a:r>
              <a:rPr lang="en-US" dirty="0"/>
              <a:t>She's worried about	 __________ the exam. (fail)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6. </a:t>
            </a:r>
            <a:r>
              <a:rPr lang="en-US" dirty="0"/>
              <a:t>Everybody went on __________ until after midnight. (dance)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7. </a:t>
            </a:r>
            <a:r>
              <a:rPr lang="en-US" dirty="0"/>
              <a:t>__________ an only child is a bit boring. (be)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8. </a:t>
            </a:r>
            <a:r>
              <a:rPr lang="en-US" dirty="0"/>
              <a:t>It's easy __________ the way if you look at the map. (find)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9. </a:t>
            </a:r>
            <a:r>
              <a:rPr lang="en-US" dirty="0"/>
              <a:t>He’s terrible at __________ languages. (learn)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b="1" dirty="0"/>
              <a:t>10. A</a:t>
            </a:r>
            <a:r>
              <a:rPr lang="en-US" dirty="0"/>
              <a:t> Why are you learning Spanish? </a:t>
            </a:r>
            <a:r>
              <a:rPr lang="en-US" b="1" dirty="0"/>
              <a:t>B</a:t>
            </a:r>
            <a:r>
              <a:rPr lang="en-US" dirty="0"/>
              <a:t> _____________talk to my in-laws. They’re Argentinian, and they don’t speak English. (be able to)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BBE2CA-107B-2578-93D5-BE08C80EFAB5}"/>
              </a:ext>
            </a:extLst>
          </p:cNvPr>
          <p:cNvSpPr txBox="1"/>
          <p:nvPr/>
        </p:nvSpPr>
        <p:spPr>
          <a:xfrm>
            <a:off x="3167269" y="1166191"/>
            <a:ext cx="1122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rent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E34699-32BC-0E79-8D23-034394239763}"/>
              </a:ext>
            </a:extLst>
          </p:cNvPr>
          <p:cNvSpPr txBox="1"/>
          <p:nvPr/>
        </p:nvSpPr>
        <p:spPr>
          <a:xfrm>
            <a:off x="3823252" y="2080591"/>
            <a:ext cx="1165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book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923124-2763-9AFB-FFAD-64653B2CB941}"/>
              </a:ext>
            </a:extLst>
          </p:cNvPr>
          <p:cNvSpPr txBox="1"/>
          <p:nvPr/>
        </p:nvSpPr>
        <p:spPr>
          <a:xfrm>
            <a:off x="2605929" y="2634410"/>
            <a:ext cx="1726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not to make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402E2-64F0-574E-778D-5F0234430302}"/>
              </a:ext>
            </a:extLst>
          </p:cNvPr>
          <p:cNvSpPr txBox="1"/>
          <p:nvPr/>
        </p:nvSpPr>
        <p:spPr>
          <a:xfrm>
            <a:off x="4167808" y="3084983"/>
            <a:ext cx="966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failing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DFEEF-3967-63D4-0182-DB3ACD2D1C8D}"/>
              </a:ext>
            </a:extLst>
          </p:cNvPr>
          <p:cNvSpPr txBox="1"/>
          <p:nvPr/>
        </p:nvSpPr>
        <p:spPr>
          <a:xfrm>
            <a:off x="3430435" y="3572541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dancing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306F8D-3330-5756-C369-D9B6A254EA68}"/>
              </a:ext>
            </a:extLst>
          </p:cNvPr>
          <p:cNvSpPr txBox="1"/>
          <p:nvPr/>
        </p:nvSpPr>
        <p:spPr>
          <a:xfrm>
            <a:off x="788504" y="4089376"/>
            <a:ext cx="899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Being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1E588-EB81-A526-79B6-3C83AD3E4AD7}"/>
              </a:ext>
            </a:extLst>
          </p:cNvPr>
          <p:cNvSpPr txBox="1"/>
          <p:nvPr/>
        </p:nvSpPr>
        <p:spPr>
          <a:xfrm>
            <a:off x="2044589" y="4553202"/>
            <a:ext cx="1026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find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878B94-D999-A690-215E-7AE150ED27CE}"/>
              </a:ext>
            </a:extLst>
          </p:cNvPr>
          <p:cNvSpPr txBox="1"/>
          <p:nvPr/>
        </p:nvSpPr>
        <p:spPr>
          <a:xfrm>
            <a:off x="2913600" y="5003776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learning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0D1540-7E70-AE2A-96C7-8493123FF6AC}"/>
              </a:ext>
            </a:extLst>
          </p:cNvPr>
          <p:cNvSpPr txBox="1"/>
          <p:nvPr/>
        </p:nvSpPr>
        <p:spPr>
          <a:xfrm>
            <a:off x="5509118" y="5465441"/>
            <a:ext cx="1820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be able to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66C3DA-38F6-448A-7AD1-B2F30E3E8BFA}"/>
              </a:ext>
            </a:extLst>
          </p:cNvPr>
          <p:cNvSpPr txBox="1"/>
          <p:nvPr/>
        </p:nvSpPr>
        <p:spPr>
          <a:xfrm>
            <a:off x="3238278" y="1663921"/>
            <a:ext cx="889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flying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A987057-A2C7-749F-0F4F-297BF5F552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025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078"/>
    </mc:Choice>
    <mc:Fallback xmlns="">
      <p:transition spd="slow" advTm="7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7EC82D-63BA-BF78-F907-E8A2F918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74" y="145774"/>
            <a:ext cx="11661913" cy="67122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b. Complete the sentences with work, to work, or working. </a:t>
            </a:r>
            <a:endParaRPr lang="en-US" b="1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0" indent="0">
              <a:buNone/>
            </a:pPr>
            <a:r>
              <a:rPr lang="en-US" b="1" dirty="0"/>
              <a:t>1. </a:t>
            </a:r>
            <a:r>
              <a:rPr lang="en-US" dirty="0"/>
              <a:t>I regret not </a:t>
            </a:r>
            <a:r>
              <a:rPr lang="en-US" b="1" i="1" u="sng" dirty="0">
                <a:solidFill>
                  <a:schemeClr val="accent2">
                    <a:lumMod val="75000"/>
                  </a:schemeClr>
                </a:solidFill>
              </a:rPr>
              <a:t>working  </a:t>
            </a:r>
            <a:r>
              <a:rPr lang="en-US" dirty="0"/>
              <a:t>harder when I was at school.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spent all weekend __________ on the computer.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I've decided __________ abroad next year.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must __________ harder if you want to get promoted.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My boss often makes me __________ late.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6.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 isn’t very good at _________ in a team.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7.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don’t mind_________ on Saturdays if I can have a day off during the week.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8.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He's gone to the UK __________ in his uncle’s shop.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9.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__________ with members of your family can be quite difficult.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10.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My husband promised not __________ on my birthday.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11.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I used_______ in a restaurant when I was a student.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4DBC93-0258-599A-11AE-25EB9755C048}"/>
              </a:ext>
            </a:extLst>
          </p:cNvPr>
          <p:cNvSpPr txBox="1"/>
          <p:nvPr/>
        </p:nvSpPr>
        <p:spPr>
          <a:xfrm>
            <a:off x="3763617" y="1166191"/>
            <a:ext cx="121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D15983-CF15-7B70-EAD1-84D95A14F925}"/>
              </a:ext>
            </a:extLst>
          </p:cNvPr>
          <p:cNvSpPr txBox="1"/>
          <p:nvPr/>
        </p:nvSpPr>
        <p:spPr>
          <a:xfrm>
            <a:off x="2640937" y="1652199"/>
            <a:ext cx="1240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work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1AB381-4115-F241-7658-479973C4537C}"/>
              </a:ext>
            </a:extLst>
          </p:cNvPr>
          <p:cNvSpPr txBox="1"/>
          <p:nvPr/>
        </p:nvSpPr>
        <p:spPr>
          <a:xfrm>
            <a:off x="2138395" y="2175802"/>
            <a:ext cx="83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B9271D-68E4-949C-F523-21EAB6FCFA7E}"/>
              </a:ext>
            </a:extLst>
          </p:cNvPr>
          <p:cNvSpPr txBox="1"/>
          <p:nvPr/>
        </p:nvSpPr>
        <p:spPr>
          <a:xfrm>
            <a:off x="4572000" y="2648273"/>
            <a:ext cx="832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DD7882-FD9A-8AA4-1596-C04E55B58804}"/>
              </a:ext>
            </a:extLst>
          </p:cNvPr>
          <p:cNvSpPr txBox="1"/>
          <p:nvPr/>
        </p:nvSpPr>
        <p:spPr>
          <a:xfrm>
            <a:off x="3811899" y="3198167"/>
            <a:ext cx="121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75B494-076F-BCE6-3196-DC580B1EA6C1}"/>
              </a:ext>
            </a:extLst>
          </p:cNvPr>
          <p:cNvSpPr txBox="1"/>
          <p:nvPr/>
        </p:nvSpPr>
        <p:spPr>
          <a:xfrm>
            <a:off x="2555895" y="3682227"/>
            <a:ext cx="1219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1CB314-BE86-9713-9A12-BE2B8C776098}"/>
              </a:ext>
            </a:extLst>
          </p:cNvPr>
          <p:cNvSpPr txBox="1"/>
          <p:nvPr/>
        </p:nvSpPr>
        <p:spPr>
          <a:xfrm>
            <a:off x="3763616" y="4216636"/>
            <a:ext cx="117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work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BF829F-8ECE-EE57-7409-642D890EB420}"/>
              </a:ext>
            </a:extLst>
          </p:cNvPr>
          <p:cNvSpPr txBox="1"/>
          <p:nvPr/>
        </p:nvSpPr>
        <p:spPr>
          <a:xfrm>
            <a:off x="735450" y="4678301"/>
            <a:ext cx="1328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Working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CF69AA-A1DA-B2C2-9CFF-5ECC4DC4BD90}"/>
              </a:ext>
            </a:extLst>
          </p:cNvPr>
          <p:cNvSpPr txBox="1"/>
          <p:nvPr/>
        </p:nvSpPr>
        <p:spPr>
          <a:xfrm>
            <a:off x="4757485" y="5212710"/>
            <a:ext cx="117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ED539C-F534-08EF-8163-B5A89BAA7100}"/>
              </a:ext>
            </a:extLst>
          </p:cNvPr>
          <p:cNvSpPr txBox="1"/>
          <p:nvPr/>
        </p:nvSpPr>
        <p:spPr>
          <a:xfrm>
            <a:off x="1754898" y="5730838"/>
            <a:ext cx="1171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to work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ED3D94F-8ABC-246E-5979-25531E6BF9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303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935"/>
    </mc:Choice>
    <mc:Fallback xmlns="">
      <p:transition spd="slow" advTm="8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5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C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READING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8391AD9-E2AD-00AF-0873-040E58C28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3"/>
    </mc:Choice>
    <mc:Fallback xmlns="">
      <p:transition spd="slow" advTm="2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F6C63-EDB0-C63C-80E7-4BE11AE411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6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Unit 5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Part C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VOCABULARY (</a:t>
            </a:r>
            <a:r>
              <a:rPr lang="en-US" sz="4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</a:t>
            </a:r>
            <a:r>
              <a:rPr lang="en-US" sz="4400" b="1" dirty="0">
                <a:solidFill>
                  <a:schemeClr val="accent2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solidFill>
                <a:schemeClr val="accent2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7E3E3B-2558-A5EC-565A-496BB6007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0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0"/>
    </mc:Choice>
    <mc:Fallback xmlns="">
      <p:transition spd="slow" advTm="5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Read the title of the article. What kind of personality do you think you need to be a good political reporter?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22773-27DA-F0A2-819A-8F1A56036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1688" y="940370"/>
            <a:ext cx="6188765" cy="5917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B26D60-E31D-9CF1-6BBD-8584552B40E8}"/>
              </a:ext>
            </a:extLst>
          </p:cNvPr>
          <p:cNvSpPr txBox="1"/>
          <p:nvPr/>
        </p:nvSpPr>
        <p:spPr>
          <a:xfrm>
            <a:off x="230493" y="1815548"/>
            <a:ext cx="5242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You need to be extrovert, confident,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</a:rPr>
              <a:t>etc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0A857A2-B53D-07D8-BB5F-1296845DDD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18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847"/>
    </mc:Choice>
    <mc:Fallback xmlns="">
      <p:transition spd="slow" advTm="59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1661912" cy="6858000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Read the text and put these headings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right place. (page78)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challenge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contestant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teachers 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The training</a:t>
            </a:r>
          </a:p>
          <a:p>
            <a:pPr>
              <a:lnSpc>
                <a:spcPct val="100000"/>
              </a:lnSpc>
            </a:pPr>
            <a:r>
              <a:rPr lang="en-US" sz="2400" b="1" strike="sngStrike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b="1" strike="sngStrike" dirty="0" err="1"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endParaRPr lang="en-US" sz="2400" b="1" strike="sngStrike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311A21-BFDF-4BD7-DE6A-37063861D6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670" y="0"/>
            <a:ext cx="658633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C6195-AB6E-1143-1413-84598BBF3836}"/>
              </a:ext>
            </a:extLst>
          </p:cNvPr>
          <p:cNvSpPr txBox="1"/>
          <p:nvPr/>
        </p:nvSpPr>
        <p:spPr>
          <a:xfrm>
            <a:off x="6003634" y="1431235"/>
            <a:ext cx="1604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contestant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C42F18-05F1-3C45-0C6F-02F76F940BBC}"/>
              </a:ext>
            </a:extLst>
          </p:cNvPr>
          <p:cNvSpPr txBox="1"/>
          <p:nvPr/>
        </p:nvSpPr>
        <p:spPr>
          <a:xfrm>
            <a:off x="5830957" y="2988366"/>
            <a:ext cx="14966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challenge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D3FB01-D285-898E-B78F-2034EA3948BD}"/>
              </a:ext>
            </a:extLst>
          </p:cNvPr>
          <p:cNvSpPr txBox="1"/>
          <p:nvPr/>
        </p:nvSpPr>
        <p:spPr>
          <a:xfrm>
            <a:off x="5837150" y="4144617"/>
            <a:ext cx="1402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teachers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085618-C6B9-A01E-D3BB-FD7E0700B080}"/>
              </a:ext>
            </a:extLst>
          </p:cNvPr>
          <p:cNvSpPr txBox="1"/>
          <p:nvPr/>
        </p:nvSpPr>
        <p:spPr>
          <a:xfrm>
            <a:off x="5869846" y="5178142"/>
            <a:ext cx="13289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training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B8524B0-E9B2-6B5D-86BA-AC63981386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477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0"/>
    </mc:Choice>
    <mc:Fallback xmlns="">
      <p:transition spd="slow" advTm="7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74C1D-E4DC-203F-AABD-AF3787552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3826"/>
            <a:ext cx="10515600" cy="57131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{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{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Thank You 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}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}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C963D0-8020-CAA4-A37D-56A9A2263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5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"/>
    </mc:Choice>
    <mc:Fallback xmlns="">
      <p:transition spd="slow" advTm="5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picture story and match a sentence with each picture.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 applied for a job with a food company, and sent in his cv.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Jake was unemployed and was looking for a job.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 had an interview, and he got the job.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89FD15-8910-B441-73AB-9DB4D9A651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458"/>
          <a:stretch/>
        </p:blipFill>
        <p:spPr>
          <a:xfrm>
            <a:off x="1951171" y="1060174"/>
            <a:ext cx="8289657" cy="21601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83AFA0-351A-5BCC-C370-0A7314C8BD72}"/>
              </a:ext>
            </a:extLst>
          </p:cNvPr>
          <p:cNvSpPr txBox="1"/>
          <p:nvPr/>
        </p:nvSpPr>
        <p:spPr>
          <a:xfrm>
            <a:off x="6838122" y="444120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D850D1-F3DC-0FCC-3C04-193526C9C7B1}"/>
              </a:ext>
            </a:extLst>
          </p:cNvPr>
          <p:cNvSpPr txBox="1"/>
          <p:nvPr/>
        </p:nvSpPr>
        <p:spPr>
          <a:xfrm>
            <a:off x="8328991" y="373221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FD1CE78-75CE-2B68-8558-72E227845998}"/>
              </a:ext>
            </a:extLst>
          </p:cNvPr>
          <p:cNvSpPr txBox="1"/>
          <p:nvPr/>
        </p:nvSpPr>
        <p:spPr>
          <a:xfrm>
            <a:off x="5892416" y="5083937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635FF9-53FE-0822-88BE-ABA747F29E0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1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80"/>
    </mc:Choice>
    <mc:Fallback xmlns="">
      <p:transition spd="slow" advTm="77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7" y="410817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picture story and match a sentence with each picture.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But he was happy because he had a good salary and a company car. ____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 had to work very hard and do overtime.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+mn-lt"/>
              <a:cs typeface="Arial" panose="020B060402020202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F8831-2368-EE78-F63B-66A114BF5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4" y="1182179"/>
            <a:ext cx="7447722" cy="2485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3C821F-E3F4-EBED-3F20-35F28FE3A3C9}"/>
              </a:ext>
            </a:extLst>
          </p:cNvPr>
          <p:cNvSpPr txBox="1"/>
          <p:nvPr/>
        </p:nvSpPr>
        <p:spPr>
          <a:xfrm>
            <a:off x="6294784" y="4439518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AE70E4-09D5-D68F-B64B-E3F20346FF5B}"/>
              </a:ext>
            </a:extLst>
          </p:cNvPr>
          <p:cNvSpPr txBox="1"/>
          <p:nvPr/>
        </p:nvSpPr>
        <p:spPr>
          <a:xfrm>
            <a:off x="9356035" y="3668156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5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5FF179-1550-DF47-A42C-8EE0206DC5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3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03"/>
    </mc:Choice>
    <mc:Fallback xmlns="">
      <p:transition spd="slow" advTm="40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picture story and match a sentence with each picture.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He was sacked. Jake was unemployed again..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After six months he got promoted.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But then he had an argument with his boss. 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C506F6-9BEC-40E2-0AB7-8D978991B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347" y="998391"/>
            <a:ext cx="7116417" cy="2566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F733E5-7D39-F261-3462-EBF8231D5F48}"/>
              </a:ext>
            </a:extLst>
          </p:cNvPr>
          <p:cNvSpPr txBox="1"/>
          <p:nvPr/>
        </p:nvSpPr>
        <p:spPr>
          <a:xfrm>
            <a:off x="6398973" y="3700039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E72B3C-26F8-BBBE-089E-1311F8819183}"/>
              </a:ext>
            </a:extLst>
          </p:cNvPr>
          <p:cNvSpPr txBox="1"/>
          <p:nvPr/>
        </p:nvSpPr>
        <p:spPr>
          <a:xfrm>
            <a:off x="5009323" y="4358463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A848E-DB4C-0EB5-0318-B366F7A24146}"/>
              </a:ext>
            </a:extLst>
          </p:cNvPr>
          <p:cNvSpPr txBox="1"/>
          <p:nvPr/>
        </p:nvSpPr>
        <p:spPr>
          <a:xfrm>
            <a:off x="6215269" y="511897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7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667E138-2E2D-246C-25C0-1E15244259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326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95"/>
    </mc:Choice>
    <mc:Fallback xmlns="">
      <p:transition spd="slow" advTm="42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Describing your job</a:t>
            </a:r>
          </a:p>
          <a:p>
            <a:pPr marL="457200" indent="-457200">
              <a:lnSpc>
                <a:spcPct val="100000"/>
              </a:lnSpc>
              <a:spcAft>
                <a:spcPts val="1000"/>
              </a:spcAft>
              <a:buAutoNum type="alphaUcPeriod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 the texts and match them to the pictures. What are the jobs?</a:t>
            </a: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Aft>
                <a:spcPts val="1000"/>
              </a:spcAft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00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D2699-1DBE-B1DA-EF76-2452E23789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1914" y="1821762"/>
            <a:ext cx="7951304" cy="3537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25C90-652F-6BC4-76F2-05B628D491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82" y="1821762"/>
            <a:ext cx="3511826" cy="3731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F668A-ED4C-68EB-FD20-A5E1E0C75C68}"/>
              </a:ext>
            </a:extLst>
          </p:cNvPr>
          <p:cNvSpPr txBox="1"/>
          <p:nvPr/>
        </p:nvSpPr>
        <p:spPr>
          <a:xfrm>
            <a:off x="3424376" y="3190278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6A4B31-FDE1-B41C-E783-881857BE9C5D}"/>
              </a:ext>
            </a:extLst>
          </p:cNvPr>
          <p:cNvSpPr txBox="1"/>
          <p:nvPr/>
        </p:nvSpPr>
        <p:spPr>
          <a:xfrm>
            <a:off x="3424376" y="515896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92763DA-111D-9D33-1A00-DAC5C1A6384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239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52"/>
    </mc:Choice>
    <mc:Fallback xmlns="">
      <p:transition spd="slow" advTm="55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B. Match the highlighted words in the texts with their definitions.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written legal agreement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knowledge you get from doing a job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series of lessons to learn to do a job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the time you spend doing a job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working for yourself, not for a company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 stop working when you reach a certain age, e.g. 65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left a job because you wanted to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lasting for a short time ______________ opposite of permanent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only a part of the day or the week ______________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10.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exams you've passed or courses you’ve done ______________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AEDE6-A5FC-B7FB-EC8E-7806B2F2D1C0}"/>
              </a:ext>
            </a:extLst>
          </p:cNvPr>
          <p:cNvSpPr txBox="1"/>
          <p:nvPr/>
        </p:nvSpPr>
        <p:spPr>
          <a:xfrm>
            <a:off x="7050156" y="1643269"/>
            <a:ext cx="1585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experience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EEEE0E-0384-D30B-CA98-BFDDBB8927EC}"/>
              </a:ext>
            </a:extLst>
          </p:cNvPr>
          <p:cNvSpPr txBox="1"/>
          <p:nvPr/>
        </p:nvSpPr>
        <p:spPr>
          <a:xfrm>
            <a:off x="6659217" y="2104934"/>
            <a:ext cx="2083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training course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B5AB8-4672-392F-87F2-2B9377E04567}"/>
              </a:ext>
            </a:extLst>
          </p:cNvPr>
          <p:cNvSpPr txBox="1"/>
          <p:nvPr/>
        </p:nvSpPr>
        <p:spPr>
          <a:xfrm>
            <a:off x="5758069" y="2638404"/>
            <a:ext cx="2012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working hours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C9EEDC-FAA9-557F-E621-9987DC5674A4}"/>
              </a:ext>
            </a:extLst>
          </p:cNvPr>
          <p:cNvSpPr txBox="1"/>
          <p:nvPr/>
        </p:nvSpPr>
        <p:spPr>
          <a:xfrm>
            <a:off x="4916556" y="1076198"/>
            <a:ext cx="1236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contract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E43460-D9F1-DBD5-31DD-36126205323B}"/>
              </a:ext>
            </a:extLst>
          </p:cNvPr>
          <p:cNvSpPr txBox="1"/>
          <p:nvPr/>
        </p:nvSpPr>
        <p:spPr>
          <a:xfrm>
            <a:off x="7050156" y="3198167"/>
            <a:ext cx="2003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self-employed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559973-0100-57BF-A4F2-D73273755674}"/>
              </a:ext>
            </a:extLst>
          </p:cNvPr>
          <p:cNvSpPr txBox="1"/>
          <p:nvPr/>
        </p:nvSpPr>
        <p:spPr>
          <a:xfrm>
            <a:off x="9071113" y="3682589"/>
            <a:ext cx="9562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retire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3708D-3E94-FCC7-57E6-643E6BDAFF5A}"/>
              </a:ext>
            </a:extLst>
          </p:cNvPr>
          <p:cNvSpPr txBox="1"/>
          <p:nvPr/>
        </p:nvSpPr>
        <p:spPr>
          <a:xfrm>
            <a:off x="6076120" y="4160207"/>
            <a:ext cx="1344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resigned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49A8C4-AAC9-44F6-62C7-5EF572FE9DFE}"/>
              </a:ext>
            </a:extLst>
          </p:cNvPr>
          <p:cNvSpPr txBox="1"/>
          <p:nvPr/>
        </p:nvSpPr>
        <p:spPr>
          <a:xfrm>
            <a:off x="4711147" y="4684386"/>
            <a:ext cx="1603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temporary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1FC641-D4F1-9433-2037-C19407E43688}"/>
              </a:ext>
            </a:extLst>
          </p:cNvPr>
          <p:cNvSpPr txBox="1"/>
          <p:nvPr/>
        </p:nvSpPr>
        <p:spPr>
          <a:xfrm>
            <a:off x="6659217" y="5182061"/>
            <a:ext cx="3455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Part-time </a:t>
            </a:r>
            <a:r>
              <a:rPr lang="en-US" sz="2400" b="1" dirty="0" err="1"/>
              <a:t>opp</a:t>
            </a:r>
            <a:r>
              <a:rPr lang="en-US" sz="2400" b="1" dirty="0"/>
              <a:t> of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full-time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1A438E-E343-FFB0-6B04-9C97F7229580}"/>
              </a:ext>
            </a:extLst>
          </p:cNvPr>
          <p:cNvSpPr txBox="1"/>
          <p:nvPr/>
        </p:nvSpPr>
        <p:spPr>
          <a:xfrm>
            <a:off x="7997686" y="5742250"/>
            <a:ext cx="1903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qualifications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056F57EF-BCB5-C7B3-E412-0B3F14ABD0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776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324"/>
    </mc:Choice>
    <mc:Fallback xmlns="">
      <p:transition spd="slow" advTm="1123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Saying what you do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appropriate prepositions. 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1. I work____ a multinational company.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2. I work ____ a manager.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3. I'm ____ charge the marketing department.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4. I work ____ a factory.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 I’m responsible ____ customer loans.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6. I’m ____ school / university.</a:t>
            </a: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7. I'm ____ my third year.</a:t>
            </a: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88D208-EE83-784E-41DE-101DC77EAE46}"/>
              </a:ext>
            </a:extLst>
          </p:cNvPr>
          <p:cNvSpPr txBox="1"/>
          <p:nvPr/>
        </p:nvSpPr>
        <p:spPr>
          <a:xfrm>
            <a:off x="1709529" y="1722782"/>
            <a:ext cx="551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647072-98E8-0769-28FA-606917EB2CAB}"/>
              </a:ext>
            </a:extLst>
          </p:cNvPr>
          <p:cNvSpPr txBox="1"/>
          <p:nvPr/>
        </p:nvSpPr>
        <p:spPr>
          <a:xfrm>
            <a:off x="1709529" y="2184447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3B010-7CD5-94E3-0BCA-39174FA1470F}"/>
              </a:ext>
            </a:extLst>
          </p:cNvPr>
          <p:cNvSpPr txBox="1"/>
          <p:nvPr/>
        </p:nvSpPr>
        <p:spPr>
          <a:xfrm>
            <a:off x="1405471" y="2646112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2E97F2-2F6B-5C1C-EB66-1683A6C40485}"/>
              </a:ext>
            </a:extLst>
          </p:cNvPr>
          <p:cNvSpPr txBox="1"/>
          <p:nvPr/>
        </p:nvSpPr>
        <p:spPr>
          <a:xfrm>
            <a:off x="1724308" y="310777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EF8DE8-2F7E-6D8B-3DB2-3F9382404A0A}"/>
              </a:ext>
            </a:extLst>
          </p:cNvPr>
          <p:cNvSpPr txBox="1"/>
          <p:nvPr/>
        </p:nvSpPr>
        <p:spPr>
          <a:xfrm>
            <a:off x="2935355" y="3569442"/>
            <a:ext cx="551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for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87EF0-3323-33CC-FF96-F729B1E2A5E3}"/>
              </a:ext>
            </a:extLst>
          </p:cNvPr>
          <p:cNvSpPr txBox="1"/>
          <p:nvPr/>
        </p:nvSpPr>
        <p:spPr>
          <a:xfrm>
            <a:off x="1342088" y="3981056"/>
            <a:ext cx="441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785F50-FB09-B09C-E1CA-337ECDA55EEC}"/>
              </a:ext>
            </a:extLst>
          </p:cNvPr>
          <p:cNvSpPr txBox="1"/>
          <p:nvPr/>
        </p:nvSpPr>
        <p:spPr>
          <a:xfrm>
            <a:off x="1344660" y="4442721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in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E9FC6E9-0ADA-6A65-EF52-DE0136D683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7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432"/>
    </mc:Choice>
    <mc:Fallback xmlns="">
      <p:transition spd="slow" advTm="4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38D24-ECF7-E41B-1758-0037A5B79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329" y="437322"/>
            <a:ext cx="11171583" cy="60694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two more jobs in each column.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Remember!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l" rtl="0">
              <a:lnSpc>
                <a:spcPct val="115000"/>
              </a:lnSpc>
              <a:spcAft>
                <a:spcPts val="1000"/>
              </a:spcAft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D8D952-AE2C-360A-6F72-A750477D87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29" y="1059802"/>
            <a:ext cx="10584623" cy="26640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AE25C-EDCB-BA07-306B-6A2866D40365}"/>
              </a:ext>
            </a:extLst>
          </p:cNvPr>
          <p:cNvSpPr txBox="1"/>
          <p:nvPr/>
        </p:nvSpPr>
        <p:spPr>
          <a:xfrm>
            <a:off x="530088" y="2544418"/>
            <a:ext cx="11759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builder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teacher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34343B-3C79-92F5-747D-BDA3A76FC33D}"/>
              </a:ext>
            </a:extLst>
          </p:cNvPr>
          <p:cNvSpPr txBox="1"/>
          <p:nvPr/>
        </p:nvSpPr>
        <p:spPr>
          <a:xfrm>
            <a:off x="2710071" y="2544418"/>
            <a:ext cx="1048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doctor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author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57E79E-8A3C-9818-37D4-A31AAB8F0E7F}"/>
              </a:ext>
            </a:extLst>
          </p:cNvPr>
          <p:cNvSpPr txBox="1"/>
          <p:nvPr/>
        </p:nvSpPr>
        <p:spPr>
          <a:xfrm>
            <a:off x="5002937" y="2554357"/>
            <a:ext cx="17089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receptionist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journalist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C18385-B324-83AF-CF17-4882854CE76D}"/>
              </a:ext>
            </a:extLst>
          </p:cNvPr>
          <p:cNvSpPr txBox="1"/>
          <p:nvPr/>
        </p:nvSpPr>
        <p:spPr>
          <a:xfrm>
            <a:off x="7017027" y="2523532"/>
            <a:ext cx="13692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musician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politician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9276CC-28C7-F82C-F462-C393C05C4E8B}"/>
              </a:ext>
            </a:extLst>
          </p:cNvPr>
          <p:cNvSpPr txBox="1"/>
          <p:nvPr/>
        </p:nvSpPr>
        <p:spPr>
          <a:xfrm>
            <a:off x="9259955" y="2554357"/>
            <a:ext cx="15099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housewife</a:t>
            </a:r>
          </a:p>
          <a:p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nurse</a:t>
            </a:r>
          </a:p>
          <a:p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BDDC21-5EAD-D6BD-7A26-EDCAA6DE1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3868" y="3941652"/>
            <a:ext cx="7096125" cy="25336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C90EB61-B431-1B95-79E3-80BF23987B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30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03"/>
    </mc:Choice>
    <mc:Fallback xmlns="">
      <p:transition spd="slow" advTm="11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|1.7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6.7|12.7|5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8|13.2|7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6.6|34.6|20|6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5.1|3.4|8.3|5.3|7|2.7|5|11.5|7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0.8|10.6|8.3|6.9|6|7.5|7.9|8.7|5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3.5|3.2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7.5|1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9|3.7|4.1|9.1|11.7|10.1|6|12.9|7.9|17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4.4|3.7|7.7|3.4|4|4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25.9|10.6|8.5|18.2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1|2.7|1.8|24.9|3.1|4.5|3.6|19.9|3.6|2.8|3.4|7|4.5|5.7|3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6.5|3.4|6.2|6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1367</Words>
  <Application>Microsoft Office PowerPoint</Application>
  <PresentationFormat>شاشة عريضة</PresentationFormat>
  <Paragraphs>246</Paragraphs>
  <Slides>22</Slides>
  <Notes>0</Notes>
  <HiddenSlides>0</HiddenSlides>
  <MMClips>22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New English File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Lida</dc:creator>
  <cp:lastModifiedBy>User 2004</cp:lastModifiedBy>
  <cp:revision>205</cp:revision>
  <dcterms:created xsi:type="dcterms:W3CDTF">2022-10-28T18:57:55Z</dcterms:created>
  <dcterms:modified xsi:type="dcterms:W3CDTF">2023-03-12T10:58:27Z</dcterms:modified>
</cp:coreProperties>
</file>