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8" r:id="rId3"/>
    <p:sldId id="307" r:id="rId4"/>
    <p:sldId id="264" r:id="rId5"/>
    <p:sldId id="328" r:id="rId6"/>
    <p:sldId id="329" r:id="rId7"/>
    <p:sldId id="327" r:id="rId8"/>
    <p:sldId id="331" r:id="rId9"/>
    <p:sldId id="330" r:id="rId10"/>
    <p:sldId id="324" r:id="rId11"/>
    <p:sldId id="323" r:id="rId12"/>
    <p:sldId id="325" r:id="rId13"/>
    <p:sldId id="277" r:id="rId14"/>
    <p:sldId id="326" r:id="rId15"/>
    <p:sldId id="332" r:id="rId16"/>
    <p:sldId id="333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Xpe+pR7P+aSE4Dzw3+CrGw==" hashData="sH+xo9bxatOwphItrervsEfrKfevJOcTi6ITUvzc0nqWpTEx8Vu+LKWYAx1ltjd3L+513kQz58Xteo4ZAp2Yt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E0CD-3E60-A242-ADB2-D660CB30D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910A8-5DA4-0F1A-EE38-6803142E7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FFD7E-202D-06CE-D54D-C0DD5CE4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C100-6168-2DD2-1408-B607B424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75981-5CD4-9AD2-6D64-8E847500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E22E-D4E8-B804-ECF1-D08EA69D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39C4-0F65-C708-A363-90238D2C8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724F-0FF4-91A5-C423-8982F5DF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C90DC-D928-43EF-5EA6-28CF246D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4B8AE-7B2A-2D8D-A368-7D3495D1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7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6CE66-2C69-EE26-AEAC-122CF682B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25EC7-6F16-AE45-CD0D-15E45EFF3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C22D-5B63-CD72-78BB-3F98EC5F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20E8-83FE-EBDB-07C8-3BFDCEE1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9F78-7EE9-40AD-0C2C-1F80D431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6961-9F76-2213-34C9-1BC39E4B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14131-1487-F4A7-A22B-0A790E77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CF7F-3810-A6EA-B80B-7BD54AA2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8291C-FB6E-AD84-2EB6-0C9E9DB4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B316-8F73-7457-9737-3CDEF5A5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6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27D8-A41A-900A-212B-FF510023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BEDB-D9D9-5AD3-17EE-F6411EDF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1E50-5A9A-F3A6-5621-544C5305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1584E-9B70-A6AD-3A80-39D9CE39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8DD8-471B-AAD4-9045-B0D636BA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C56D-5F38-F17B-3068-0E0D8923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E09F-9D36-39FE-D29E-7D0866888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DE846-3F29-E46B-7D2D-6202CCB39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FAB2E-2441-C3B3-E0AA-2487C3DE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F1020-BAC9-FB4D-0423-16D923B3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40613-7B20-DFF3-CC53-A634EC64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8A8F-15E7-9B08-9623-D622B7B9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65BF-C749-FF12-D6DE-52EB7D9E7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8A32-C055-45A1-9F27-15A2D5F6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84770-1750-972F-76DE-451963E8B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D98DB-E251-0853-9B67-1E11DE85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05F27-4EB0-0E08-C93F-BD2749A4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EDFF2-F346-68D9-E751-2EF8B780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9FAB8-723C-B586-349E-1894F9F1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33DB-1868-4941-6517-57E2ED3C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36031-58ED-93F1-08FF-ADAB5C9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F4AA6-D9F2-0F2C-4D12-03473BD0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5DAF-0A18-A15A-B4A4-445105F0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3A1E2-EA8A-BCF4-AEBB-F7C8F7A8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6532B-5F4C-5985-1871-A76099CF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844EC-3FF2-22A2-85B2-EE8A6023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01D-9DE8-8C92-FBD3-E048DD08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4599-D839-B7E0-87BD-DEDC4F3F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69151-8163-8D5C-C1AD-617733CD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5840B-1217-0FA4-1F0D-9192F6E6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F550B-F006-3005-4A1A-37FC27E0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F6259-E21F-17D9-7C74-6609F6AA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C1D4-AA8E-1A36-400A-93D46993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C416AD-7610-AF62-9843-37E4C248E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E3D07-C088-11B9-CFE9-B4FCB7927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CE445-B796-9400-9911-B5CE170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F69A4-13CF-0C76-37A8-E383FEF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3DBD7-1663-45D6-E99F-399BA021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01A57-15EC-F67B-1B63-E4B2D72E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D78B6-D338-1620-E457-B5BA59271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75A36-09BF-8A7B-6599-8F1D5BFA7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5C67F-7EB8-8286-AE3E-0C4B83B9D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7F75-00DC-304C-E43A-3AF36173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25AA-CABC-241E-49C3-2F407EF2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653670" cy="8787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New English File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1C1C4-8963-DE6E-9CE9-DC34F9804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4" y="1220837"/>
            <a:ext cx="8653670" cy="878715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Intermediate</a:t>
            </a:r>
          </a:p>
          <a:p>
            <a:r>
              <a:rPr lang="en-US" sz="3200" b="1" dirty="0"/>
              <a:t>Session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23330DD-0237-7949-D7CD-652E9D88EE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"/>
    </mc:Choice>
    <mc:Fallback xmlns="">
      <p:transition spd="slow" advTm="6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424070"/>
            <a:ext cx="11065566" cy="620201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What does the writer say? Choose a, b, or c.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b="1" dirty="0"/>
              <a:t>When women talk to each other they generally talk about ____.	</a:t>
            </a:r>
          </a:p>
          <a:p>
            <a:pPr marL="0" indent="0">
              <a:buNone/>
            </a:pPr>
            <a:r>
              <a:rPr lang="en-US" b="1" dirty="0"/>
              <a:t>a</a:t>
            </a:r>
            <a:r>
              <a:rPr lang="en-US" dirty="0"/>
              <a:t> unimportant things	</a:t>
            </a:r>
            <a:r>
              <a:rPr lang="en-US" b="1" dirty="0"/>
              <a:t>b </a:t>
            </a:r>
            <a:r>
              <a:rPr lang="en-US" dirty="0"/>
              <a:t>very serious things	</a:t>
            </a:r>
            <a:r>
              <a:rPr lang="en-US" b="1" dirty="0"/>
              <a:t>c </a:t>
            </a:r>
            <a:r>
              <a:rPr lang="en-US" dirty="0"/>
              <a:t>many different things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b="1" dirty="0"/>
              <a:t>Men ____ as women.</a:t>
            </a:r>
          </a:p>
          <a:p>
            <a:pPr marL="0" indent="0">
              <a:buNone/>
            </a:pPr>
            <a:r>
              <a:rPr lang="en-US" b="1" dirty="0"/>
              <a:t>a</a:t>
            </a:r>
            <a:r>
              <a:rPr lang="en-US" dirty="0"/>
              <a:t> don't talk as much	</a:t>
            </a:r>
            <a:r>
              <a:rPr lang="en-US" b="1" dirty="0"/>
              <a:t>b</a:t>
            </a:r>
            <a:r>
              <a:rPr lang="en-US" dirty="0"/>
              <a:t> don't talk about as many things 	</a:t>
            </a:r>
            <a:r>
              <a:rPr lang="en-US" b="1" dirty="0"/>
              <a:t>c</a:t>
            </a:r>
            <a:r>
              <a:rPr lang="en-US" dirty="0"/>
              <a:t> don't work as much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b="1" dirty="0"/>
              <a:t>In conversation women ____ than men.</a:t>
            </a:r>
          </a:p>
          <a:p>
            <a:pPr marL="0" indent="0">
              <a:buNone/>
            </a:pPr>
            <a:r>
              <a:rPr lang="en-US" b="1" dirty="0"/>
              <a:t>a </a:t>
            </a:r>
            <a:r>
              <a:rPr lang="en-US" dirty="0"/>
              <a:t>talk more quickly	</a:t>
            </a:r>
            <a:r>
              <a:rPr lang="en-US" b="1" dirty="0"/>
              <a:t>b </a:t>
            </a:r>
            <a:r>
              <a:rPr lang="en-US" dirty="0"/>
              <a:t>change the subject more often	</a:t>
            </a:r>
            <a:r>
              <a:rPr lang="en-US" b="1" dirty="0"/>
              <a:t>c</a:t>
            </a:r>
            <a:r>
              <a:rPr lang="en-US" dirty="0"/>
              <a:t> talk more about work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b="1" dirty="0"/>
              <a:t>At work, if there is a meeting which focuses on one subject,____.</a:t>
            </a:r>
            <a:r>
              <a:rPr lang="en-US" dirty="0"/>
              <a:t>	</a:t>
            </a:r>
          </a:p>
          <a:p>
            <a:pPr marL="0" indent="0">
              <a:buNone/>
            </a:pPr>
            <a:r>
              <a:rPr lang="en-US" b="1" dirty="0"/>
              <a:t>a</a:t>
            </a:r>
            <a:r>
              <a:rPr lang="en-US" dirty="0"/>
              <a:t> men will probably concentrate better than women </a:t>
            </a:r>
          </a:p>
          <a:p>
            <a:pPr marL="0" indent="0">
              <a:buNone/>
            </a:pPr>
            <a:r>
              <a:rPr lang="en-US" b="1" dirty="0"/>
              <a:t>b </a:t>
            </a:r>
            <a:r>
              <a:rPr lang="en-US" dirty="0"/>
              <a:t>women will probably concentrate better than men</a:t>
            </a:r>
          </a:p>
          <a:p>
            <a:pPr marL="0" indent="0">
              <a:buNone/>
            </a:pPr>
            <a:r>
              <a:rPr lang="en-US" b="1" dirty="0"/>
              <a:t>c</a:t>
            </a:r>
            <a:r>
              <a:rPr lang="en-US" dirty="0"/>
              <a:t> men and women will both concentrate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5. </a:t>
            </a:r>
            <a:r>
              <a:rPr lang="en-US" b="1" dirty="0"/>
              <a:t>One of the reasons why women talk to each other is ____.</a:t>
            </a:r>
          </a:p>
          <a:p>
            <a:pPr marL="0" indent="0">
              <a:buNone/>
            </a:pPr>
            <a:r>
              <a:rPr lang="en-US" b="1" dirty="0"/>
              <a:t>a</a:t>
            </a:r>
            <a:r>
              <a:rPr lang="en-US" dirty="0"/>
              <a:t> to relax		</a:t>
            </a:r>
            <a:r>
              <a:rPr lang="en-US" b="1" dirty="0"/>
              <a:t>b</a:t>
            </a:r>
            <a:r>
              <a:rPr lang="en-US" dirty="0"/>
              <a:t> to exchange ideas			</a:t>
            </a:r>
            <a:r>
              <a:rPr lang="en-US" b="1" dirty="0"/>
              <a:t>c</a:t>
            </a:r>
            <a:r>
              <a:rPr lang="en-US" dirty="0"/>
              <a:t> to tell jokes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EEAA3CF-7F9B-9AE0-A4C5-99DA28D6D702}"/>
              </a:ext>
            </a:extLst>
          </p:cNvPr>
          <p:cNvCxnSpPr>
            <a:cxnSpLocks/>
          </p:cNvCxnSpPr>
          <p:nvPr/>
        </p:nvCxnSpPr>
        <p:spPr>
          <a:xfrm>
            <a:off x="7885043" y="1815547"/>
            <a:ext cx="31937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3E415CC-AC5B-24C0-B88C-0FB9CCD2FE6E}"/>
              </a:ext>
            </a:extLst>
          </p:cNvPr>
          <p:cNvCxnSpPr/>
          <p:nvPr/>
        </p:nvCxnSpPr>
        <p:spPr>
          <a:xfrm>
            <a:off x="3425687" y="2657061"/>
            <a:ext cx="420093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E5370-8701-8A85-E4F1-B8623F93C785}"/>
              </a:ext>
            </a:extLst>
          </p:cNvPr>
          <p:cNvCxnSpPr/>
          <p:nvPr/>
        </p:nvCxnSpPr>
        <p:spPr>
          <a:xfrm>
            <a:off x="3425687" y="3525078"/>
            <a:ext cx="420093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F08793-06C5-9D98-5582-9AA0CEFB6D91}"/>
              </a:ext>
            </a:extLst>
          </p:cNvPr>
          <p:cNvCxnSpPr>
            <a:cxnSpLocks/>
          </p:cNvCxnSpPr>
          <p:nvPr/>
        </p:nvCxnSpPr>
        <p:spPr>
          <a:xfrm>
            <a:off x="695739" y="4353339"/>
            <a:ext cx="693088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52E06E-71BE-85CF-0586-E04F52F3450B}"/>
              </a:ext>
            </a:extLst>
          </p:cNvPr>
          <p:cNvCxnSpPr>
            <a:cxnSpLocks/>
          </p:cNvCxnSpPr>
          <p:nvPr/>
        </p:nvCxnSpPr>
        <p:spPr>
          <a:xfrm>
            <a:off x="556591" y="6215269"/>
            <a:ext cx="144448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A7AD8BB-F7E1-88D6-F775-BF6DEFCA90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253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7"/>
    </mc:Choice>
    <mc:Fallback xmlns="">
      <p:transition spd="slow" advTm="64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424070"/>
            <a:ext cx="11065566" cy="5752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How words work </a:t>
            </a:r>
          </a:p>
          <a:p>
            <a:pPr marL="0" indent="0">
              <a:buNone/>
            </a:pPr>
            <a:r>
              <a:rPr lang="en-US" b="1" dirty="0"/>
              <a:t>1. Look at the highlighted words and phrases in A gossip with the girls? Which one(s) do we use…? (However, According to, whereas, On the other hand, also)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b="1" dirty="0"/>
              <a:t>to compare and contrast two facts or opinions ______________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</a:t>
            </a:r>
            <a:r>
              <a:rPr lang="en-US" b="1" dirty="0"/>
              <a:t>to introduce an opposite point o f view ______________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3. </a:t>
            </a:r>
            <a:r>
              <a:rPr lang="en-US" b="1" dirty="0"/>
              <a:t>to introduce some extra information ______________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4. </a:t>
            </a:r>
            <a:r>
              <a:rPr lang="en-US" b="1" dirty="0"/>
              <a:t>to explain w ho says or  believes something ______________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40C62A-8158-6A3F-E363-87BE11B29027}"/>
              </a:ext>
            </a:extLst>
          </p:cNvPr>
          <p:cNvSpPr txBox="1"/>
          <p:nvPr/>
        </p:nvSpPr>
        <p:spPr>
          <a:xfrm>
            <a:off x="7964556" y="2421834"/>
            <a:ext cx="12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whereas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E0F97A-F3A2-F6B5-853C-B53ACB0EF831}"/>
              </a:ext>
            </a:extLst>
          </p:cNvPr>
          <p:cNvSpPr txBox="1"/>
          <p:nvPr/>
        </p:nvSpPr>
        <p:spPr>
          <a:xfrm>
            <a:off x="6685722" y="3198167"/>
            <a:ext cx="381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However, On the other hand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AC1E8-5C5C-0D0A-B8AE-87EB36F0D8FD}"/>
              </a:ext>
            </a:extLst>
          </p:cNvPr>
          <p:cNvSpPr txBox="1"/>
          <p:nvPr/>
        </p:nvSpPr>
        <p:spPr>
          <a:xfrm>
            <a:off x="6731782" y="3974500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also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E9D2E-49C4-2AE3-F68A-B2D1B965CBB0}"/>
              </a:ext>
            </a:extLst>
          </p:cNvPr>
          <p:cNvSpPr txBox="1"/>
          <p:nvPr/>
        </p:nvSpPr>
        <p:spPr>
          <a:xfrm>
            <a:off x="7361260" y="4703127"/>
            <a:ext cx="178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According to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91B4C4B-C7C5-0508-A4EB-158C3F94FF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7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58"/>
    </mc:Choice>
    <mc:Fallback xmlns="">
      <p:transition spd="slow" advTm="80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424070"/>
            <a:ext cx="11290853" cy="6188765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2. Complete the sentences with one of the words or phrases. Sometimes there are two possibilities.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1. </a:t>
            </a:r>
            <a:r>
              <a:rPr lang="en-US" dirty="0"/>
              <a:t>My sister plays tennis and she ____ goes swimming once a week.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2. </a:t>
            </a:r>
            <a:r>
              <a:rPr lang="en-US" dirty="0"/>
              <a:t>Travelling by yourself can be fun. ____________________ it is often more dangerous.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3. </a:t>
            </a:r>
            <a:r>
              <a:rPr lang="en-US" dirty="0"/>
              <a:t>__________ doctors, we shouldn't drink too much coffee.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4. </a:t>
            </a:r>
            <a:r>
              <a:rPr lang="en-US" dirty="0"/>
              <a:t>Dogs are very affectionate, ________ cats are more independent.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5. </a:t>
            </a:r>
            <a:r>
              <a:rPr lang="en-US" dirty="0"/>
              <a:t>New technology makes our lives easier. _____________________ , it can be difficult to learn to use.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61782D-8B01-245C-81CA-143F0FCBF6DF}"/>
              </a:ext>
            </a:extLst>
          </p:cNvPr>
          <p:cNvSpPr txBox="1"/>
          <p:nvPr/>
        </p:nvSpPr>
        <p:spPr>
          <a:xfrm>
            <a:off x="5096227" y="1880657"/>
            <a:ext cx="70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also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8F05F7-C2E8-B9A1-E69E-23E0902B8A5D}"/>
              </a:ext>
            </a:extLst>
          </p:cNvPr>
          <p:cNvSpPr txBox="1"/>
          <p:nvPr/>
        </p:nvSpPr>
        <p:spPr>
          <a:xfrm>
            <a:off x="5446644" y="2608950"/>
            <a:ext cx="381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However, On the other hand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C0C459-0A2F-80BC-AC49-FA8EA145680D}"/>
              </a:ext>
            </a:extLst>
          </p:cNvPr>
          <p:cNvSpPr txBox="1"/>
          <p:nvPr/>
        </p:nvSpPr>
        <p:spPr>
          <a:xfrm>
            <a:off x="790121" y="3889512"/>
            <a:ext cx="178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According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4FB2DA-DFDC-5E55-B60A-D3B6D928887E}"/>
              </a:ext>
            </a:extLst>
          </p:cNvPr>
          <p:cNvSpPr txBox="1"/>
          <p:nvPr/>
        </p:nvSpPr>
        <p:spPr>
          <a:xfrm>
            <a:off x="4811020" y="4610892"/>
            <a:ext cx="1271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whereas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FE1542-3C10-B868-3AFB-BFC81F8FCFEA}"/>
              </a:ext>
            </a:extLst>
          </p:cNvPr>
          <p:cNvSpPr txBox="1"/>
          <p:nvPr/>
        </p:nvSpPr>
        <p:spPr>
          <a:xfrm>
            <a:off x="6473687" y="5358777"/>
            <a:ext cx="3815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However, On the other hand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EC776B-CF7C-0A16-C9AD-CA751936B9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76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06"/>
    </mc:Choice>
    <mc:Fallback xmlns="">
      <p:transition spd="slow" advTm="87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B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VOCABULARY 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27D66E-D8F2-3814-59FF-FFFA17AA9A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5"/>
    </mc:Choice>
    <mc:Fallback xmlns="">
      <p:transition spd="slow" advTm="5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591" y="424070"/>
            <a:ext cx="11065566" cy="57528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Verbs and adjectives + prepositions</a:t>
            </a:r>
          </a:p>
          <a:p>
            <a:r>
              <a:rPr lang="en-US" sz="3200" dirty="0"/>
              <a:t>Men think that women always </a:t>
            </a:r>
            <a:r>
              <a:rPr lang="en-US" sz="3200" b="1" dirty="0">
                <a:highlight>
                  <a:srgbClr val="FFFF00"/>
                </a:highlight>
              </a:rPr>
              <a:t>talk about </a:t>
            </a:r>
            <a:r>
              <a:rPr lang="en-US" sz="3200" dirty="0"/>
              <a:t>trivial things.</a:t>
            </a:r>
          </a:p>
          <a:p>
            <a:r>
              <a:rPr lang="en-US" sz="3200" dirty="0"/>
              <a:t>In fact, they cover more topics than when men </a:t>
            </a:r>
            <a:r>
              <a:rPr lang="en-US" sz="3200" b="1" dirty="0">
                <a:highlight>
                  <a:srgbClr val="FFFF00"/>
                </a:highlight>
              </a:rPr>
              <a:t>talk to </a:t>
            </a:r>
            <a:r>
              <a:rPr lang="en-US" sz="3200" dirty="0"/>
              <a:t>men.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Complete the sentences with the appropriate prepositions</a:t>
            </a:r>
          </a:p>
          <a:p>
            <a:pPr marL="0" indent="0">
              <a:buNone/>
            </a:pPr>
            <a:r>
              <a:rPr lang="en-US" sz="3200" b="1" dirty="0"/>
              <a:t>1. </a:t>
            </a:r>
            <a:r>
              <a:rPr lang="en-US" sz="3200" dirty="0"/>
              <a:t>Do you often talk ____ a friend ____ your problems?</a:t>
            </a:r>
          </a:p>
          <a:p>
            <a:pPr marL="0" indent="0">
              <a:buNone/>
            </a:pPr>
            <a:r>
              <a:rPr lang="en-US" sz="3200" b="1" dirty="0"/>
              <a:t>2. </a:t>
            </a:r>
            <a:r>
              <a:rPr lang="en-US" sz="3200" dirty="0"/>
              <a:t>Do you often think ____ the future?</a:t>
            </a:r>
          </a:p>
          <a:p>
            <a:pPr marL="0" indent="0">
              <a:buNone/>
            </a:pPr>
            <a:r>
              <a:rPr lang="en-US" sz="3200" b="1" dirty="0"/>
              <a:t>3. </a:t>
            </a:r>
            <a:r>
              <a:rPr lang="en-US" sz="3200" dirty="0"/>
              <a:t>Do you often have to wait ____ a bus or train?</a:t>
            </a:r>
          </a:p>
          <a:p>
            <a:pPr marL="0" indent="0">
              <a:buNone/>
            </a:pPr>
            <a:r>
              <a:rPr lang="en-US" sz="3200" b="1" dirty="0"/>
              <a:t>4. </a:t>
            </a:r>
            <a:r>
              <a:rPr lang="en-US" sz="3200" dirty="0"/>
              <a:t>Do you agree ____ your friends about politics?</a:t>
            </a:r>
          </a:p>
          <a:p>
            <a:pPr marL="0" indent="0">
              <a:buNone/>
            </a:pPr>
            <a:r>
              <a:rPr lang="en-US" sz="3200" b="1" dirty="0"/>
              <a:t>5. </a:t>
            </a:r>
            <a:r>
              <a:rPr lang="en-US" sz="3200" dirty="0"/>
              <a:t>What dish or dishes do you usually ask ____ in a restaurant?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4270A-DACA-E761-70AE-619910D5EBDE}"/>
              </a:ext>
            </a:extLst>
          </p:cNvPr>
          <p:cNvSpPr txBox="1"/>
          <p:nvPr/>
        </p:nvSpPr>
        <p:spPr>
          <a:xfrm>
            <a:off x="4108174" y="2676939"/>
            <a:ext cx="49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40FEBB-996E-3D0B-28CE-0AE0B56792DA}"/>
              </a:ext>
            </a:extLst>
          </p:cNvPr>
          <p:cNvSpPr txBox="1"/>
          <p:nvPr/>
        </p:nvSpPr>
        <p:spPr>
          <a:xfrm>
            <a:off x="6096000" y="2716695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about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9B6F7F-972C-E92F-C537-7CF885D87106}"/>
              </a:ext>
            </a:extLst>
          </p:cNvPr>
          <p:cNvSpPr txBox="1"/>
          <p:nvPr/>
        </p:nvSpPr>
        <p:spPr>
          <a:xfrm>
            <a:off x="4074350" y="3239915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about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E74F74-51B0-3B77-D0E0-1F7A85532CAC}"/>
              </a:ext>
            </a:extLst>
          </p:cNvPr>
          <p:cNvSpPr txBox="1"/>
          <p:nvPr/>
        </p:nvSpPr>
        <p:spPr>
          <a:xfrm>
            <a:off x="5590840" y="3763135"/>
            <a:ext cx="6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73E5EC-4957-94B7-3B4D-FF24D8A440DB}"/>
              </a:ext>
            </a:extLst>
          </p:cNvPr>
          <p:cNvSpPr txBox="1"/>
          <p:nvPr/>
        </p:nvSpPr>
        <p:spPr>
          <a:xfrm>
            <a:off x="3438939" y="4406348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with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12614-5C05-05BA-6D50-2E84EE89ADB0}"/>
              </a:ext>
            </a:extLst>
          </p:cNvPr>
          <p:cNvSpPr txBox="1"/>
          <p:nvPr/>
        </p:nvSpPr>
        <p:spPr>
          <a:xfrm>
            <a:off x="7645869" y="4929568"/>
            <a:ext cx="6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116C0A0-37CE-350D-C668-447978022E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91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1"/>
    </mc:Choice>
    <mc:Fallback xmlns="">
      <p:transition spd="slow" advTm="7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F8D9C-5947-EC89-A7FA-7997455E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Complete the sentences with the appropriate prepositions</a:t>
            </a:r>
          </a:p>
          <a:p>
            <a:pPr marL="0" indent="0">
              <a:buNone/>
            </a:pPr>
            <a:r>
              <a:rPr lang="en-US" sz="3200" b="1" dirty="0"/>
              <a:t>6. </a:t>
            </a:r>
            <a:r>
              <a:rPr lang="en-US" sz="3200" dirty="0"/>
              <a:t>Have you ever borrowed money ____ your family?</a:t>
            </a:r>
          </a:p>
          <a:p>
            <a:pPr marL="0" indent="0">
              <a:buNone/>
            </a:pPr>
            <a:r>
              <a:rPr lang="en-US" sz="3200" b="1" dirty="0"/>
              <a:t>7. </a:t>
            </a:r>
            <a:r>
              <a:rPr lang="en-US" sz="3200" dirty="0"/>
              <a:t>Do you often write emails ____ English-speaking people?</a:t>
            </a:r>
          </a:p>
          <a:p>
            <a:pPr marL="0" indent="0">
              <a:buNone/>
            </a:pPr>
            <a:r>
              <a:rPr lang="en-US" sz="3200" b="1" dirty="0"/>
              <a:t>8. </a:t>
            </a:r>
            <a:r>
              <a:rPr lang="en-US" sz="3200" dirty="0"/>
              <a:t>How often do you listen ____ classical music?</a:t>
            </a:r>
          </a:p>
          <a:p>
            <a:pPr marL="0" indent="0">
              <a:buNone/>
            </a:pPr>
            <a:r>
              <a:rPr lang="en-US" sz="3200" b="1" dirty="0"/>
              <a:t>9. </a:t>
            </a:r>
            <a:r>
              <a:rPr lang="en-US" sz="3200" dirty="0"/>
              <a:t>Do you think a man should pay ____ dinner on a first date?</a:t>
            </a:r>
          </a:p>
          <a:p>
            <a:pPr marL="0" indent="0">
              <a:buNone/>
            </a:pPr>
            <a:r>
              <a:rPr lang="en-US" sz="3200" b="1" dirty="0"/>
              <a:t>10. </a:t>
            </a:r>
            <a:r>
              <a:rPr lang="en-US" sz="3200" dirty="0"/>
              <a:t>Do you know anyone who works ____ a multinational company?</a:t>
            </a:r>
          </a:p>
          <a:p>
            <a:pPr marL="0" indent="0">
              <a:buNone/>
            </a:pPr>
            <a:r>
              <a:rPr lang="en-US" sz="3200" b="1" dirty="0"/>
              <a:t>11. </a:t>
            </a:r>
            <a:r>
              <a:rPr lang="en-US" sz="3200" dirty="0"/>
              <a:t>Do you know anyone who works ____ a DJ?</a:t>
            </a:r>
          </a:p>
          <a:p>
            <a:pPr marL="0" indent="0">
              <a:buNone/>
            </a:pPr>
            <a:r>
              <a:rPr lang="en-US" sz="3200" b="1" dirty="0"/>
              <a:t>12. </a:t>
            </a:r>
            <a:r>
              <a:rPr lang="en-US" sz="3200" dirty="0"/>
              <a:t>Are you going to apply ____ a job soon?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D5F8B-F4C3-4C43-89AC-89916ECA2521}"/>
              </a:ext>
            </a:extLst>
          </p:cNvPr>
          <p:cNvSpPr txBox="1"/>
          <p:nvPr/>
        </p:nvSpPr>
        <p:spPr>
          <a:xfrm>
            <a:off x="6665844" y="1033669"/>
            <a:ext cx="90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from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66245F-EFAA-1347-71BB-DE65208AAAF2}"/>
              </a:ext>
            </a:extLst>
          </p:cNvPr>
          <p:cNvSpPr txBox="1"/>
          <p:nvPr/>
        </p:nvSpPr>
        <p:spPr>
          <a:xfrm>
            <a:off x="5751443" y="1556889"/>
            <a:ext cx="49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6D41BB-728F-0032-3326-23DE9BA202A3}"/>
              </a:ext>
            </a:extLst>
          </p:cNvPr>
          <p:cNvSpPr txBox="1"/>
          <p:nvPr/>
        </p:nvSpPr>
        <p:spPr>
          <a:xfrm>
            <a:off x="5502176" y="2080109"/>
            <a:ext cx="4985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C716E-80E6-A7AF-D908-14314FB6FF1C}"/>
              </a:ext>
            </a:extLst>
          </p:cNvPr>
          <p:cNvSpPr txBox="1"/>
          <p:nvPr/>
        </p:nvSpPr>
        <p:spPr>
          <a:xfrm>
            <a:off x="6620543" y="2797174"/>
            <a:ext cx="6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668732-391D-7C78-47AF-FFE502206DD4}"/>
              </a:ext>
            </a:extLst>
          </p:cNvPr>
          <p:cNvSpPr txBox="1"/>
          <p:nvPr/>
        </p:nvSpPr>
        <p:spPr>
          <a:xfrm>
            <a:off x="7119077" y="3320394"/>
            <a:ext cx="6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64432F-5873-FA6D-451D-15FA7ED1206D}"/>
              </a:ext>
            </a:extLst>
          </p:cNvPr>
          <p:cNvSpPr txBox="1"/>
          <p:nvPr/>
        </p:nvSpPr>
        <p:spPr>
          <a:xfrm>
            <a:off x="7119077" y="422545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21123B-0224-014D-3A68-8F3C46ACF779}"/>
              </a:ext>
            </a:extLst>
          </p:cNvPr>
          <p:cNvSpPr txBox="1"/>
          <p:nvPr/>
        </p:nvSpPr>
        <p:spPr>
          <a:xfrm>
            <a:off x="5502176" y="4777891"/>
            <a:ext cx="613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48E69A-3ED9-F347-9F25-6CE646165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35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38"/>
    </mc:Choice>
    <mc:Fallback xmlns="">
      <p:transition spd="slow" advTm="59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F8D9C-5947-EC89-A7FA-7997455EFF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Complete the sentences with the appropriate prepositions</a:t>
            </a:r>
          </a:p>
          <a:p>
            <a:pPr marL="0" indent="0">
              <a:buNone/>
            </a:pPr>
            <a:r>
              <a:rPr lang="en-US" sz="3200" b="1" dirty="0"/>
              <a:t>13. </a:t>
            </a:r>
            <a:r>
              <a:rPr lang="en-US" sz="3200" dirty="0"/>
              <a:t>Are you good ____ sport?</a:t>
            </a:r>
          </a:p>
          <a:p>
            <a:pPr marL="0" indent="0">
              <a:buNone/>
            </a:pPr>
            <a:r>
              <a:rPr lang="en-US" sz="3200" b="1" dirty="0"/>
              <a:t>14. </a:t>
            </a:r>
            <a:r>
              <a:rPr lang="en-US" sz="3200" dirty="0"/>
              <a:t>Are you bad ____ remembering birthdays?</a:t>
            </a:r>
          </a:p>
          <a:p>
            <a:pPr marL="0" indent="0">
              <a:buNone/>
            </a:pPr>
            <a:r>
              <a:rPr lang="en-US" sz="3200" b="1" dirty="0"/>
              <a:t>15. </a:t>
            </a:r>
            <a:r>
              <a:rPr lang="en-US" sz="3200" dirty="0"/>
              <a:t>Are men’s hobbies very different ____ women’s hobbies?</a:t>
            </a:r>
          </a:p>
          <a:p>
            <a:pPr marL="0" indent="0">
              <a:buNone/>
            </a:pPr>
            <a:r>
              <a:rPr lang="en-US" sz="3200" b="1" dirty="0"/>
              <a:t>16. </a:t>
            </a:r>
            <a:r>
              <a:rPr lang="en-US" sz="3200" dirty="0"/>
              <a:t>Are you afraid ____ any insects?</a:t>
            </a:r>
          </a:p>
          <a:p>
            <a:pPr marL="0" indent="0">
              <a:buNone/>
            </a:pPr>
            <a:r>
              <a:rPr lang="en-US" sz="3200" b="1" dirty="0"/>
              <a:t>17. </a:t>
            </a:r>
            <a:r>
              <a:rPr lang="en-US" sz="3200" dirty="0"/>
              <a:t>Are you interested ____ fashion?</a:t>
            </a:r>
          </a:p>
          <a:p>
            <a:pPr marL="0" indent="0">
              <a:buNone/>
            </a:pPr>
            <a:r>
              <a:rPr lang="en-US" sz="3200" b="1" dirty="0"/>
              <a:t>18. </a:t>
            </a:r>
            <a:r>
              <a:rPr lang="en-US" sz="3200" dirty="0"/>
              <a:t>Are you worried ____ anything at the moment?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3D5F8B-F4C3-4C43-89AC-89916ECA2521}"/>
              </a:ext>
            </a:extLst>
          </p:cNvPr>
          <p:cNvSpPr txBox="1"/>
          <p:nvPr/>
        </p:nvSpPr>
        <p:spPr>
          <a:xfrm>
            <a:off x="6930888" y="2146851"/>
            <a:ext cx="906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from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9BF94C-C409-1DF8-EE78-D2205CAEF7F1}"/>
              </a:ext>
            </a:extLst>
          </p:cNvPr>
          <p:cNvSpPr txBox="1"/>
          <p:nvPr/>
        </p:nvSpPr>
        <p:spPr>
          <a:xfrm>
            <a:off x="3783496" y="1027042"/>
            <a:ext cx="48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4D267-0988-2E14-8300-480201D0EC1E}"/>
              </a:ext>
            </a:extLst>
          </p:cNvPr>
          <p:cNvSpPr txBox="1"/>
          <p:nvPr/>
        </p:nvSpPr>
        <p:spPr>
          <a:xfrm>
            <a:off x="3597967" y="1590258"/>
            <a:ext cx="48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B3BC1A-F7AF-67EA-9D5D-38F647EBA1EF}"/>
              </a:ext>
            </a:extLst>
          </p:cNvPr>
          <p:cNvSpPr txBox="1"/>
          <p:nvPr/>
        </p:nvSpPr>
        <p:spPr>
          <a:xfrm>
            <a:off x="3902767" y="2676694"/>
            <a:ext cx="490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of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FEA0B-961F-C562-280A-2092289F8811}"/>
              </a:ext>
            </a:extLst>
          </p:cNvPr>
          <p:cNvSpPr txBox="1"/>
          <p:nvPr/>
        </p:nvSpPr>
        <p:spPr>
          <a:xfrm>
            <a:off x="4664766" y="3239910"/>
            <a:ext cx="4651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692AF5-6829-9E5D-5E16-140E38F9AFA9}"/>
              </a:ext>
            </a:extLst>
          </p:cNvPr>
          <p:cNvSpPr txBox="1"/>
          <p:nvPr/>
        </p:nvSpPr>
        <p:spPr>
          <a:xfrm>
            <a:off x="4236729" y="3803126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about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0A7F02-0E22-6FEE-340E-E099AE284B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27"/>
    </mc:Choice>
    <mc:Fallback xmlns="">
      <p:transition spd="slow" advTm="2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4C1D-E4DC-203F-AABD-AF3787552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{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Thank You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}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}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A318091-ECF2-AEFE-12E6-1D6BF3E07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9"/>
    </mc:Choice>
    <mc:Fallback xmlns="">
      <p:transition spd="slow" advTm="5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GRAMMAR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4F12D94-5929-9827-EDF4-413283E642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0"/>
    </mc:Choice>
    <mc:Fallback xmlns="">
      <p:transition spd="slow" advTm="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DC62-8AA3-F4CA-67A9-23E54850D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365" y="365125"/>
            <a:ext cx="10515600" cy="668545"/>
          </a:xfrm>
        </p:spPr>
        <p:txBody>
          <a:bodyPr>
            <a:noAutofit/>
          </a:bodyPr>
          <a:lstStyle/>
          <a:p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articles: a</a:t>
            </a:r>
            <a:r>
              <a:rPr lang="ar-SA" sz="2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Arial" panose="020B0604020202020204" pitchFamily="34" charset="0"/>
              </a:rPr>
              <a:t>/ an, the, no article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5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3670"/>
            <a:ext cx="10515600" cy="5143293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text and complete it with 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a</a:t>
            </a:r>
            <a:r>
              <a:rPr lang="ar-SA" sz="24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+mn-lt"/>
                <a:cs typeface="Arial" panose="020B0604020202020204" pitchFamily="34" charset="0"/>
              </a:rPr>
              <a:t>/ an, the, X = (no article)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C47B83-5A9E-87A4-637A-C0E46AE948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78" t="13513" r="29131" b="-13513"/>
          <a:stretch/>
        </p:blipFill>
        <p:spPr>
          <a:xfrm>
            <a:off x="0" y="1908937"/>
            <a:ext cx="8998226" cy="4268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E833BB-2606-A39C-2A8F-A1479F0E3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226" y="1908936"/>
            <a:ext cx="3055229" cy="3535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C80EA0F-4A0C-D0F1-C518-F70FA2EFF02E}"/>
              </a:ext>
            </a:extLst>
          </p:cNvPr>
          <p:cNvSpPr txBox="1"/>
          <p:nvPr/>
        </p:nvSpPr>
        <p:spPr>
          <a:xfrm>
            <a:off x="3193775" y="190893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B18CCD-2B8F-14F2-7C28-B150874E25E4}"/>
              </a:ext>
            </a:extLst>
          </p:cNvPr>
          <p:cNvSpPr txBox="1"/>
          <p:nvPr/>
        </p:nvSpPr>
        <p:spPr>
          <a:xfrm>
            <a:off x="3621090" y="2370601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C499E3-B14C-0ED9-F2C2-6A0667382C6E}"/>
              </a:ext>
            </a:extLst>
          </p:cNvPr>
          <p:cNvSpPr txBox="1"/>
          <p:nvPr/>
        </p:nvSpPr>
        <p:spPr>
          <a:xfrm>
            <a:off x="1767019" y="271299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FC187E-EF2C-82FF-510F-22FE15C364C9}"/>
              </a:ext>
            </a:extLst>
          </p:cNvPr>
          <p:cNvSpPr txBox="1"/>
          <p:nvPr/>
        </p:nvSpPr>
        <p:spPr>
          <a:xfrm>
            <a:off x="2287321" y="3210718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B5E3D-F5CA-87B6-1B1E-61CDC9C18880}"/>
              </a:ext>
            </a:extLst>
          </p:cNvPr>
          <p:cNvSpPr txBox="1"/>
          <p:nvPr/>
        </p:nvSpPr>
        <p:spPr>
          <a:xfrm>
            <a:off x="5076289" y="3210717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B526D2-398F-6EB2-6F6F-461EAD30C2E5}"/>
              </a:ext>
            </a:extLst>
          </p:cNvPr>
          <p:cNvSpPr txBox="1"/>
          <p:nvPr/>
        </p:nvSpPr>
        <p:spPr>
          <a:xfrm>
            <a:off x="3185714" y="3618459"/>
            <a:ext cx="502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9E3391-0909-F91D-E1F7-C6C1FA47A151}"/>
              </a:ext>
            </a:extLst>
          </p:cNvPr>
          <p:cNvSpPr txBox="1"/>
          <p:nvPr/>
        </p:nvSpPr>
        <p:spPr>
          <a:xfrm>
            <a:off x="2550410" y="4042949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312CA6-0FD7-05C5-8D8B-4D37BCA527FA}"/>
              </a:ext>
            </a:extLst>
          </p:cNvPr>
          <p:cNvSpPr txBox="1"/>
          <p:nvPr/>
        </p:nvSpPr>
        <p:spPr>
          <a:xfrm>
            <a:off x="4491453" y="4080124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C0A753-F85B-7215-6409-9C75C338DCBF}"/>
              </a:ext>
            </a:extLst>
          </p:cNvPr>
          <p:cNvSpPr txBox="1"/>
          <p:nvPr/>
        </p:nvSpPr>
        <p:spPr>
          <a:xfrm>
            <a:off x="6325678" y="4042948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8203A5-9868-E500-FF1D-F32DC2BA48EF}"/>
              </a:ext>
            </a:extLst>
          </p:cNvPr>
          <p:cNvSpPr txBox="1"/>
          <p:nvPr/>
        </p:nvSpPr>
        <p:spPr>
          <a:xfrm>
            <a:off x="4019450" y="4911125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DC094-E7C3-CB7F-42AE-4757D856D123}"/>
              </a:ext>
            </a:extLst>
          </p:cNvPr>
          <p:cNvSpPr txBox="1"/>
          <p:nvPr/>
        </p:nvSpPr>
        <p:spPr>
          <a:xfrm>
            <a:off x="6811716" y="486292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30EA69E-F986-BAFA-4A22-98F14DD17A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12"/>
    </mc:Choice>
    <mc:Fallback xmlns="">
      <p:transition spd="slow" advTm="84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26B3-5C6F-977C-581E-2FD56CEA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85530"/>
            <a:ext cx="10956235" cy="59914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articles: a / an, the, no article</a:t>
            </a:r>
          </a:p>
          <a:p>
            <a:pPr marL="0" indent="0">
              <a:buNone/>
            </a:pPr>
            <a:r>
              <a:rPr lang="en-US" b="1" u="sng" dirty="0"/>
              <a:t>Use a / an with singular countable nouns </a:t>
            </a:r>
          </a:p>
          <a:p>
            <a:pPr marL="0" indent="0">
              <a:buNone/>
            </a:pPr>
            <a:r>
              <a:rPr lang="en-US" dirty="0"/>
              <a:t>- the first time you mention a thing / person.</a:t>
            </a:r>
          </a:p>
          <a:p>
            <a:pPr marL="0" indent="0">
              <a:buNone/>
            </a:pPr>
            <a:r>
              <a:rPr lang="en-US" dirty="0"/>
              <a:t>I saw an old man with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dog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when you say what something is.	</a:t>
            </a:r>
          </a:p>
          <a:p>
            <a:pPr marL="0" indent="0">
              <a:buNone/>
            </a:pPr>
            <a:r>
              <a:rPr lang="en-US" dirty="0"/>
              <a:t>It is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nice house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when you say what somebody does.	</a:t>
            </a:r>
          </a:p>
          <a:p>
            <a:pPr marL="0" indent="0">
              <a:buNone/>
            </a:pPr>
            <a:r>
              <a:rPr lang="en-US" dirty="0"/>
              <a:t>She’s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 lawyer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- in exclamations with What...!	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What an </a:t>
            </a:r>
            <a:r>
              <a:rPr lang="en-US" dirty="0"/>
              <a:t>awful day!</a:t>
            </a:r>
          </a:p>
          <a:p>
            <a:pPr marL="0" indent="0">
              <a:buNone/>
            </a:pPr>
            <a:r>
              <a:rPr lang="en-US" dirty="0"/>
              <a:t>- in expressions like</a:t>
            </a:r>
          </a:p>
          <a:p>
            <a:pPr marL="0" indent="0">
              <a:buNone/>
            </a:pPr>
            <a:r>
              <a:rPr lang="en-US" dirty="0"/>
              <a:t> “three times </a:t>
            </a:r>
            <a:r>
              <a:rPr lang="en-US" u="sng" dirty="0">
                <a:solidFill>
                  <a:schemeClr val="accent2">
                    <a:lumMod val="75000"/>
                  </a:schemeClr>
                </a:solidFill>
              </a:rPr>
              <a:t>a week</a:t>
            </a:r>
            <a:r>
              <a:rPr lang="en-US" dirty="0"/>
              <a:t>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6E7780-B329-420B-7B75-3D0E42447C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82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392"/>
    </mc:Choice>
    <mc:Fallback xmlns="">
      <p:transition spd="slow" advTm="9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26B3-5C6F-977C-581E-2FD56CEA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450574"/>
            <a:ext cx="10956235" cy="5726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Use the</a:t>
            </a:r>
          </a:p>
          <a:p>
            <a:pPr marL="0" indent="0">
              <a:buNone/>
            </a:pPr>
            <a:r>
              <a:rPr lang="en-US" dirty="0"/>
              <a:t>- when we talk about something we’ve already mentioned. </a:t>
            </a:r>
          </a:p>
          <a:p>
            <a:pPr marL="0" indent="0">
              <a:buNone/>
            </a:pPr>
            <a:r>
              <a:rPr lang="en-US" dirty="0"/>
              <a:t>I saw an old man with a dog, and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dog</a:t>
            </a:r>
            <a:r>
              <a:rPr lang="en-US" dirty="0"/>
              <a:t> was barking.</a:t>
            </a:r>
          </a:p>
          <a:p>
            <a:pPr marL="0" indent="0">
              <a:buNone/>
            </a:pPr>
            <a:r>
              <a:rPr lang="en-US" dirty="0"/>
              <a:t>- when there is only one of something.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moon</a:t>
            </a:r>
            <a:r>
              <a:rPr lang="en-US" dirty="0"/>
              <a:t> goes round the sun. </a:t>
            </a:r>
          </a:p>
          <a:p>
            <a:pPr marL="0" indent="0">
              <a:buNone/>
            </a:pPr>
            <a:r>
              <a:rPr lang="en-US" dirty="0"/>
              <a:t>- when it’s clear what you’re referring to.</a:t>
            </a:r>
          </a:p>
          <a:p>
            <a:pPr marL="0" indent="0">
              <a:buNone/>
            </a:pPr>
            <a:r>
              <a:rPr lang="en-US" dirty="0"/>
              <a:t>He opened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door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with places in a town, e.g. cinema and theatre. </a:t>
            </a:r>
          </a:p>
          <a:p>
            <a:pPr marL="0" indent="0">
              <a:buNone/>
            </a:pPr>
            <a:r>
              <a:rPr lang="en-US" dirty="0"/>
              <a:t>I’m going to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cinema</a:t>
            </a:r>
            <a:r>
              <a:rPr lang="en-US" dirty="0"/>
              <a:t>. </a:t>
            </a:r>
          </a:p>
          <a:p>
            <a:pPr marL="0" indent="0">
              <a:buNone/>
            </a:pPr>
            <a:r>
              <a:rPr lang="en-US" dirty="0"/>
              <a:t>- with superlatives. </a:t>
            </a:r>
          </a:p>
          <a:p>
            <a:pPr marL="0" indent="0">
              <a:buNone/>
            </a:pPr>
            <a:r>
              <a:rPr lang="en-US" dirty="0"/>
              <a:t>It’s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best </a:t>
            </a:r>
            <a:r>
              <a:rPr lang="en-US" dirty="0"/>
              <a:t>restaurant in town.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C97C81-87FF-0825-AF17-A99B4E398D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08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6"/>
    </mc:Choice>
    <mc:Fallback xmlns="">
      <p:transition spd="slow" advTm="75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26B3-5C6F-977C-581E-2FD56CEA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19270"/>
            <a:ext cx="10956235" cy="605769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/>
              <a:t>Don’t use the</a:t>
            </a:r>
          </a:p>
          <a:p>
            <a:pPr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 are speaking in general (with plural and uncountable nouns).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Women</a:t>
            </a: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talk more than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Love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more important than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money</a:t>
            </a:r>
            <a:r>
              <a:rPr lang="en-US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some nouns (e.g. </a:t>
            </a:r>
            <a:r>
              <a:rPr lang="en-US" sz="2400" b="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home, work, school, church</a:t>
            </a: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after </a:t>
            </a:r>
            <a:r>
              <a:rPr lang="en-US" sz="2400" b="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/ to / from.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She’s not 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home </a:t>
            </a: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get back 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work </a:t>
            </a: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5.30. </a:t>
            </a:r>
          </a:p>
          <a:p>
            <a:pPr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meals, days, and months.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never have 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breakfast</a:t>
            </a:r>
            <a:r>
              <a:rPr lang="en-US" sz="2400" b="1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Sunday. </a:t>
            </a:r>
          </a:p>
          <a:p>
            <a:pPr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</a:t>
            </a:r>
            <a:r>
              <a:rPr lang="en-US" sz="2400" b="0" i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/ last +</a:t>
            </a: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days, week, etc.</a:t>
            </a:r>
          </a:p>
          <a:p>
            <a:pPr marL="0" indent="0" rtl="0">
              <a:lnSpc>
                <a:spcPct val="150000"/>
              </a:lnSpc>
              <a:buNone/>
            </a:pPr>
            <a:r>
              <a:rPr lang="en-US" sz="2400" b="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 you </a:t>
            </a:r>
            <a:r>
              <a:rPr lang="en-US" sz="2400" b="1" i="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Friday</a:t>
            </a:r>
            <a:r>
              <a:rPr lang="en-US" sz="2400" i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F34D82C-93DC-83DE-324F-6D61B82B6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31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51"/>
    </mc:Choice>
    <mc:Fallback xmlns="">
      <p:transition spd="slow" advTm="14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693525-9AEE-CF94-A4C4-08F024174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6875" y="1211036"/>
            <a:ext cx="8588099" cy="478487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4AE8FB-8A75-8481-78C8-036AF5A4E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855" y="1496660"/>
            <a:ext cx="2928001" cy="36344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15DBD-7C9C-342B-453F-EAA38F448574}"/>
              </a:ext>
            </a:extLst>
          </p:cNvPr>
          <p:cNvSpPr txBox="1"/>
          <p:nvPr/>
        </p:nvSpPr>
        <p:spPr>
          <a:xfrm>
            <a:off x="396875" y="410817"/>
            <a:ext cx="110397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cs typeface="+mj-cs"/>
              </a:rPr>
              <a:t>Read the text and complete it with a</a:t>
            </a:r>
            <a:r>
              <a:rPr lang="ar-SA" sz="2800" b="1" dirty="0">
                <a:cs typeface="+mj-cs"/>
              </a:rPr>
              <a:t> </a:t>
            </a:r>
            <a:r>
              <a:rPr lang="en-US" sz="2800" b="1" dirty="0">
                <a:cs typeface="+mj-cs"/>
              </a:rPr>
              <a:t>/ an, the, X = (no article)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E4A9B5-B1CD-2C66-DBF2-D37F2A7DB9FE}"/>
              </a:ext>
            </a:extLst>
          </p:cNvPr>
          <p:cNvSpPr txBox="1"/>
          <p:nvPr/>
        </p:nvSpPr>
        <p:spPr>
          <a:xfrm>
            <a:off x="2562061" y="1882844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924010-FBD0-6D86-B5DF-71AB7E6DB7AC}"/>
              </a:ext>
            </a:extLst>
          </p:cNvPr>
          <p:cNvSpPr txBox="1"/>
          <p:nvPr/>
        </p:nvSpPr>
        <p:spPr>
          <a:xfrm>
            <a:off x="6842513" y="188284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9AB49E-5FD7-77F7-0CAC-FAC0464D8B19}"/>
              </a:ext>
            </a:extLst>
          </p:cNvPr>
          <p:cNvSpPr txBox="1"/>
          <p:nvPr/>
        </p:nvSpPr>
        <p:spPr>
          <a:xfrm>
            <a:off x="4543261" y="2852241"/>
            <a:ext cx="612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2DB9E3-8E13-813D-CD08-8137438ADBD6}"/>
              </a:ext>
            </a:extLst>
          </p:cNvPr>
          <p:cNvSpPr txBox="1"/>
          <p:nvPr/>
        </p:nvSpPr>
        <p:spPr>
          <a:xfrm>
            <a:off x="6358809" y="3477709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68D34D-0E61-3ABD-0733-2EC2C841CDE8}"/>
              </a:ext>
            </a:extLst>
          </p:cNvPr>
          <p:cNvSpPr txBox="1"/>
          <p:nvPr/>
        </p:nvSpPr>
        <p:spPr>
          <a:xfrm>
            <a:off x="1647661" y="342900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A28420-6329-40B0-13B1-1FB446013C05}"/>
              </a:ext>
            </a:extLst>
          </p:cNvPr>
          <p:cNvSpPr txBox="1"/>
          <p:nvPr/>
        </p:nvSpPr>
        <p:spPr>
          <a:xfrm>
            <a:off x="1455504" y="3939374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F3C214-1EFC-A41A-0E9D-D606CB68D464}"/>
              </a:ext>
            </a:extLst>
          </p:cNvPr>
          <p:cNvSpPr txBox="1"/>
          <p:nvPr/>
        </p:nvSpPr>
        <p:spPr>
          <a:xfrm>
            <a:off x="6214429" y="4954466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FF9591-F44E-4C98-3480-9417F674D0E5}"/>
              </a:ext>
            </a:extLst>
          </p:cNvPr>
          <p:cNvSpPr txBox="1"/>
          <p:nvPr/>
        </p:nvSpPr>
        <p:spPr>
          <a:xfrm>
            <a:off x="653747" y="5416131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the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F34435-0607-7CA1-58DF-1CC2FD0C8CB6}"/>
              </a:ext>
            </a:extLst>
          </p:cNvPr>
          <p:cNvSpPr txBox="1"/>
          <p:nvPr/>
        </p:nvSpPr>
        <p:spPr>
          <a:xfrm>
            <a:off x="4479524" y="4954466"/>
            <a:ext cx="354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B6542E-36C4-5F71-486B-2A66421D80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94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29"/>
    </mc:Choice>
    <mc:Fallback xmlns="">
      <p:transition spd="slow" advTm="136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B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READING 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CCB5A1B-7292-470E-AC23-437402B326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1"/>
    </mc:Choice>
    <mc:Fallback xmlns="">
      <p:transition spd="slow" advTm="6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26B3-5C6F-977C-581E-2FD56CEA11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450574"/>
            <a:ext cx="10956235" cy="57263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Read the article then answer the questions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3BB0A-CF32-8D77-FCD2-816B30832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358" y="980661"/>
            <a:ext cx="5578324" cy="5426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75BDD6-CAC9-59A1-6773-9D1060E1B6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763"/>
          <a:stretch/>
        </p:blipFill>
        <p:spPr>
          <a:xfrm>
            <a:off x="6322517" y="231913"/>
            <a:ext cx="5572125" cy="639417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CD501E-7200-3C97-D5ED-4FA056DDF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80"/>
    </mc:Choice>
    <mc:Fallback xmlns="">
      <p:transition spd="slow" advTm="2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5.8|6.3|7.5|2.8|7.3|3.3|2.3|1.2|6.6|4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10|6.1|4.5|9.3|8.8|5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9|6.8|4.3|3.9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|26.7|11.2|15.2|1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23.4|11.8|13.3|1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67.6|33.1|1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9|10.7|14.6|13.3|11.2|7.3|21.7|2.3|9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5.2|8.1|10|9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24.9|12|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13.1|13.8|14.7|1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7|1.2|4.2|4.7|5.6|7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1027</Words>
  <Application>Microsoft Office PowerPoint</Application>
  <PresentationFormat>شاشة عريضة</PresentationFormat>
  <Paragraphs>157</Paragraphs>
  <Slides>17</Slides>
  <Notes>0</Notes>
  <HiddenSlides>0</HiddenSlides>
  <MMClips>17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New English File  </vt:lpstr>
      <vt:lpstr>عرض تقديمي في PowerPoint</vt:lpstr>
      <vt:lpstr>  articles: a / an, the, no article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Lida</dc:creator>
  <cp:lastModifiedBy>User 2004</cp:lastModifiedBy>
  <cp:revision>159</cp:revision>
  <dcterms:created xsi:type="dcterms:W3CDTF">2022-10-28T18:57:55Z</dcterms:created>
  <dcterms:modified xsi:type="dcterms:W3CDTF">2023-03-12T10:26:57Z</dcterms:modified>
</cp:coreProperties>
</file>