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ink/inkAction1.xml" ContentType="application/vnd.ms-office.inkAction+xml"/>
  <Override PartName="/ppt/tags/tag11.xml" ContentType="application/vnd.openxmlformats-officedocument.presentationml.tags+xml"/>
  <Override PartName="/ppt/ink/inkAction2.xml" ContentType="application/vnd.ms-office.inkAction+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sldIdLst>
    <p:sldId id="306" r:id="rId3"/>
    <p:sldId id="258" r:id="rId4"/>
    <p:sldId id="353" r:id="rId5"/>
    <p:sldId id="363" r:id="rId6"/>
    <p:sldId id="365" r:id="rId7"/>
    <p:sldId id="366" r:id="rId8"/>
    <p:sldId id="354" r:id="rId9"/>
    <p:sldId id="367" r:id="rId10"/>
    <p:sldId id="364" r:id="rId11"/>
    <p:sldId id="355" r:id="rId12"/>
    <p:sldId id="356" r:id="rId13"/>
    <p:sldId id="357" r:id="rId14"/>
    <p:sldId id="368" r:id="rId15"/>
    <p:sldId id="358" r:id="rId16"/>
    <p:sldId id="359" r:id="rId17"/>
    <p:sldId id="360" r:id="rId18"/>
    <p:sldId id="361" r:id="rId19"/>
    <p:sldId id="30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50000" saltData="LEv/fTf4s4wB6uCPyO2xmg==" hashData="wFgjjzJkmtdZgbqwcJeevIqhAV8="/>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1" d="100"/>
          <a:sy n="101" d="100"/>
        </p:scale>
        <p:origin x="126" y="4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12-01T10:07:54.7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02065">
    <iact:property name="dataType"/>
    <iact:actionData xml:id="d0">
      <inkml:trace xmlns:inkml="http://www.w3.org/2003/InkML" xml:id="stk0" contextRef="#ctx0" brushRef="#br0">16724 3859 0,'35'0'335,"0"0"-315,35 0 11,-36 0-19,1 0-4,0 0-1,34 0 1,-34 0-2,0 0 1,35 35 1,-36-35 6,1 0-8,0 0 1,0 0 0,-35 35 0,34-35 39,1 0-44,35 0 29,-36 0-11,1 0 16,0 0-16,0 0 82,0 0 48</inkml:trace>
    </iact:actionData>
  </iact:action>
  <iact:action type="add" startTime="108174">
    <iact:property name="dataType"/>
    <iact:actionData xml:id="d1">
      <inkml:trace xmlns:inkml="http://www.w3.org/2003/InkML" xml:id="stk1" contextRef="#ctx0" brushRef="#br0">10918 9699 0,'35'0'195,"-1"0"-190,1 0 3,0 0 6,0 35 2,-1-35-8,1 0 5,0 0-5,0 35-2,-1-35 8,1 0 1,0 0-8,0 0 2,0 0 5,-1 0-1,1 0-6,0 0 8,0 0-9,-1 0 1,1 0 0,0 0 8,0 0-9,0 0 3,-1-35 4,1 35 1,0 0 0,0 0 7</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2-12-01T10:07:54.7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7901">
    <iact:property name="dataType"/>
    <iact:actionData xml:id="d0">
      <inkml:trace xmlns:inkml="http://www.w3.org/2003/InkML" xml:id="stk0" contextRef="#ctx0" brushRef="#br0">14638 16930 0</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E0CD-3E60-A242-ADB2-D660CB30D7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F910A8-5DA4-0F1A-EE38-6803142E7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FFD7E-202D-06CE-D54D-C0DD5CE400CF}"/>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F65FC100-6168-2DD2-1408-B607B424E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75981-5CD4-9AD2-6D64-8E8475001A43}"/>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878531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E22E-D4E8-B804-ECF1-D08EA69D67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39C4-0F65-C708-A363-90238D2C8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A724F-0FF4-91A5-C423-8982F5DFC355}"/>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19BC90DC-D928-43EF-5EA6-28CF246D1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4B8AE-7B2A-2D8D-A368-7D3495D10864}"/>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34437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6CE66-2C69-EE26-AEAC-122CF682B6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925EC7-6F16-AE45-CD0D-15E45EFF33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3C22D-5B63-CD72-78BB-3F98EC5FD2B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B1A20E8-83FE-EBDB-07C8-3BFDCEE12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009F78-7EE9-40AD-0C2C-1F80D4313970}"/>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3775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0"/>
            <a:ext cx="10363200" cy="1470025"/>
          </a:xfrm>
        </p:spPr>
        <p:txBody>
          <a:bodyPr/>
          <a:lstStyle/>
          <a:p>
            <a:r>
              <a:rPr lang="en-US"/>
              <a:t>Click to edit Master title style</a:t>
            </a:r>
            <a:endParaRPr lang="ar-SY"/>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5"/>
            <a:ext cx="10363200" cy="1362075"/>
          </a:xfrm>
        </p:spPr>
        <p:txBody>
          <a:bodyPr anchor="t"/>
          <a:lstStyle>
            <a:lvl1pPr algn="r">
              <a:defRPr sz="4000" b="1" cap="all"/>
            </a:lvl1pPr>
          </a:lstStyle>
          <a:p>
            <a:r>
              <a:rPr lang="en-US"/>
              <a:t>Click to edit Master title style</a:t>
            </a:r>
            <a:endParaRPr lang="ar-SY"/>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Y"/>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5" name="Text Placeholder 4"/>
          <p:cNvSpPr>
            <a:spLocks noGrp="1"/>
          </p:cNvSpPr>
          <p:nvPr>
            <p:ph type="body" sz="quarter" idx="3"/>
          </p:nvPr>
        </p:nvSpPr>
        <p:spPr>
          <a:xfrm>
            <a:off x="619338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7" name="Date Placeholder 6"/>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Date Placeholder 2"/>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ar-SY"/>
          </a:p>
        </p:txBody>
      </p:sp>
      <p:sp>
        <p:nvSpPr>
          <p:cNvPr id="3" name="Content Placeholder 2"/>
          <p:cNvSpPr>
            <a:spLocks noGrp="1"/>
          </p:cNvSpPr>
          <p:nvPr>
            <p:ph idx="1"/>
          </p:nvPr>
        </p:nvSpPr>
        <p:spPr>
          <a:xfrm>
            <a:off x="4766733" y="27307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6961-9F76-2213-34C9-1BC39E4B9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131-1487-F4A7-A22B-0A790E7772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5CCF7F-3810-A6EA-B80B-7BD54AA20C5E}"/>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BC68291C-FB6E-AD84-2EB6-0C9E9DB4F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5B316-8F73-7457-9737-3CDEF5A5685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366696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ar-SY"/>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Y"/>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Y"/>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en-US"/>
              <a:t>Click to edit Master title style</a:t>
            </a:r>
            <a:endParaRPr lang="ar-SY"/>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D57101-E87A-4D5C-98D8-050D8C4382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27D8-A41A-900A-212B-FF510023D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51BEDB-D9D9-5AD3-17EE-F6411EDF5F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E1E50-5A9A-F3A6-5621-544C53059AB1}"/>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C2B1584E-9B70-A6AD-3A80-39D9CE39D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AB8DD8-471B-AAD4-9045-B0D636BADFDF}"/>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04510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C56D-5F38-F17B-3068-0E0D89235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E09F-9D36-39FE-D29E-7D086688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9DE846-3F29-E46B-7D2D-6202CCB397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FAB2E-2441-C3B3-E0AA-2487C3DEF1AA}"/>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042F1020-BAC9-FB4D-0423-16D923B37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40613-7B20-DFF3-CC53-A634EC64ED26}"/>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691321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8A8F-15E7-9B08-9623-D622B7B929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A565BF-C749-FF12-D6DE-52EB7D9E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9C8A32-C055-45A1-9F27-15A2D5F684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784770-1750-972F-76DE-451963E8BC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D98DB-E251-0853-9B67-1E11DE856C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05F27-4EB0-0E08-C93F-BD2749A457F3}"/>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8" name="Footer Placeholder 7">
            <a:extLst>
              <a:ext uri="{FF2B5EF4-FFF2-40B4-BE49-F238E27FC236}">
                <a16:creationId xmlns:a16="http://schemas.microsoft.com/office/drawing/2014/main" id="{B5DEDFF2-F346-68D9-E751-2EF8B7807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79FAB8-723C-B586-349E-1894F9F1B21B}"/>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18089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33DB-1868-4941-6517-57E2ED3C3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E36031-58ED-93F1-08FF-ADAB5C926176}"/>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4" name="Footer Placeholder 3">
            <a:extLst>
              <a:ext uri="{FF2B5EF4-FFF2-40B4-BE49-F238E27FC236}">
                <a16:creationId xmlns:a16="http://schemas.microsoft.com/office/drawing/2014/main" id="{DA4F4AA6-D9F2-0F2C-4D12-03473BD091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A5DAF-0A18-A15A-B4A4-445105F0DF22}"/>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823211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73A1E2-EA8A-BCF4-AEBB-F7C8F7A8AB0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3" name="Footer Placeholder 2">
            <a:extLst>
              <a:ext uri="{FF2B5EF4-FFF2-40B4-BE49-F238E27FC236}">
                <a16:creationId xmlns:a16="http://schemas.microsoft.com/office/drawing/2014/main" id="{5AC6532B-5F4C-5985-1871-A76099CF04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6844EC-3FF2-22A2-85B2-EE8A60239E6E}"/>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95637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01D-9DE8-8C92-FBD3-E048DD082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514599-D839-B7E0-87BD-DEDC4F3F1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A69151-8163-8D5C-C1AD-617733CDB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95840B-1217-0FA4-1F0D-9192F6E6ED70}"/>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505F550B-F006-3005-4A1A-37FC27E08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F6259-E21F-17D9-7C74-6609F6AAC938}"/>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121674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C1D4-AA8E-1A36-400A-93D46993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C416AD-7610-AF62-9843-37E4C248E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E3D07-C088-11B9-CFE9-B4FCB7927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CCE445-B796-9400-9911-B5CE170B2702}"/>
              </a:ext>
            </a:extLst>
          </p:cNvPr>
          <p:cNvSpPr>
            <a:spLocks noGrp="1"/>
          </p:cNvSpPr>
          <p:nvPr>
            <p:ph type="dt" sz="half" idx="10"/>
          </p:nvPr>
        </p:nvSpPr>
        <p:spPr/>
        <p:txBody>
          <a:bodyPr/>
          <a:lstStyle/>
          <a:p>
            <a:fld id="{1D718B3B-2F39-4D84-B1E7-2F0195BB17EE}" type="datetimeFigureOut">
              <a:rPr lang="en-US" smtClean="0"/>
              <a:pPr/>
              <a:t>3/5/2023</a:t>
            </a:fld>
            <a:endParaRPr lang="en-US"/>
          </a:p>
        </p:txBody>
      </p:sp>
      <p:sp>
        <p:nvSpPr>
          <p:cNvPr id="6" name="Footer Placeholder 5">
            <a:extLst>
              <a:ext uri="{FF2B5EF4-FFF2-40B4-BE49-F238E27FC236}">
                <a16:creationId xmlns:a16="http://schemas.microsoft.com/office/drawing/2014/main" id="{B09F69A4-13CF-0C76-37A8-E383FEF6F8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3DBD7-1663-45D6-E99F-399BA021AA07}"/>
              </a:ext>
            </a:extLst>
          </p:cNvPr>
          <p:cNvSpPr>
            <a:spLocks noGrp="1"/>
          </p:cNvSpPr>
          <p:nvPr>
            <p:ph type="sldNum" sz="quarter" idx="12"/>
          </p:nvPr>
        </p:nvSpPr>
        <p:spPr/>
        <p:txBody>
          <a:bodyPr/>
          <a:lstStyle/>
          <a:p>
            <a:fld id="{95D57101-E87A-4D5C-98D8-050D8C43828C}" type="slidenum">
              <a:rPr lang="en-US" smtClean="0"/>
              <a:pPr/>
              <a:t>‹#›</a:t>
            </a:fld>
            <a:endParaRPr lang="en-US"/>
          </a:p>
        </p:txBody>
      </p:sp>
    </p:spTree>
    <p:extLst>
      <p:ext uri="{BB962C8B-B14F-4D97-AF65-F5344CB8AC3E}">
        <p14:creationId xmlns:p14="http://schemas.microsoft.com/office/powerpoint/2010/main" val="2199726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801A57-15EC-F67B-1B63-E4B2D72EA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D78B6-D338-1620-E457-B5BA59271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75A36-09BF-8A7B-6599-8F1D5BFA7B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a:extLst>
              <a:ext uri="{FF2B5EF4-FFF2-40B4-BE49-F238E27FC236}">
                <a16:creationId xmlns:a16="http://schemas.microsoft.com/office/drawing/2014/main" id="{8EA5C67F-7EB8-8286-AE3E-0C4B83B9DE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97F75-00DC-304C-E43A-3AF361739B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57101-E87A-4D5C-98D8-050D8C43828C}" type="slidenum">
              <a:rPr lang="en-US" smtClean="0"/>
              <a:pPr/>
              <a:t>‹#›</a:t>
            </a:fld>
            <a:endParaRPr lang="en-US"/>
          </a:p>
        </p:txBody>
      </p:sp>
    </p:spTree>
    <p:extLst>
      <p:ext uri="{BB962C8B-B14F-4D97-AF65-F5344CB8AC3E}">
        <p14:creationId xmlns:p14="http://schemas.microsoft.com/office/powerpoint/2010/main" val="322713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t="-75000" b="-7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ar-SY"/>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Y"/>
          </a:p>
        </p:txBody>
      </p:sp>
      <p:sp>
        <p:nvSpPr>
          <p:cNvPr id="4" name="Date Placeholder 3"/>
          <p:cNvSpPr>
            <a:spLocks noGrp="1"/>
          </p:cNvSpPr>
          <p:nvPr>
            <p:ph type="dt" sz="half" idx="2"/>
          </p:nvPr>
        </p:nvSpPr>
        <p:spPr>
          <a:xfrm>
            <a:off x="8737600" y="6356375"/>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D718B3B-2F39-4D84-B1E7-2F0195BB17EE}" type="datetimeFigureOut">
              <a:rPr lang="en-US" smtClean="0"/>
              <a:pPr/>
              <a:t>3/5/2023</a:t>
            </a:fld>
            <a:endParaRPr lang="en-US"/>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09600" y="6356375"/>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5D57101-E87A-4D5C-98D8-050D8C4382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7.png"/><Relationship Id="rId5" Type="http://schemas.microsoft.com/office/2011/relationships/inkAction" Target="../ink/inkAction1.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8.png"/><Relationship Id="rId5" Type="http://schemas.microsoft.com/office/2011/relationships/inkAction" Target="../ink/inkAction2.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25AA-CABC-241E-49C3-2F407EF2B02F}"/>
              </a:ext>
            </a:extLst>
          </p:cNvPr>
          <p:cNvSpPr>
            <a:spLocks noGrp="1"/>
          </p:cNvSpPr>
          <p:nvPr>
            <p:ph type="ctrTitle"/>
          </p:nvPr>
        </p:nvSpPr>
        <p:spPr>
          <a:xfrm>
            <a:off x="1524000" y="1122363"/>
            <a:ext cx="8653670" cy="878715"/>
          </a:xfrm>
        </p:spPr>
        <p:txBody>
          <a:bodyPr>
            <a:normAutofit fontScale="90000"/>
          </a:bodyPr>
          <a:lstStyle/>
          <a:p>
            <a:r>
              <a:rPr lang="en-US" b="1" dirty="0">
                <a:solidFill>
                  <a:schemeClr val="accent6">
                    <a:lumMod val="50000"/>
                  </a:schemeClr>
                </a:solidFill>
              </a:rPr>
              <a:t>New English File </a:t>
            </a:r>
            <a:br>
              <a:rPr lang="en-US" dirty="0"/>
            </a:br>
            <a:endParaRPr lang="en-US" dirty="0"/>
          </a:p>
        </p:txBody>
      </p:sp>
      <p:sp>
        <p:nvSpPr>
          <p:cNvPr id="3" name="Subtitle 2">
            <a:extLst>
              <a:ext uri="{FF2B5EF4-FFF2-40B4-BE49-F238E27FC236}">
                <a16:creationId xmlns:a16="http://schemas.microsoft.com/office/drawing/2014/main" id="{18B1C1C4-8963-DE6E-9CE9-DC34F9804664}"/>
              </a:ext>
            </a:extLst>
          </p:cNvPr>
          <p:cNvSpPr>
            <a:spLocks noGrp="1"/>
          </p:cNvSpPr>
          <p:nvPr>
            <p:ph type="subTitle" idx="1"/>
          </p:nvPr>
        </p:nvSpPr>
        <p:spPr>
          <a:xfrm>
            <a:off x="1364974" y="1122363"/>
            <a:ext cx="8653670" cy="878715"/>
          </a:xfrm>
        </p:spPr>
        <p:txBody>
          <a:bodyPr>
            <a:normAutofit fontScale="92500" lnSpcReduction="20000"/>
          </a:bodyPr>
          <a:lstStyle/>
          <a:p>
            <a:r>
              <a:rPr lang="en-US" sz="3200" b="1" dirty="0">
                <a:solidFill>
                  <a:schemeClr val="accent2">
                    <a:lumMod val="75000"/>
                  </a:schemeClr>
                </a:solidFill>
              </a:rPr>
              <a:t>Intermediate</a:t>
            </a:r>
          </a:p>
          <a:p>
            <a:r>
              <a:rPr lang="en-US" sz="2600" b="1" dirty="0">
                <a:solidFill>
                  <a:schemeClr val="accent6">
                    <a:lumMod val="75000"/>
                  </a:schemeClr>
                </a:solidFill>
              </a:rPr>
              <a:t>Session 13</a:t>
            </a:r>
          </a:p>
        </p:txBody>
      </p:sp>
      <p:pic>
        <p:nvPicPr>
          <p:cNvPr id="4" name="Audio 3">
            <a:hlinkClick r:id="" action="ppaction://media"/>
            <a:extLst>
              <a:ext uri="{FF2B5EF4-FFF2-40B4-BE49-F238E27FC236}">
                <a16:creationId xmlns:a16="http://schemas.microsoft.com/office/drawing/2014/main" id="{F327B8B4-6AEC-03A8-57E8-12167B421249}"/>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0204347"/>
      </p:ext>
    </p:extLst>
  </p:cSld>
  <p:clrMapOvr>
    <a:masterClrMapping/>
  </p:clrMapOvr>
  <mc:AlternateContent xmlns:mc="http://schemas.openxmlformats.org/markup-compatibility/2006" xmlns:p14="http://schemas.microsoft.com/office/powerpoint/2010/main">
    <mc:Choice Requires="p14">
      <p:transition spd="slow" p14:dur="2000" advTm="4307"/>
    </mc:Choice>
    <mc:Fallback xmlns="">
      <p:transition spd="slow" advTm="4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122505"/>
          </a:xfrm>
        </p:spPr>
        <p:txBody>
          <a:bodyPr>
            <a:normAutofit/>
          </a:bodyPr>
          <a:lstStyle/>
          <a:p>
            <a:pPr marL="0" indent="0">
              <a:buNone/>
            </a:pPr>
            <a:endParaRPr lang="en-US" sz="2000" b="1" dirty="0"/>
          </a:p>
          <a:p>
            <a:pPr marL="0" indent="0">
              <a:buNone/>
            </a:pPr>
            <a:r>
              <a:rPr lang="en-US" sz="2000" b="1" dirty="0"/>
              <a:t>A.</a:t>
            </a:r>
            <a:r>
              <a:rPr lang="en-US" sz="2000" dirty="0"/>
              <a:t> A crowd of pupils are watching.		</a:t>
            </a:r>
            <a:r>
              <a:rPr lang="en-US" sz="2000" b="1" dirty="0"/>
              <a:t>B.</a:t>
            </a:r>
            <a:r>
              <a:rPr lang="en-US" sz="2000" dirty="0"/>
              <a:t> However, the pupils are totally involved.</a:t>
            </a:r>
          </a:p>
          <a:p>
            <a:pPr marL="0" indent="0">
              <a:buNone/>
            </a:pPr>
            <a:r>
              <a:rPr lang="en-US" sz="2000" b="1" strike="sngStrike" dirty="0"/>
              <a:t>C.</a:t>
            </a:r>
            <a:r>
              <a:rPr lang="en-US" sz="2000" strike="sngStrike" dirty="0"/>
              <a:t> He's friendly with the pupils but not too friendly.</a:t>
            </a:r>
          </a:p>
          <a:p>
            <a:pPr marL="0" indent="0">
              <a:buNone/>
            </a:pPr>
            <a:r>
              <a:rPr lang="en-US" sz="2000" b="1" strike="sngStrike" dirty="0"/>
              <a:t>D.</a:t>
            </a:r>
            <a:r>
              <a:rPr lang="en-US" sz="2000" strike="sngStrike" dirty="0"/>
              <a:t> When I was the same age as these children I had never used a computer.</a:t>
            </a:r>
          </a:p>
          <a:p>
            <a:pPr marL="0" indent="0">
              <a:buNone/>
            </a:pPr>
            <a:r>
              <a:rPr lang="en-US" sz="2000" b="1" dirty="0"/>
              <a:t>E.</a:t>
            </a:r>
            <a:r>
              <a:rPr lang="en-US" sz="2000" dirty="0"/>
              <a:t> It’s a magical moment and the most effective class I have seen.	</a:t>
            </a:r>
            <a:r>
              <a:rPr lang="en-US" sz="2000" b="1" strike="sngStrike" dirty="0"/>
              <a:t>F.</a:t>
            </a:r>
            <a:r>
              <a:rPr lang="en-US" sz="2000" strike="sngStrike" dirty="0"/>
              <a:t> ‘Are you really in our class?’</a:t>
            </a:r>
          </a:p>
          <a:p>
            <a:pPr marL="0" indent="0">
              <a:buNone/>
            </a:pPr>
            <a:r>
              <a:rPr lang="en-US" sz="2000" b="1" dirty="0"/>
              <a:t>G.</a:t>
            </a:r>
            <a:r>
              <a:rPr lang="en-US" sz="2000" dirty="0"/>
              <a:t> One boy says he has chips every day.</a:t>
            </a:r>
          </a:p>
          <a:p>
            <a:pPr marL="0" indent="0">
              <a:buNone/>
            </a:pPr>
            <a:r>
              <a:rPr lang="en-US" sz="2000" b="1" strike="sngStrike" dirty="0"/>
              <a:t>H.</a:t>
            </a:r>
            <a:r>
              <a:rPr lang="en-US" sz="2000" strike="sngStrike" dirty="0"/>
              <a:t> Phones that ring in class are confiscated until the end of the week</a:t>
            </a:r>
          </a:p>
          <a:p>
            <a:pPr marL="0" indent="0">
              <a:buNone/>
            </a:pPr>
            <a:endParaRPr lang="en-US" sz="2000" b="1" dirty="0"/>
          </a:p>
          <a:p>
            <a:pPr marL="0" indent="0">
              <a:buNone/>
            </a:pPr>
            <a:r>
              <a:rPr lang="en-US" sz="2000" b="1" dirty="0"/>
              <a:t>Lunch</a:t>
            </a:r>
          </a:p>
          <a:p>
            <a:pPr marL="0" indent="0">
              <a:buNone/>
            </a:pPr>
            <a:r>
              <a:rPr lang="en-US" sz="2000" dirty="0"/>
              <a:t>In the </a:t>
            </a:r>
            <a:r>
              <a:rPr lang="en-US" sz="2000" dirty="0">
                <a:highlight>
                  <a:srgbClr val="FFFF00"/>
                </a:highlight>
              </a:rPr>
              <a:t>canteen</a:t>
            </a:r>
            <a:r>
              <a:rPr lang="en-US" sz="2000" dirty="0"/>
              <a:t> we can choose between traditional and fast food. Burger and chips is the most popular meal. </a:t>
            </a:r>
            <a:r>
              <a:rPr lang="en-US" sz="2000" b="1" dirty="0"/>
              <a:t>5____.</a:t>
            </a:r>
          </a:p>
          <a:p>
            <a:pPr marL="0" indent="0">
              <a:buNone/>
            </a:pPr>
            <a:r>
              <a:rPr lang="en-US" sz="2000" b="1" dirty="0"/>
              <a:t>Information and communication technology</a:t>
            </a:r>
          </a:p>
          <a:p>
            <a:pPr marL="0" indent="0">
              <a:buNone/>
            </a:pPr>
            <a:r>
              <a:rPr lang="en-US" sz="2000" dirty="0"/>
              <a:t>We are designing </a:t>
            </a:r>
            <a:r>
              <a:rPr lang="en-US" sz="2000" dirty="0">
                <a:highlight>
                  <a:srgbClr val="FFFF00"/>
                </a:highlight>
              </a:rPr>
              <a:t>spreadsheets</a:t>
            </a:r>
            <a:r>
              <a:rPr lang="en-US" sz="2000" dirty="0"/>
              <a:t> for mobile phone sales and I cannot imagine a more boring lesson. </a:t>
            </a:r>
            <a:r>
              <a:rPr lang="en-US" sz="2000" b="1" dirty="0"/>
              <a:t>6____	 </a:t>
            </a:r>
            <a:r>
              <a:rPr lang="en-US" sz="2000" dirty="0"/>
              <a:t>Most children have Internet access at home and the school has a website where parents can see what homework their children have and when they have to </a:t>
            </a:r>
            <a:r>
              <a:rPr lang="en-US" sz="2000" dirty="0">
                <a:highlight>
                  <a:srgbClr val="FFFF00"/>
                </a:highlight>
              </a:rPr>
              <a:t>give it in </a:t>
            </a:r>
            <a:r>
              <a:rPr lang="en-US" sz="2000" dirty="0"/>
              <a:t>.</a:t>
            </a:r>
          </a:p>
          <a:p>
            <a:pPr marL="0" indent="0">
              <a:buNone/>
            </a:pPr>
            <a:endParaRPr lang="en-US" dirty="0"/>
          </a:p>
        </p:txBody>
      </p:sp>
      <p:sp>
        <p:nvSpPr>
          <p:cNvPr id="2" name="TextBox 1">
            <a:extLst>
              <a:ext uri="{FF2B5EF4-FFF2-40B4-BE49-F238E27FC236}">
                <a16:creationId xmlns:a16="http://schemas.microsoft.com/office/drawing/2014/main" id="{EA857B38-753E-0A05-AC13-337723ECF23E}"/>
              </a:ext>
            </a:extLst>
          </p:cNvPr>
          <p:cNvSpPr txBox="1"/>
          <p:nvPr/>
        </p:nvSpPr>
        <p:spPr>
          <a:xfrm>
            <a:off x="755375" y="4212608"/>
            <a:ext cx="348172" cy="400110"/>
          </a:xfrm>
          <a:prstGeom prst="rect">
            <a:avLst/>
          </a:prstGeom>
          <a:noFill/>
        </p:spPr>
        <p:txBody>
          <a:bodyPr wrap="none" rtlCol="0">
            <a:spAutoFit/>
          </a:bodyPr>
          <a:lstStyle/>
          <a:p>
            <a:r>
              <a:rPr lang="en-US" sz="2000" b="1" dirty="0">
                <a:solidFill>
                  <a:schemeClr val="accent2">
                    <a:lumMod val="75000"/>
                  </a:schemeClr>
                </a:solidFill>
              </a:rPr>
              <a:t>G</a:t>
            </a:r>
          </a:p>
        </p:txBody>
      </p:sp>
      <p:sp>
        <p:nvSpPr>
          <p:cNvPr id="4" name="TextBox 3">
            <a:extLst>
              <a:ext uri="{FF2B5EF4-FFF2-40B4-BE49-F238E27FC236}">
                <a16:creationId xmlns:a16="http://schemas.microsoft.com/office/drawing/2014/main" id="{30D13316-9810-68C5-E847-A0890BCAE340}"/>
              </a:ext>
            </a:extLst>
          </p:cNvPr>
          <p:cNvSpPr txBox="1"/>
          <p:nvPr/>
        </p:nvSpPr>
        <p:spPr>
          <a:xfrm>
            <a:off x="10933044" y="5034243"/>
            <a:ext cx="328936" cy="400110"/>
          </a:xfrm>
          <a:prstGeom prst="rect">
            <a:avLst/>
          </a:prstGeom>
          <a:noFill/>
        </p:spPr>
        <p:txBody>
          <a:bodyPr wrap="none" rtlCol="0">
            <a:spAutoFit/>
          </a:bodyPr>
          <a:lstStyle/>
          <a:p>
            <a:r>
              <a:rPr lang="en-US" sz="2000" b="1" dirty="0">
                <a:solidFill>
                  <a:schemeClr val="accent2">
                    <a:lumMod val="75000"/>
                  </a:schemeClr>
                </a:solidFill>
              </a:rPr>
              <a:t>B</a:t>
            </a:r>
          </a:p>
        </p:txBody>
      </p:sp>
      <p:pic>
        <p:nvPicPr>
          <p:cNvPr id="5" name="Audio 4">
            <a:hlinkClick r:id="" action="ppaction://media"/>
            <a:extLst>
              <a:ext uri="{FF2B5EF4-FFF2-40B4-BE49-F238E27FC236}">
                <a16:creationId xmlns:a16="http://schemas.microsoft.com/office/drawing/2014/main" id="{EAB7DEFB-A077-5BE6-F0E5-C5AD734A26E6}"/>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65961942"/>
      </p:ext>
    </p:extLst>
  </p:cSld>
  <p:clrMapOvr>
    <a:masterClrMapping/>
  </p:clrMapOvr>
  <mc:AlternateContent xmlns:mc="http://schemas.openxmlformats.org/markup-compatibility/2006" xmlns:p14="http://schemas.microsoft.com/office/powerpoint/2010/main">
    <mc:Choice Requires="p14">
      <p:transition spd="slow" p14:dur="2000" advTm="13467"/>
    </mc:Choice>
    <mc:Fallback xmlns="">
      <p:transition spd="slow" advTm="1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122505"/>
          </a:xfrm>
        </p:spPr>
        <p:txBody>
          <a:bodyPr>
            <a:normAutofit/>
          </a:bodyPr>
          <a:lstStyle/>
          <a:p>
            <a:pPr marL="0" indent="0">
              <a:buNone/>
            </a:pPr>
            <a:r>
              <a:rPr lang="en-US" sz="2000" b="1" dirty="0"/>
              <a:t>A.</a:t>
            </a:r>
            <a:r>
              <a:rPr lang="en-US" sz="2000" dirty="0"/>
              <a:t> A crowd of pupils are watching.		</a:t>
            </a:r>
            <a:r>
              <a:rPr lang="en-US" sz="2000" b="1" strike="sngStrike" dirty="0"/>
              <a:t>B.</a:t>
            </a:r>
            <a:r>
              <a:rPr lang="en-US" sz="2000" strike="sngStrike" dirty="0"/>
              <a:t> However, the pupils are totally involved.</a:t>
            </a:r>
          </a:p>
          <a:p>
            <a:pPr marL="0" indent="0">
              <a:buNone/>
            </a:pPr>
            <a:r>
              <a:rPr lang="en-US" sz="2000" b="1" strike="sngStrike" dirty="0"/>
              <a:t>C.</a:t>
            </a:r>
            <a:r>
              <a:rPr lang="en-US" sz="2000" strike="sngStrike" dirty="0"/>
              <a:t> He's friendly with the pupils but not too friendly.</a:t>
            </a:r>
          </a:p>
          <a:p>
            <a:pPr marL="0" indent="0">
              <a:buNone/>
            </a:pPr>
            <a:r>
              <a:rPr lang="en-US" sz="2000" b="1" strike="sngStrike" dirty="0"/>
              <a:t>D.</a:t>
            </a:r>
            <a:r>
              <a:rPr lang="en-US" sz="2000" strike="sngStrike" dirty="0"/>
              <a:t> When I was the same age as these children I had never used a computer.</a:t>
            </a:r>
          </a:p>
          <a:p>
            <a:pPr marL="0" indent="0">
              <a:buNone/>
            </a:pPr>
            <a:r>
              <a:rPr lang="en-US" sz="2000" b="1" dirty="0"/>
              <a:t>E.</a:t>
            </a:r>
            <a:r>
              <a:rPr lang="en-US" sz="2000" dirty="0"/>
              <a:t> It’s a magical moment and the most effective class I have seen.	</a:t>
            </a:r>
            <a:r>
              <a:rPr lang="en-US" sz="2000" b="1" strike="sngStrike" dirty="0"/>
              <a:t>F.</a:t>
            </a:r>
            <a:r>
              <a:rPr lang="en-US" sz="2000" strike="sngStrike" dirty="0"/>
              <a:t> ‘Are you really in our class?’</a:t>
            </a:r>
          </a:p>
          <a:p>
            <a:pPr marL="0" indent="0">
              <a:buNone/>
            </a:pPr>
            <a:r>
              <a:rPr lang="en-US" sz="2000" b="1" strike="sngStrike" dirty="0"/>
              <a:t>G.</a:t>
            </a:r>
            <a:r>
              <a:rPr lang="en-US" sz="2000" strike="sngStrike" dirty="0"/>
              <a:t> One boy says he has chips every day.</a:t>
            </a:r>
            <a:r>
              <a:rPr lang="en-US" sz="2000" dirty="0"/>
              <a:t>		</a:t>
            </a:r>
          </a:p>
          <a:p>
            <a:pPr marL="0" indent="0">
              <a:buNone/>
            </a:pPr>
            <a:r>
              <a:rPr lang="en-US" sz="2000" b="1" strike="sngStrike" dirty="0"/>
              <a:t>H.</a:t>
            </a:r>
            <a:r>
              <a:rPr lang="en-US" sz="2000" strike="sngStrike" dirty="0"/>
              <a:t> Phones that ring in class are confiscated until the end of the week</a:t>
            </a:r>
          </a:p>
          <a:p>
            <a:pPr marL="0" indent="0">
              <a:buNone/>
            </a:pPr>
            <a:endParaRPr lang="en-US" sz="2000" b="1" dirty="0"/>
          </a:p>
          <a:p>
            <a:pPr marL="0" indent="0">
              <a:buNone/>
            </a:pPr>
            <a:r>
              <a:rPr lang="en-US" sz="2000" b="1" dirty="0"/>
              <a:t>Religious education</a:t>
            </a:r>
          </a:p>
          <a:p>
            <a:pPr marL="0" indent="0">
              <a:buNone/>
            </a:pPr>
            <a:r>
              <a:rPr lang="en-US" sz="2000" dirty="0"/>
              <a:t>The teacher introduces US to meditation. We sit cross-legged an our desks and try to (ill our minds with blackness and think positively about people who we have been thinking negatively about. For 15 minutes the children sit, eyes closed, in total silence. When they leave the class they are </a:t>
            </a:r>
            <a:r>
              <a:rPr lang="en-US" sz="2000" dirty="0">
                <a:highlight>
                  <a:srgbClr val="FFFF00"/>
                </a:highlight>
              </a:rPr>
              <a:t>slightly dazed </a:t>
            </a:r>
            <a:r>
              <a:rPr lang="en-US" sz="2000" dirty="0"/>
              <a:t>:</a:t>
            </a:r>
          </a:p>
          <a:p>
            <a:pPr marL="0" indent="0">
              <a:buNone/>
            </a:pPr>
            <a:r>
              <a:rPr lang="en-US" sz="2000" dirty="0"/>
              <a:t>'Incredible!’ 'Amazing!’ 'We should do this in </a:t>
            </a:r>
            <a:r>
              <a:rPr lang="en-US" sz="2000" dirty="0" err="1"/>
              <a:t>maths</a:t>
            </a:r>
            <a:r>
              <a:rPr lang="en-US" sz="2000" dirty="0"/>
              <a:t>!’</a:t>
            </a:r>
          </a:p>
          <a:p>
            <a:pPr marL="0" indent="0">
              <a:buNone/>
            </a:pPr>
            <a:r>
              <a:rPr lang="en-US" sz="2000" dirty="0"/>
              <a:t> </a:t>
            </a:r>
            <a:r>
              <a:rPr lang="en-US" sz="2000" b="1" dirty="0"/>
              <a:t>7____</a:t>
            </a:r>
            <a:endParaRPr lang="en-US" sz="2000" dirty="0"/>
          </a:p>
          <a:p>
            <a:pPr marL="0" indent="0">
              <a:buNone/>
            </a:pPr>
            <a:r>
              <a:rPr lang="en-US" sz="2000" dirty="0"/>
              <a:t>The </a:t>
            </a:r>
            <a:r>
              <a:rPr lang="en-US" sz="2000" dirty="0">
                <a:highlight>
                  <a:srgbClr val="FFFF00"/>
                </a:highlight>
              </a:rPr>
              <a:t>bell</a:t>
            </a:r>
            <a:r>
              <a:rPr lang="en-US" sz="2000" dirty="0"/>
              <a:t> goes. End of school for the day.</a:t>
            </a:r>
          </a:p>
          <a:p>
            <a:pPr marL="0" indent="0">
              <a:buNone/>
            </a:pPr>
            <a:r>
              <a:rPr lang="en-US" sz="2000" dirty="0"/>
              <a:t>As we leave there is a fight at the school gates. </a:t>
            </a:r>
            <a:r>
              <a:rPr lang="en-US" sz="2000" b="1" dirty="0"/>
              <a:t>8____</a:t>
            </a:r>
            <a:r>
              <a:rPr lang="en-US" sz="2000" dirty="0"/>
              <a:t>'If anyone hits anyone, I’ll call the police,' says a teacher.</a:t>
            </a:r>
          </a:p>
        </p:txBody>
      </p:sp>
      <p:sp>
        <p:nvSpPr>
          <p:cNvPr id="2" name="TextBox 1">
            <a:extLst>
              <a:ext uri="{FF2B5EF4-FFF2-40B4-BE49-F238E27FC236}">
                <a16:creationId xmlns:a16="http://schemas.microsoft.com/office/drawing/2014/main" id="{500CCEFE-CA4A-8439-FC30-D012B9876E1A}"/>
              </a:ext>
            </a:extLst>
          </p:cNvPr>
          <p:cNvSpPr txBox="1"/>
          <p:nvPr/>
        </p:nvSpPr>
        <p:spPr>
          <a:xfrm>
            <a:off x="821636" y="4875217"/>
            <a:ext cx="309700" cy="400110"/>
          </a:xfrm>
          <a:prstGeom prst="rect">
            <a:avLst/>
          </a:prstGeom>
          <a:noFill/>
        </p:spPr>
        <p:txBody>
          <a:bodyPr wrap="none" rtlCol="0">
            <a:spAutoFit/>
          </a:bodyPr>
          <a:lstStyle/>
          <a:p>
            <a:r>
              <a:rPr lang="en-US" sz="2000" b="1" dirty="0">
                <a:solidFill>
                  <a:schemeClr val="accent2">
                    <a:lumMod val="75000"/>
                  </a:schemeClr>
                </a:solidFill>
              </a:rPr>
              <a:t>E</a:t>
            </a:r>
          </a:p>
        </p:txBody>
      </p:sp>
      <p:sp>
        <p:nvSpPr>
          <p:cNvPr id="4" name="TextBox 3">
            <a:extLst>
              <a:ext uri="{FF2B5EF4-FFF2-40B4-BE49-F238E27FC236}">
                <a16:creationId xmlns:a16="http://schemas.microsoft.com/office/drawing/2014/main" id="{3C3F1E69-2B8C-7A87-2BF5-0C4A1B05ED61}"/>
              </a:ext>
            </a:extLst>
          </p:cNvPr>
          <p:cNvSpPr txBox="1"/>
          <p:nvPr/>
        </p:nvSpPr>
        <p:spPr>
          <a:xfrm>
            <a:off x="5612297" y="5703477"/>
            <a:ext cx="340158" cy="400110"/>
          </a:xfrm>
          <a:prstGeom prst="rect">
            <a:avLst/>
          </a:prstGeom>
          <a:noFill/>
        </p:spPr>
        <p:txBody>
          <a:bodyPr wrap="none" rtlCol="0">
            <a:spAutoFit/>
          </a:bodyPr>
          <a:lstStyle/>
          <a:p>
            <a:r>
              <a:rPr lang="en-US" sz="2000" b="1" dirty="0">
                <a:solidFill>
                  <a:schemeClr val="accent2">
                    <a:lumMod val="75000"/>
                  </a:schemeClr>
                </a:solidFill>
              </a:rPr>
              <a:t>A</a:t>
            </a:r>
          </a:p>
        </p:txBody>
      </p:sp>
      <p:pic>
        <p:nvPicPr>
          <p:cNvPr id="5" name="Audio 4">
            <a:hlinkClick r:id="" action="ppaction://media"/>
            <a:extLst>
              <a:ext uri="{FF2B5EF4-FFF2-40B4-BE49-F238E27FC236}">
                <a16:creationId xmlns:a16="http://schemas.microsoft.com/office/drawing/2014/main" id="{BC6A9864-99CB-C298-3A92-193E4A02D257}"/>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8894613"/>
      </p:ext>
    </p:extLst>
  </p:cSld>
  <p:clrMapOvr>
    <a:masterClrMapping/>
  </p:clrMapOvr>
  <mc:AlternateContent xmlns:mc="http://schemas.openxmlformats.org/markup-compatibility/2006" xmlns:p14="http://schemas.microsoft.com/office/powerpoint/2010/main">
    <mc:Choice Requires="p14">
      <p:transition spd="slow" p14:dur="2000" advTm="27613"/>
    </mc:Choice>
    <mc:Fallback xmlns="">
      <p:transition spd="slow" advTm="2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122505"/>
          </a:xfrm>
        </p:spPr>
        <p:txBody>
          <a:bodyPr>
            <a:normAutofit fontScale="85000" lnSpcReduction="10000"/>
          </a:bodyPr>
          <a:lstStyle/>
          <a:p>
            <a:pPr marL="0" indent="0">
              <a:buNone/>
            </a:pPr>
            <a:r>
              <a:rPr lang="en-US" b="1" dirty="0">
                <a:solidFill>
                  <a:schemeClr val="accent6">
                    <a:lumMod val="75000"/>
                  </a:schemeClr>
                </a:solidFill>
              </a:rPr>
              <a:t>Guess the meaning of the </a:t>
            </a:r>
            <a:r>
              <a:rPr lang="en-US" b="1" dirty="0">
                <a:solidFill>
                  <a:schemeClr val="accent6">
                    <a:lumMod val="75000"/>
                  </a:schemeClr>
                </a:solidFill>
                <a:highlight>
                  <a:srgbClr val="FFFF00"/>
                </a:highlight>
              </a:rPr>
              <a:t>highlighted</a:t>
            </a:r>
            <a:r>
              <a:rPr lang="en-US" b="1" dirty="0">
                <a:solidFill>
                  <a:schemeClr val="accent6">
                    <a:lumMod val="75000"/>
                  </a:schemeClr>
                </a:solidFill>
              </a:rPr>
              <a:t> words in the text.</a:t>
            </a:r>
          </a:p>
          <a:p>
            <a:pPr marL="0" indent="0">
              <a:buNone/>
            </a:pPr>
            <a:endParaRPr lang="en-US" dirty="0"/>
          </a:p>
          <a:p>
            <a:pPr>
              <a:lnSpc>
                <a:spcPct val="150000"/>
              </a:lnSpc>
            </a:pPr>
            <a:r>
              <a:rPr lang="en-US" b="1" dirty="0"/>
              <a:t>interrogating</a:t>
            </a:r>
            <a:r>
              <a:rPr lang="en-US" dirty="0"/>
              <a:t> = asking questions in an aggressive way </a:t>
            </a:r>
          </a:p>
          <a:p>
            <a:pPr>
              <a:lnSpc>
                <a:spcPct val="150000"/>
              </a:lnSpc>
            </a:pPr>
            <a:r>
              <a:rPr lang="en-US" b="1" dirty="0"/>
              <a:t>do up </a:t>
            </a:r>
            <a:r>
              <a:rPr lang="en-US" dirty="0"/>
              <a:t>= fasten a button (or shoe laces)</a:t>
            </a:r>
          </a:p>
          <a:p>
            <a:pPr>
              <a:lnSpc>
                <a:spcPct val="150000"/>
              </a:lnSpc>
            </a:pPr>
            <a:r>
              <a:rPr lang="en-US" b="1" dirty="0"/>
              <a:t>in return </a:t>
            </a:r>
            <a:r>
              <a:rPr lang="en-US" dirty="0"/>
              <a:t>= in exchange</a:t>
            </a:r>
          </a:p>
          <a:p>
            <a:pPr>
              <a:lnSpc>
                <a:spcPct val="150000"/>
              </a:lnSpc>
            </a:pPr>
            <a:r>
              <a:rPr lang="en-US" b="1" dirty="0"/>
              <a:t>canteen</a:t>
            </a:r>
            <a:r>
              <a:rPr lang="en-US" dirty="0"/>
              <a:t> = a communal dining room, e.g. in a school or factory</a:t>
            </a:r>
          </a:p>
          <a:p>
            <a:pPr>
              <a:lnSpc>
                <a:spcPct val="150000"/>
              </a:lnSpc>
            </a:pPr>
            <a:r>
              <a:rPr lang="en-US" b="1" dirty="0"/>
              <a:t>spreadsheets</a:t>
            </a:r>
            <a:r>
              <a:rPr lang="en-US" dirty="0"/>
              <a:t> = a computer </a:t>
            </a:r>
            <a:r>
              <a:rPr lang="en-US" dirty="0" err="1"/>
              <a:t>programme</a:t>
            </a:r>
            <a:r>
              <a:rPr lang="en-US" dirty="0"/>
              <a:t> used for financial planning</a:t>
            </a:r>
          </a:p>
          <a:p>
            <a:pPr>
              <a:lnSpc>
                <a:spcPct val="150000"/>
              </a:lnSpc>
            </a:pPr>
            <a:r>
              <a:rPr lang="en-US" b="1" dirty="0"/>
              <a:t>give it in </a:t>
            </a:r>
            <a:r>
              <a:rPr lang="en-US" dirty="0"/>
              <a:t>= give something to somebody in authority, e.g. a teacher</a:t>
            </a:r>
          </a:p>
          <a:p>
            <a:pPr>
              <a:lnSpc>
                <a:spcPct val="150000"/>
              </a:lnSpc>
            </a:pPr>
            <a:r>
              <a:rPr lang="en-US" b="1" dirty="0"/>
              <a:t>slightly dazed </a:t>
            </a:r>
            <a:r>
              <a:rPr lang="en-US" dirty="0"/>
              <a:t>= (a bit) unable to think clearly </a:t>
            </a:r>
          </a:p>
          <a:p>
            <a:pPr>
              <a:lnSpc>
                <a:spcPct val="150000"/>
              </a:lnSpc>
            </a:pPr>
            <a:r>
              <a:rPr lang="en-US" b="1" dirty="0"/>
              <a:t>bell</a:t>
            </a:r>
            <a:r>
              <a:rPr lang="en-US" dirty="0"/>
              <a:t> = a metal object shaped like a cup that makes a ringing noise when you move it</a:t>
            </a:r>
          </a:p>
          <a:p>
            <a:pPr marL="0" indent="0">
              <a:buNone/>
            </a:pPr>
            <a:endParaRPr lang="en-US" dirty="0"/>
          </a:p>
          <a:p>
            <a:pPr marL="0" indent="0">
              <a:buNone/>
            </a:pPr>
            <a:endParaRPr lang="en-US" dirty="0"/>
          </a:p>
        </p:txBody>
      </p:sp>
      <p:pic>
        <p:nvPicPr>
          <p:cNvPr id="4" name="Audio 3">
            <a:hlinkClick r:id="" action="ppaction://media"/>
            <a:extLst>
              <a:ext uri="{FF2B5EF4-FFF2-40B4-BE49-F238E27FC236}">
                <a16:creationId xmlns:a16="http://schemas.microsoft.com/office/drawing/2014/main" id="{49ABFC73-5078-4227-1CDF-902ED8B5078B}"/>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9300944"/>
      </p:ext>
    </p:extLst>
  </p:cSld>
  <p:clrMapOvr>
    <a:masterClrMapping/>
  </p:clrMapOvr>
  <mc:AlternateContent xmlns:mc="http://schemas.openxmlformats.org/markup-compatibility/2006" xmlns:p14="http://schemas.microsoft.com/office/powerpoint/2010/main">
    <mc:Choice Requires="p14">
      <p:transition spd="slow" p14:dur="2000" advTm="77448"/>
    </mc:Choice>
    <mc:Fallback xmlns="">
      <p:transition spd="slow" advTm="7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4</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3 GRAMMAR</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80628163-5F76-D424-9861-3F4F5CF4B386}"/>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2951273"/>
      </p:ext>
    </p:extLst>
  </p:cSld>
  <p:clrMapOvr>
    <a:masterClrMapping/>
  </p:clrMapOvr>
  <mc:AlternateContent xmlns:mc="http://schemas.openxmlformats.org/markup-compatibility/2006" xmlns:p14="http://schemas.microsoft.com/office/powerpoint/2010/main">
    <mc:Choice Requires="p14">
      <p:transition spd="slow" p14:dur="2000" advTm="4217"/>
    </mc:Choice>
    <mc:Fallback xmlns="">
      <p:transition spd="slow" advTm="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159027" y="397564"/>
            <a:ext cx="11661912" cy="6122505"/>
          </a:xfrm>
        </p:spPr>
        <p:txBody>
          <a:bodyPr/>
          <a:lstStyle/>
          <a:p>
            <a:pPr marL="0" indent="0">
              <a:buNone/>
            </a:pPr>
            <a:r>
              <a:rPr lang="en-US" b="1" dirty="0">
                <a:solidFill>
                  <a:schemeClr val="accent6">
                    <a:lumMod val="75000"/>
                  </a:schemeClr>
                </a:solidFill>
              </a:rPr>
              <a:t>First conditional and future time clauses + when/until …</a:t>
            </a:r>
          </a:p>
          <a:p>
            <a:pPr marL="0" indent="0">
              <a:buNone/>
            </a:pPr>
            <a:endParaRPr lang="en-US" dirty="0"/>
          </a:p>
          <a:p>
            <a:pPr marL="0" indent="0">
              <a:buNone/>
            </a:pPr>
            <a:r>
              <a:rPr lang="en-US" i="1" dirty="0">
                <a:solidFill>
                  <a:schemeClr val="accent2">
                    <a:lumMod val="75000"/>
                  </a:schemeClr>
                </a:solidFill>
              </a:rPr>
              <a:t>first conditional sentences: if(or unless) + present simple, will/won't + infinitive</a:t>
            </a:r>
          </a:p>
          <a:p>
            <a:r>
              <a:rPr lang="en-US" dirty="0"/>
              <a:t>If you don’t do more work, you’ll fail the exam.</a:t>
            </a:r>
          </a:p>
          <a:p>
            <a:r>
              <a:rPr lang="en-US" dirty="0"/>
              <a:t>He’ll be late for work if he doesn’t hurry up.</a:t>
            </a:r>
          </a:p>
          <a:p>
            <a:r>
              <a:rPr lang="en-US" dirty="0"/>
              <a:t>She won’t get into university unless she gets good grades.</a:t>
            </a:r>
          </a:p>
          <a:p>
            <a:pPr marL="0" indent="0">
              <a:buNone/>
            </a:pPr>
            <a:endParaRPr lang="en-US" dirty="0"/>
          </a:p>
          <a:p>
            <a:pPr>
              <a:buFont typeface="Wingdings" panose="05000000000000000000" pitchFamily="2" charset="2"/>
              <a:buChar char="Ø"/>
            </a:pPr>
            <a:r>
              <a:rPr lang="en-US" dirty="0"/>
              <a:t>Use the </a:t>
            </a:r>
            <a:r>
              <a:rPr lang="en-US" b="1" dirty="0"/>
              <a:t>present tense </a:t>
            </a:r>
            <a:r>
              <a:rPr lang="en-US" dirty="0"/>
              <a:t>(NOT the future) after </a:t>
            </a:r>
            <a:r>
              <a:rPr lang="en-US" b="1" dirty="0"/>
              <a:t>if</a:t>
            </a:r>
            <a:r>
              <a:rPr lang="en-US" dirty="0"/>
              <a:t> in first conditional sentences.</a:t>
            </a:r>
          </a:p>
          <a:p>
            <a:pPr>
              <a:buFont typeface="Wingdings" panose="05000000000000000000" pitchFamily="2" charset="2"/>
              <a:buChar char="Ø"/>
            </a:pPr>
            <a:r>
              <a:rPr lang="en-US" b="1" dirty="0"/>
              <a:t>Unless</a:t>
            </a:r>
            <a:r>
              <a:rPr lang="en-US" dirty="0"/>
              <a:t>= if .. not</a:t>
            </a:r>
          </a:p>
          <a:p>
            <a:pPr>
              <a:buFont typeface="Wingdings" panose="05000000000000000000" pitchFamily="2" charset="2"/>
              <a:buChar char="ü"/>
            </a:pPr>
            <a:r>
              <a:rPr lang="en-US" dirty="0"/>
              <a:t>I won’t go unless she invites me. = I won't go if she doesn’t invite me.</a:t>
            </a:r>
          </a:p>
          <a:p>
            <a:pPr>
              <a:buFont typeface="Wingdings" panose="05000000000000000000" pitchFamily="2" charset="2"/>
              <a:buChar char="Ø"/>
            </a:pPr>
            <a:r>
              <a:rPr lang="en-US" dirty="0"/>
              <a:t>You can also use an imperative instead of the will clause, e.g. </a:t>
            </a:r>
          </a:p>
          <a:p>
            <a:pPr>
              <a:buFont typeface="Wingdings" panose="05000000000000000000" pitchFamily="2" charset="2"/>
              <a:buChar char="ü"/>
            </a:pPr>
            <a:r>
              <a:rPr lang="en-US" dirty="0"/>
              <a:t>Come and see us next week if you have time.</a:t>
            </a:r>
          </a:p>
          <a:p>
            <a:pPr marL="0" indent="0">
              <a:buNone/>
            </a:pPr>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13EB3321-7AC4-DC69-10FD-0C455F0C6E4F}"/>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45609838"/>
      </p:ext>
    </p:extLst>
  </p:cSld>
  <p:clrMapOvr>
    <a:masterClrMapping/>
  </p:clrMapOvr>
  <mc:AlternateContent xmlns:mc="http://schemas.openxmlformats.org/markup-compatibility/2006" xmlns:p14="http://schemas.microsoft.com/office/powerpoint/2010/main">
    <mc:Choice Requires="p14">
      <p:transition spd="slow" p14:dur="2000" advTm="156536"/>
    </mc:Choice>
    <mc:Fallback xmlns="">
      <p:transition spd="slow" advTm="156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Effect transition="in" filter="fade">
                                      <p:cBhvr>
                                        <p:cTn id="11" dur="1000"/>
                                        <p:tgtEl>
                                          <p:spTgt spid="3">
                                            <p:txEl>
                                              <p:pRg st="9" end="9"/>
                                            </p:txEl>
                                          </p:spTgt>
                                        </p:tgtEl>
                                      </p:cBhvr>
                                    </p:animEffect>
                                    <p:anim calcmode="lin" valueType="num">
                                      <p:cBhvr>
                                        <p:cTn id="1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1" end="11"/>
                                            </p:txEl>
                                          </p:spTgt>
                                        </p:tgtEl>
                                        <p:attrNameLst>
                                          <p:attrName>style.visibility</p:attrName>
                                        </p:attrNameLst>
                                      </p:cBhvr>
                                      <p:to>
                                        <p:strVal val="visible"/>
                                      </p:to>
                                    </p:set>
                                    <p:animEffect transition="in" filter="fade">
                                      <p:cBhvr>
                                        <p:cTn id="18" dur="1000"/>
                                        <p:tgtEl>
                                          <p:spTgt spid="3">
                                            <p:txEl>
                                              <p:pRg st="11" end="11"/>
                                            </p:txEl>
                                          </p:spTgt>
                                        </p:tgtEl>
                                      </p:cBhvr>
                                    </p:animEffect>
                                    <p:anim calcmode="lin" valueType="num">
                                      <p:cBhvr>
                                        <p:cTn id="19"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122505"/>
          </a:xfrm>
        </p:spPr>
        <p:txBody>
          <a:bodyPr/>
          <a:lstStyle/>
          <a:p>
            <a:pPr marL="0" indent="0">
              <a:buNone/>
            </a:pPr>
            <a:r>
              <a:rPr lang="en-US" i="1" dirty="0">
                <a:solidFill>
                  <a:schemeClr val="accent2">
                    <a:lumMod val="75000"/>
                  </a:schemeClr>
                </a:solidFill>
              </a:rPr>
              <a:t>future time clauses</a:t>
            </a:r>
          </a:p>
          <a:p>
            <a:r>
              <a:rPr lang="en-US" b="1" dirty="0"/>
              <a:t>As soon as </a:t>
            </a:r>
            <a:r>
              <a:rPr lang="en-US" dirty="0"/>
              <a:t>you get your exam results, call me.</a:t>
            </a:r>
          </a:p>
          <a:p>
            <a:r>
              <a:rPr lang="en-US" dirty="0"/>
              <a:t>We’ll have dinner </a:t>
            </a:r>
            <a:r>
              <a:rPr lang="en-US" b="1" dirty="0"/>
              <a:t>when</a:t>
            </a:r>
            <a:r>
              <a:rPr lang="en-US" dirty="0"/>
              <a:t> your father gets home.</a:t>
            </a:r>
          </a:p>
          <a:p>
            <a:r>
              <a:rPr lang="en-US" dirty="0"/>
              <a:t>I won’t go to bed </a:t>
            </a:r>
            <a:r>
              <a:rPr lang="en-US" b="1" dirty="0"/>
              <a:t>until</a:t>
            </a:r>
            <a:r>
              <a:rPr lang="en-US" dirty="0"/>
              <a:t> you come home.</a:t>
            </a:r>
          </a:p>
          <a:p>
            <a:r>
              <a:rPr lang="en-US" dirty="0"/>
              <a:t>I’ll have lunch </a:t>
            </a:r>
            <a:r>
              <a:rPr lang="en-US" b="1" dirty="0"/>
              <a:t>before</a:t>
            </a:r>
            <a:r>
              <a:rPr lang="en-US" dirty="0"/>
              <a:t> I leave.</a:t>
            </a:r>
          </a:p>
          <a:p>
            <a:r>
              <a:rPr lang="en-US" b="1" dirty="0"/>
              <a:t>After</a:t>
            </a:r>
            <a:r>
              <a:rPr lang="en-US" dirty="0"/>
              <a:t> I finish university, I’ll probably take a year off and travel.</a:t>
            </a:r>
          </a:p>
          <a:p>
            <a:pPr>
              <a:buFont typeface="Wingdings" panose="05000000000000000000" pitchFamily="2" charset="2"/>
              <a:buChar char="Ø"/>
            </a:pPr>
            <a:r>
              <a:rPr lang="en-US" dirty="0"/>
              <a:t>Use the </a:t>
            </a:r>
            <a:r>
              <a:rPr lang="en-US" b="1" dirty="0"/>
              <a:t>present simple </a:t>
            </a:r>
            <a:r>
              <a:rPr lang="en-US" dirty="0"/>
              <a:t>(NOT the future) after when, as soon as, until, before, and after to talk about the future.</a:t>
            </a:r>
          </a:p>
          <a:p>
            <a:pPr>
              <a:buFont typeface="Wingdings" panose="05000000000000000000" pitchFamily="2" charset="2"/>
              <a:buChar char="Ø"/>
            </a:pPr>
            <a:r>
              <a:rPr lang="en-US" dirty="0"/>
              <a:t>as soon as = at the moment when,…</a:t>
            </a:r>
          </a:p>
          <a:p>
            <a:pPr>
              <a:buFont typeface="Wingdings" panose="05000000000000000000" pitchFamily="2" charset="2"/>
              <a:buChar char="ü"/>
            </a:pPr>
            <a:r>
              <a:rPr lang="en-US" dirty="0"/>
              <a:t>I’ll  call you as soon as I arrive.</a:t>
            </a:r>
          </a:p>
          <a:p>
            <a:pPr marL="0" indent="0">
              <a:buNone/>
            </a:pPr>
            <a:endParaRPr lang="en-US" i="1" dirty="0">
              <a:solidFill>
                <a:schemeClr val="accent2">
                  <a:lumMod val="75000"/>
                </a:schemeClr>
              </a:solidFill>
            </a:endParaRPr>
          </a:p>
          <a:p>
            <a:pPr marL="0" indent="0">
              <a:buNone/>
            </a:pPr>
            <a:endParaRPr lang="en-US" dirty="0"/>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E60236C4-5745-A00B-8407-709D77B0C2AC}"/>
                  </a:ext>
                </a:extLst>
              </p14:cNvPr>
              <p14:cNvContentPartPr/>
              <p14:nvPr>
                <p:extLst>
                  <p:ext uri="{42D2F446-02D8-4167-A562-619A0277C38B}">
                    <p15:isNarration xmlns:p15="http://schemas.microsoft.com/office/powerpoint/2012/main" val="1"/>
                  </p:ext>
                </p:extLst>
              </p14:nvPr>
            </p14:nvContentPartPr>
            <p14:xfrm>
              <a:off x="3930480" y="1389240"/>
              <a:ext cx="2416320" cy="2127960"/>
            </p14:xfrm>
          </p:contentPart>
        </mc:Choice>
        <mc:Fallback xmlns="">
          <p:pic>
            <p:nvPicPr>
              <p:cNvPr id="2" name="Ink 1">
                <a:extLst>
                  <a:ext uri="{FF2B5EF4-FFF2-40B4-BE49-F238E27FC236}">
                    <a16:creationId xmlns:a16="http://schemas.microsoft.com/office/drawing/2014/main" xmlns="" xmlns:iact="http://schemas.microsoft.com/office/powerpoint/2014/inkAction" xmlns:p14="http://schemas.microsoft.com/office/powerpoint/2010/main" id="{E60236C4-5745-A00B-8407-709D77B0C2AC}"/>
                  </a:ext>
                </a:extLst>
              </p:cNvPr>
              <p:cNvPicPr>
                <a:picLocks noGrp="1" noRot="1" noChangeAspect="1" noMove="1" noResize="1" noEditPoints="1" noAdjustHandles="1" noChangeArrowheads="1" noChangeShapeType="1"/>
              </p:cNvPicPr>
              <p:nvPr/>
            </p:nvPicPr>
            <p:blipFill>
              <a:blip r:embed="rId6"/>
              <a:stretch>
                <a:fillRect/>
              </a:stretch>
            </p:blipFill>
            <p:spPr>
              <a:xfrm>
                <a:off x="3914640" y="1325880"/>
                <a:ext cx="2447640" cy="2254680"/>
              </a:xfrm>
              <a:prstGeom prst="rect">
                <a:avLst/>
              </a:prstGeom>
            </p:spPr>
          </p:pic>
        </mc:Fallback>
      </mc:AlternateContent>
      <p:pic>
        <p:nvPicPr>
          <p:cNvPr id="4" name="Audio 3">
            <a:hlinkClick r:id="" action="ppaction://media"/>
            <a:extLst>
              <a:ext uri="{FF2B5EF4-FFF2-40B4-BE49-F238E27FC236}">
                <a16:creationId xmlns:a16="http://schemas.microsoft.com/office/drawing/2014/main" id="{44B2C6E3-3D23-9715-B361-D4D46E19233E}"/>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92444524"/>
      </p:ext>
    </p:extLst>
  </p:cSld>
  <p:clrMapOvr>
    <a:masterClrMapping/>
  </p:clrMapOvr>
  <mc:AlternateContent xmlns:mc="http://schemas.openxmlformats.org/markup-compatibility/2006" xmlns:p14="http://schemas.microsoft.com/office/powerpoint/2010/main">
    <mc:Choice Requires="p14">
      <p:transition spd="slow" p14:dur="2000" advTm="148919"/>
    </mc:Choice>
    <mc:Fallback xmlns="">
      <p:transition spd="slow" advTm="14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122505"/>
          </a:xfrm>
        </p:spPr>
        <p:txBody>
          <a:bodyPr>
            <a:normAutofit lnSpcReduction="10000"/>
          </a:bodyPr>
          <a:lstStyle/>
          <a:p>
            <a:pPr marL="0" indent="0">
              <a:buNone/>
            </a:pPr>
            <a:r>
              <a:rPr lang="en-US" b="1" dirty="0">
                <a:solidFill>
                  <a:schemeClr val="accent6">
                    <a:lumMod val="75000"/>
                  </a:schemeClr>
                </a:solidFill>
              </a:rPr>
              <a:t>Complete with a word or expression from the list.</a:t>
            </a:r>
          </a:p>
          <a:p>
            <a:pPr marL="0" indent="0" algn="ctr">
              <a:buNone/>
            </a:pPr>
            <a:r>
              <a:rPr lang="en-US" b="1" dirty="0"/>
              <a:t>After    as soon as    before    if    unless    until    when</a:t>
            </a:r>
          </a:p>
          <a:p>
            <a:pPr marL="514350" indent="-514350">
              <a:buFont typeface="+mj-lt"/>
              <a:buAutoNum type="arabicPeriod"/>
            </a:pPr>
            <a:r>
              <a:rPr lang="en-US" dirty="0"/>
              <a:t>_____________ we have dinner, we could go for a drink.</a:t>
            </a:r>
          </a:p>
          <a:p>
            <a:pPr marL="514350" indent="-514350">
              <a:buFont typeface="+mj-lt"/>
              <a:buAutoNum type="arabicPeriod"/>
            </a:pPr>
            <a:r>
              <a:rPr lang="en-US" dirty="0"/>
              <a:t>I must write the date in my diary __________ I forget it.</a:t>
            </a:r>
          </a:p>
          <a:p>
            <a:pPr marL="514350" indent="-514350">
              <a:buFont typeface="+mj-lt"/>
              <a:buAutoNum type="arabicPeriod"/>
            </a:pPr>
            <a:r>
              <a:rPr lang="en-US" dirty="0"/>
              <a:t>Let’s wait under the tree _____________ 	it stops raining.</a:t>
            </a:r>
          </a:p>
          <a:p>
            <a:pPr marL="514350" indent="-514350">
              <a:buFont typeface="+mj-lt"/>
              <a:buAutoNum type="arabicPeriod"/>
            </a:pPr>
            <a:r>
              <a:rPr lang="en-US" dirty="0"/>
              <a:t>This job is very urgent so please do it	 _____________ you can.</a:t>
            </a:r>
          </a:p>
          <a:p>
            <a:pPr marL="514350" indent="-514350">
              <a:buFont typeface="+mj-lt"/>
              <a:buAutoNum type="arabicPeriod"/>
            </a:pPr>
            <a:r>
              <a:rPr lang="en-US" dirty="0"/>
              <a:t>We won't get a table in the restaurant	 _____________ we don’t book.</a:t>
            </a:r>
          </a:p>
          <a:p>
            <a:pPr marL="514350" indent="-514350">
              <a:buFont typeface="+mj-lt"/>
              <a:buAutoNum type="arabicPeriod"/>
            </a:pPr>
            <a:r>
              <a:rPr lang="en-US" dirty="0"/>
              <a:t>I’ll pay you back _______________ I get my first salary.</a:t>
            </a:r>
          </a:p>
          <a:p>
            <a:pPr marL="514350" indent="-514350">
              <a:buFont typeface="+mj-lt"/>
              <a:buAutoNum type="arabicPeriod"/>
            </a:pPr>
            <a:r>
              <a:rPr lang="en-US" dirty="0"/>
              <a:t>I can't go _____________ you pay for my ticket. I'm broke.</a:t>
            </a:r>
          </a:p>
          <a:p>
            <a:pPr marL="514350" indent="-514350">
              <a:buFont typeface="+mj-lt"/>
              <a:buAutoNum type="arabicPeriod"/>
            </a:pPr>
            <a:r>
              <a:rPr lang="en-US" dirty="0"/>
              <a:t>They’ll be really happy _____________ they hear your news.</a:t>
            </a:r>
          </a:p>
          <a:p>
            <a:pPr marL="514350" indent="-514350">
              <a:buFont typeface="+mj-lt"/>
              <a:buAutoNum type="arabicPeriod"/>
            </a:pPr>
            <a:r>
              <a:rPr lang="en-US" dirty="0"/>
              <a:t>I want to go on working _____________ I’m 60. Then I’ll retire.</a:t>
            </a:r>
          </a:p>
          <a:p>
            <a:pPr marL="514350" indent="-514350">
              <a:buFont typeface="+mj-lt"/>
              <a:buAutoNum type="arabicPeriod"/>
            </a:pPr>
            <a:r>
              <a:rPr lang="en-US" dirty="0"/>
              <a:t>I must renew my passport _____________ I go to New York. 	</a:t>
            </a:r>
          </a:p>
          <a:p>
            <a:pPr marL="514350" indent="-514350">
              <a:buFont typeface="+mj-lt"/>
              <a:buAutoNum type="arabicPeriod"/>
            </a:pPr>
            <a:r>
              <a:rPr lang="en-US" dirty="0"/>
              <a:t>_____________ you work harder, you won’t pass the final exam.</a:t>
            </a:r>
          </a:p>
          <a:p>
            <a:pPr marL="0" indent="0">
              <a:buNone/>
            </a:pPr>
            <a:endParaRPr lang="en-US" dirty="0"/>
          </a:p>
        </p:txBody>
      </p:sp>
      <p:sp>
        <p:nvSpPr>
          <p:cNvPr id="2" name="TextBox 1">
            <a:extLst>
              <a:ext uri="{FF2B5EF4-FFF2-40B4-BE49-F238E27FC236}">
                <a16:creationId xmlns:a16="http://schemas.microsoft.com/office/drawing/2014/main" id="{99F137B2-E666-EB19-00CA-EB0F3038200F}"/>
              </a:ext>
            </a:extLst>
          </p:cNvPr>
          <p:cNvSpPr txBox="1"/>
          <p:nvPr/>
        </p:nvSpPr>
        <p:spPr>
          <a:xfrm>
            <a:off x="1391478" y="1258957"/>
            <a:ext cx="946541" cy="523220"/>
          </a:xfrm>
          <a:prstGeom prst="rect">
            <a:avLst/>
          </a:prstGeom>
          <a:noFill/>
        </p:spPr>
        <p:txBody>
          <a:bodyPr wrap="none" rtlCol="0">
            <a:spAutoFit/>
          </a:bodyPr>
          <a:lstStyle/>
          <a:p>
            <a:r>
              <a:rPr lang="en-US" sz="2800" b="1" dirty="0">
                <a:solidFill>
                  <a:schemeClr val="accent2">
                    <a:lumMod val="75000"/>
                  </a:schemeClr>
                </a:solidFill>
              </a:rPr>
              <a:t>After</a:t>
            </a:r>
            <a:endParaRPr lang="en-US" sz="2400" b="1" dirty="0">
              <a:solidFill>
                <a:schemeClr val="accent2">
                  <a:lumMod val="75000"/>
                </a:schemeClr>
              </a:solidFill>
            </a:endParaRPr>
          </a:p>
        </p:txBody>
      </p:sp>
      <p:sp>
        <p:nvSpPr>
          <p:cNvPr id="4" name="TextBox 3">
            <a:extLst>
              <a:ext uri="{FF2B5EF4-FFF2-40B4-BE49-F238E27FC236}">
                <a16:creationId xmlns:a16="http://schemas.microsoft.com/office/drawing/2014/main" id="{8B9D5BF4-DC8B-5B04-71C4-D4DD4222C52F}"/>
              </a:ext>
            </a:extLst>
          </p:cNvPr>
          <p:cNvSpPr txBox="1"/>
          <p:nvPr/>
        </p:nvSpPr>
        <p:spPr>
          <a:xfrm>
            <a:off x="6149007" y="1649656"/>
            <a:ext cx="1161600" cy="523220"/>
          </a:xfrm>
          <a:prstGeom prst="rect">
            <a:avLst/>
          </a:prstGeom>
          <a:noFill/>
        </p:spPr>
        <p:txBody>
          <a:bodyPr wrap="none" rtlCol="0">
            <a:spAutoFit/>
          </a:bodyPr>
          <a:lstStyle/>
          <a:p>
            <a:r>
              <a:rPr lang="en-US" sz="2800" b="1" dirty="0">
                <a:solidFill>
                  <a:schemeClr val="accent2">
                    <a:lumMod val="75000"/>
                  </a:schemeClr>
                </a:solidFill>
              </a:rPr>
              <a:t>before</a:t>
            </a:r>
            <a:endParaRPr lang="en-US" sz="2400" b="1" dirty="0">
              <a:solidFill>
                <a:schemeClr val="accent2">
                  <a:lumMod val="75000"/>
                </a:schemeClr>
              </a:solidFill>
            </a:endParaRPr>
          </a:p>
        </p:txBody>
      </p:sp>
      <p:sp>
        <p:nvSpPr>
          <p:cNvPr id="5" name="TextBox 4">
            <a:extLst>
              <a:ext uri="{FF2B5EF4-FFF2-40B4-BE49-F238E27FC236}">
                <a16:creationId xmlns:a16="http://schemas.microsoft.com/office/drawing/2014/main" id="{C525998B-CE42-32FB-7937-1E53AAB9EC79}"/>
              </a:ext>
            </a:extLst>
          </p:cNvPr>
          <p:cNvSpPr txBox="1"/>
          <p:nvPr/>
        </p:nvSpPr>
        <p:spPr>
          <a:xfrm>
            <a:off x="5569723" y="2172876"/>
            <a:ext cx="867417" cy="523220"/>
          </a:xfrm>
          <a:prstGeom prst="rect">
            <a:avLst/>
          </a:prstGeom>
          <a:noFill/>
        </p:spPr>
        <p:txBody>
          <a:bodyPr wrap="none" rtlCol="0">
            <a:spAutoFit/>
          </a:bodyPr>
          <a:lstStyle/>
          <a:p>
            <a:r>
              <a:rPr lang="en-US" sz="2800" b="1" dirty="0">
                <a:solidFill>
                  <a:schemeClr val="accent2">
                    <a:lumMod val="75000"/>
                  </a:schemeClr>
                </a:solidFill>
              </a:rPr>
              <a:t>until</a:t>
            </a:r>
            <a:endParaRPr lang="en-US" sz="2400" b="1" dirty="0">
              <a:solidFill>
                <a:schemeClr val="accent2">
                  <a:lumMod val="75000"/>
                </a:schemeClr>
              </a:solidFill>
            </a:endParaRPr>
          </a:p>
        </p:txBody>
      </p:sp>
      <p:sp>
        <p:nvSpPr>
          <p:cNvPr id="6" name="TextBox 5">
            <a:extLst>
              <a:ext uri="{FF2B5EF4-FFF2-40B4-BE49-F238E27FC236}">
                <a16:creationId xmlns:a16="http://schemas.microsoft.com/office/drawing/2014/main" id="{CE627264-1EBC-C752-AF2B-0C00AD4D9104}"/>
              </a:ext>
            </a:extLst>
          </p:cNvPr>
          <p:cNvSpPr txBox="1"/>
          <p:nvPr/>
        </p:nvSpPr>
        <p:spPr>
          <a:xfrm>
            <a:off x="7547113" y="2696096"/>
            <a:ext cx="1709122" cy="523220"/>
          </a:xfrm>
          <a:prstGeom prst="rect">
            <a:avLst/>
          </a:prstGeom>
          <a:noFill/>
        </p:spPr>
        <p:txBody>
          <a:bodyPr wrap="none" rtlCol="0">
            <a:spAutoFit/>
          </a:bodyPr>
          <a:lstStyle/>
          <a:p>
            <a:r>
              <a:rPr lang="en-US" sz="2800" b="1" dirty="0">
                <a:solidFill>
                  <a:schemeClr val="accent2">
                    <a:lumMod val="75000"/>
                  </a:schemeClr>
                </a:solidFill>
              </a:rPr>
              <a:t>as soon as</a:t>
            </a:r>
            <a:endParaRPr lang="en-US" sz="2400" b="1" dirty="0">
              <a:solidFill>
                <a:schemeClr val="accent2">
                  <a:lumMod val="75000"/>
                </a:schemeClr>
              </a:solidFill>
            </a:endParaRPr>
          </a:p>
        </p:txBody>
      </p:sp>
      <p:sp>
        <p:nvSpPr>
          <p:cNvPr id="7" name="TextBox 6">
            <a:extLst>
              <a:ext uri="{FF2B5EF4-FFF2-40B4-BE49-F238E27FC236}">
                <a16:creationId xmlns:a16="http://schemas.microsoft.com/office/drawing/2014/main" id="{933342C4-9395-2687-4BF8-0C49FD71A84A}"/>
              </a:ext>
            </a:extLst>
          </p:cNvPr>
          <p:cNvSpPr txBox="1"/>
          <p:nvPr/>
        </p:nvSpPr>
        <p:spPr>
          <a:xfrm>
            <a:off x="7455133" y="3167390"/>
            <a:ext cx="386644" cy="523220"/>
          </a:xfrm>
          <a:prstGeom prst="rect">
            <a:avLst/>
          </a:prstGeom>
          <a:noFill/>
        </p:spPr>
        <p:txBody>
          <a:bodyPr wrap="none" rtlCol="0">
            <a:spAutoFit/>
          </a:bodyPr>
          <a:lstStyle/>
          <a:p>
            <a:r>
              <a:rPr lang="en-US" sz="2800" b="1" dirty="0">
                <a:solidFill>
                  <a:schemeClr val="accent2">
                    <a:lumMod val="75000"/>
                  </a:schemeClr>
                </a:solidFill>
              </a:rPr>
              <a:t>if</a:t>
            </a:r>
            <a:endParaRPr lang="en-US" sz="2400" b="1" dirty="0">
              <a:solidFill>
                <a:schemeClr val="accent2">
                  <a:lumMod val="75000"/>
                </a:schemeClr>
              </a:solidFill>
            </a:endParaRPr>
          </a:p>
        </p:txBody>
      </p:sp>
      <p:sp>
        <p:nvSpPr>
          <p:cNvPr id="8" name="TextBox 7">
            <a:extLst>
              <a:ext uri="{FF2B5EF4-FFF2-40B4-BE49-F238E27FC236}">
                <a16:creationId xmlns:a16="http://schemas.microsoft.com/office/drawing/2014/main" id="{6D895E72-FA1B-6AF8-8AA3-6A7D90462027}"/>
              </a:ext>
            </a:extLst>
          </p:cNvPr>
          <p:cNvSpPr txBox="1"/>
          <p:nvPr/>
        </p:nvSpPr>
        <p:spPr>
          <a:xfrm>
            <a:off x="3326459" y="3638685"/>
            <a:ext cx="2769541" cy="523220"/>
          </a:xfrm>
          <a:prstGeom prst="rect">
            <a:avLst/>
          </a:prstGeom>
          <a:noFill/>
        </p:spPr>
        <p:txBody>
          <a:bodyPr wrap="none" rtlCol="0">
            <a:spAutoFit/>
          </a:bodyPr>
          <a:lstStyle/>
          <a:p>
            <a:r>
              <a:rPr lang="en-US" sz="2800" b="1" dirty="0">
                <a:solidFill>
                  <a:schemeClr val="accent2">
                    <a:lumMod val="75000"/>
                  </a:schemeClr>
                </a:solidFill>
              </a:rPr>
              <a:t>when/as soon as </a:t>
            </a:r>
            <a:endParaRPr lang="en-US" sz="2400" b="1" dirty="0">
              <a:solidFill>
                <a:schemeClr val="accent2">
                  <a:lumMod val="75000"/>
                </a:schemeClr>
              </a:solidFill>
            </a:endParaRPr>
          </a:p>
        </p:txBody>
      </p:sp>
      <p:sp>
        <p:nvSpPr>
          <p:cNvPr id="10" name="TextBox 9">
            <a:extLst>
              <a:ext uri="{FF2B5EF4-FFF2-40B4-BE49-F238E27FC236}">
                <a16:creationId xmlns:a16="http://schemas.microsoft.com/office/drawing/2014/main" id="{2279050E-ED92-F551-07DB-B00BC8EA976D}"/>
              </a:ext>
            </a:extLst>
          </p:cNvPr>
          <p:cNvSpPr txBox="1"/>
          <p:nvPr/>
        </p:nvSpPr>
        <p:spPr>
          <a:xfrm>
            <a:off x="2988364" y="4061792"/>
            <a:ext cx="1124026" cy="523220"/>
          </a:xfrm>
          <a:prstGeom prst="rect">
            <a:avLst/>
          </a:prstGeom>
          <a:noFill/>
        </p:spPr>
        <p:txBody>
          <a:bodyPr wrap="none" rtlCol="0">
            <a:spAutoFit/>
          </a:bodyPr>
          <a:lstStyle/>
          <a:p>
            <a:r>
              <a:rPr lang="en-US" sz="2800" b="1" dirty="0">
                <a:solidFill>
                  <a:schemeClr val="accent2">
                    <a:lumMod val="75000"/>
                  </a:schemeClr>
                </a:solidFill>
              </a:rPr>
              <a:t>unless</a:t>
            </a:r>
            <a:endParaRPr lang="en-US" sz="2400" b="1" dirty="0">
              <a:solidFill>
                <a:schemeClr val="accent2">
                  <a:lumMod val="75000"/>
                </a:schemeClr>
              </a:solidFill>
            </a:endParaRPr>
          </a:p>
        </p:txBody>
      </p:sp>
      <p:sp>
        <p:nvSpPr>
          <p:cNvPr id="11" name="TextBox 10">
            <a:extLst>
              <a:ext uri="{FF2B5EF4-FFF2-40B4-BE49-F238E27FC236}">
                <a16:creationId xmlns:a16="http://schemas.microsoft.com/office/drawing/2014/main" id="{4561539E-4BAE-9413-89A8-6A7A1B9E6CEB}"/>
              </a:ext>
            </a:extLst>
          </p:cNvPr>
          <p:cNvSpPr txBox="1"/>
          <p:nvPr/>
        </p:nvSpPr>
        <p:spPr>
          <a:xfrm>
            <a:off x="5238416" y="4556157"/>
            <a:ext cx="1018227" cy="523220"/>
          </a:xfrm>
          <a:prstGeom prst="rect">
            <a:avLst/>
          </a:prstGeom>
          <a:noFill/>
        </p:spPr>
        <p:txBody>
          <a:bodyPr wrap="none" rtlCol="0">
            <a:spAutoFit/>
          </a:bodyPr>
          <a:lstStyle/>
          <a:p>
            <a:r>
              <a:rPr lang="en-US" sz="2800" b="1" dirty="0">
                <a:solidFill>
                  <a:schemeClr val="accent2">
                    <a:lumMod val="75000"/>
                  </a:schemeClr>
                </a:solidFill>
              </a:rPr>
              <a:t>when</a:t>
            </a:r>
            <a:endParaRPr lang="en-US" sz="2400" b="1" dirty="0">
              <a:solidFill>
                <a:schemeClr val="accent2">
                  <a:lumMod val="75000"/>
                </a:schemeClr>
              </a:solidFill>
            </a:endParaRPr>
          </a:p>
        </p:txBody>
      </p:sp>
      <p:sp>
        <p:nvSpPr>
          <p:cNvPr id="12" name="TextBox 11">
            <a:extLst>
              <a:ext uri="{FF2B5EF4-FFF2-40B4-BE49-F238E27FC236}">
                <a16:creationId xmlns:a16="http://schemas.microsoft.com/office/drawing/2014/main" id="{B35087E0-EB60-391F-210C-A951EFB53513}"/>
              </a:ext>
            </a:extLst>
          </p:cNvPr>
          <p:cNvSpPr txBox="1"/>
          <p:nvPr/>
        </p:nvSpPr>
        <p:spPr>
          <a:xfrm>
            <a:off x="5310102" y="5014893"/>
            <a:ext cx="867417" cy="523220"/>
          </a:xfrm>
          <a:prstGeom prst="rect">
            <a:avLst/>
          </a:prstGeom>
          <a:noFill/>
        </p:spPr>
        <p:txBody>
          <a:bodyPr wrap="none" rtlCol="0">
            <a:spAutoFit/>
          </a:bodyPr>
          <a:lstStyle/>
          <a:p>
            <a:r>
              <a:rPr lang="en-US" sz="2800" b="1" dirty="0">
                <a:solidFill>
                  <a:schemeClr val="accent2">
                    <a:lumMod val="75000"/>
                  </a:schemeClr>
                </a:solidFill>
              </a:rPr>
              <a:t>until</a:t>
            </a:r>
            <a:endParaRPr lang="en-US" sz="2400" b="1" dirty="0">
              <a:solidFill>
                <a:schemeClr val="accent2">
                  <a:lumMod val="75000"/>
                </a:schemeClr>
              </a:solidFill>
            </a:endParaRPr>
          </a:p>
        </p:txBody>
      </p:sp>
      <p:sp>
        <p:nvSpPr>
          <p:cNvPr id="13" name="TextBox 12">
            <a:extLst>
              <a:ext uri="{FF2B5EF4-FFF2-40B4-BE49-F238E27FC236}">
                <a16:creationId xmlns:a16="http://schemas.microsoft.com/office/drawing/2014/main" id="{5A5BF195-5393-FD3E-949E-9C7BBAB28B0D}"/>
              </a:ext>
            </a:extLst>
          </p:cNvPr>
          <p:cNvSpPr txBox="1"/>
          <p:nvPr/>
        </p:nvSpPr>
        <p:spPr>
          <a:xfrm>
            <a:off x="5429975" y="5498746"/>
            <a:ext cx="1161600" cy="523220"/>
          </a:xfrm>
          <a:prstGeom prst="rect">
            <a:avLst/>
          </a:prstGeom>
          <a:noFill/>
        </p:spPr>
        <p:txBody>
          <a:bodyPr wrap="none" rtlCol="0">
            <a:spAutoFit/>
          </a:bodyPr>
          <a:lstStyle/>
          <a:p>
            <a:r>
              <a:rPr lang="en-US" sz="2800" b="1" dirty="0">
                <a:solidFill>
                  <a:schemeClr val="accent2">
                    <a:lumMod val="75000"/>
                  </a:schemeClr>
                </a:solidFill>
              </a:rPr>
              <a:t>before</a:t>
            </a:r>
            <a:endParaRPr lang="en-US" sz="2400" b="1" dirty="0">
              <a:solidFill>
                <a:schemeClr val="accent2">
                  <a:lumMod val="75000"/>
                </a:schemeClr>
              </a:solidFill>
            </a:endParaRPr>
          </a:p>
        </p:txBody>
      </p:sp>
      <p:sp>
        <p:nvSpPr>
          <p:cNvPr id="14" name="TextBox 13">
            <a:extLst>
              <a:ext uri="{FF2B5EF4-FFF2-40B4-BE49-F238E27FC236}">
                <a16:creationId xmlns:a16="http://schemas.microsoft.com/office/drawing/2014/main" id="{15B3E8CD-A473-0FE2-72F9-E5CAC9847DB9}"/>
              </a:ext>
            </a:extLst>
          </p:cNvPr>
          <p:cNvSpPr txBox="1"/>
          <p:nvPr/>
        </p:nvSpPr>
        <p:spPr>
          <a:xfrm>
            <a:off x="1596167" y="5937216"/>
            <a:ext cx="1165704" cy="523220"/>
          </a:xfrm>
          <a:prstGeom prst="rect">
            <a:avLst/>
          </a:prstGeom>
          <a:noFill/>
        </p:spPr>
        <p:txBody>
          <a:bodyPr wrap="none" rtlCol="0">
            <a:spAutoFit/>
          </a:bodyPr>
          <a:lstStyle/>
          <a:p>
            <a:r>
              <a:rPr lang="en-US" sz="2800" b="1" dirty="0">
                <a:solidFill>
                  <a:schemeClr val="accent2">
                    <a:lumMod val="75000"/>
                  </a:schemeClr>
                </a:solidFill>
              </a:rPr>
              <a:t>Unless</a:t>
            </a:r>
            <a:endParaRPr lang="en-US" sz="2400" b="1" dirty="0">
              <a:solidFill>
                <a:schemeClr val="accent2">
                  <a:lumMod val="75000"/>
                </a:schemeClr>
              </a:solidFill>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9" name="Ink 8">
                <a:extLst>
                  <a:ext uri="{FF2B5EF4-FFF2-40B4-BE49-F238E27FC236}">
                    <a16:creationId xmlns:a16="http://schemas.microsoft.com/office/drawing/2014/main" id="{F8714E66-20D8-06F5-AB9E-105DAC6E1F02}"/>
                  </a:ext>
                </a:extLst>
              </p14:cNvPr>
              <p14:cNvContentPartPr/>
              <p14:nvPr>
                <p:extLst>
                  <p:ext uri="{42D2F446-02D8-4167-A562-619A0277C38B}">
                    <p15:isNarration xmlns:p15="http://schemas.microsoft.com/office/powerpoint/2012/main" val="1"/>
                  </p:ext>
                </p:extLst>
              </p14:nvPr>
            </p14:nvContentPartPr>
            <p14:xfrm>
              <a:off x="5269680" y="6094800"/>
              <a:ext cx="360" cy="360"/>
            </p14:xfrm>
          </p:contentPart>
        </mc:Choice>
        <mc:Fallback xmlns="">
          <p:pic>
            <p:nvPicPr>
              <p:cNvPr id="9" name="Ink 8">
                <a:extLst>
                  <a:ext uri="{FF2B5EF4-FFF2-40B4-BE49-F238E27FC236}">
                    <a16:creationId xmlns:a16="http://schemas.microsoft.com/office/drawing/2014/main" xmlns="" xmlns:iact="http://schemas.microsoft.com/office/powerpoint/2014/inkAction" xmlns:p14="http://schemas.microsoft.com/office/powerpoint/2010/main" id="{F8714E66-20D8-06F5-AB9E-105DAC6E1F02}"/>
                  </a:ext>
                </a:extLst>
              </p:cNvPr>
              <p:cNvPicPr>
                <a:picLocks noGrp="1" noRot="1" noChangeAspect="1" noMove="1" noResize="1" noEditPoints="1" noAdjustHandles="1" noChangeArrowheads="1" noChangeShapeType="1"/>
              </p:cNvPicPr>
              <p:nvPr/>
            </p:nvPicPr>
            <p:blipFill>
              <a:blip r:embed="rId6"/>
              <a:stretch>
                <a:fillRect/>
              </a:stretch>
            </p:blipFill>
            <p:spPr>
              <a:xfrm>
                <a:off x="5253840" y="6031440"/>
                <a:ext cx="31680" cy="127080"/>
              </a:xfrm>
              <a:prstGeom prst="rect">
                <a:avLst/>
              </a:prstGeom>
            </p:spPr>
          </p:pic>
        </mc:Fallback>
      </mc:AlternateContent>
      <p:pic>
        <p:nvPicPr>
          <p:cNvPr id="15" name="Audio 14">
            <a:hlinkClick r:id="" action="ppaction://media"/>
            <a:extLst>
              <a:ext uri="{FF2B5EF4-FFF2-40B4-BE49-F238E27FC236}">
                <a16:creationId xmlns:a16="http://schemas.microsoft.com/office/drawing/2014/main" id="{FB1DA237-CF7C-74CB-A5D0-3A7C9C687C38}"/>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78099550"/>
      </p:ext>
    </p:extLst>
  </p:cSld>
  <p:clrMapOvr>
    <a:masterClrMapping/>
  </p:clrMapOvr>
  <mc:AlternateContent xmlns:mc="http://schemas.openxmlformats.org/markup-compatibility/2006" xmlns:p14="http://schemas.microsoft.com/office/powerpoint/2010/main">
    <mc:Choice Requires="p14">
      <p:transition spd="slow" p14:dur="2000" advTm="112765"/>
    </mc:Choice>
    <mc:Fallback xmlns="">
      <p:transition spd="slow" advTm="112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500"/>
                                        <p:tgtEl>
                                          <p:spTgt spid="1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fade">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Effect transition="in" filter="fade">
                                      <p:cBhvr>
                                        <p:cTn id="54" dur="500"/>
                                        <p:tgtEl>
                                          <p:spTgt spid="1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3">
                                            <p:txEl>
                                              <p:pRg st="0" end="0"/>
                                            </p:txEl>
                                          </p:spTgt>
                                        </p:tgtEl>
                                        <p:attrNameLst>
                                          <p:attrName>style.visibility</p:attrName>
                                        </p:attrNameLst>
                                      </p:cBhvr>
                                      <p:to>
                                        <p:strVal val="visible"/>
                                      </p:to>
                                    </p:set>
                                    <p:animEffect transition="in" filter="fade">
                                      <p:cBhvr>
                                        <p:cTn id="59" dur="500"/>
                                        <p:tgtEl>
                                          <p:spTgt spid="1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xEl>
                                              <p:pRg st="0" end="0"/>
                                            </p:txEl>
                                          </p:spTgt>
                                        </p:tgtEl>
                                        <p:attrNameLst>
                                          <p:attrName>style.visibility</p:attrName>
                                        </p:attrNameLst>
                                      </p:cBhvr>
                                      <p:to>
                                        <p:strVal val="visible"/>
                                      </p:to>
                                    </p:set>
                                    <p:animEffect transition="in" filter="fade">
                                      <p:cBhvr>
                                        <p:cTn id="6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5"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172279" y="397564"/>
            <a:ext cx="11648660" cy="6122505"/>
          </a:xfrm>
        </p:spPr>
        <p:txBody>
          <a:bodyPr>
            <a:normAutofit/>
          </a:bodyPr>
          <a:lstStyle/>
          <a:p>
            <a:pPr marL="0" indent="0">
              <a:buNone/>
            </a:pPr>
            <a:r>
              <a:rPr lang="en-US" b="1" dirty="0">
                <a:solidFill>
                  <a:schemeClr val="accent6">
                    <a:lumMod val="75000"/>
                  </a:schemeClr>
                </a:solidFill>
              </a:rPr>
              <a:t>Complete with the present simple or will.</a:t>
            </a:r>
          </a:p>
          <a:p>
            <a:pPr marL="0" indent="0">
              <a:buNone/>
            </a:pPr>
            <a:r>
              <a:rPr lang="en-US" dirty="0"/>
              <a:t>I’ll give him your message when I </a:t>
            </a:r>
            <a:r>
              <a:rPr lang="en-US" b="1" u="sng" dirty="0">
                <a:solidFill>
                  <a:schemeClr val="accent2">
                    <a:lumMod val="75000"/>
                  </a:schemeClr>
                </a:solidFill>
              </a:rPr>
              <a:t>see</a:t>
            </a:r>
            <a:r>
              <a:rPr lang="en-US" dirty="0"/>
              <a:t> him. (see)</a:t>
            </a:r>
          </a:p>
          <a:p>
            <a:pPr marL="514350" indent="-514350">
              <a:buFont typeface="+mj-lt"/>
              <a:buAutoNum type="arabicPeriod"/>
            </a:pPr>
            <a:r>
              <a:rPr lang="en-US" dirty="0"/>
              <a:t>Don’t forget to turn off the lights before you __________ (leave)</a:t>
            </a:r>
          </a:p>
          <a:p>
            <a:pPr marL="514350" indent="-514350">
              <a:buFont typeface="+mj-lt"/>
              <a:buAutoNum type="arabicPeriod"/>
            </a:pPr>
            <a:r>
              <a:rPr lang="en-US" dirty="0"/>
              <a:t>Go to bed when the film __________.(finish)</a:t>
            </a:r>
          </a:p>
          <a:p>
            <a:pPr marL="514350" indent="-514350">
              <a:buFont typeface="+mj-lt"/>
              <a:buAutoNum type="arabicPeriod"/>
            </a:pPr>
            <a:r>
              <a:rPr lang="en-US" dirty="0"/>
              <a:t>They ____________ married until they find a place to live. (not get)</a:t>
            </a:r>
          </a:p>
          <a:p>
            <a:pPr marL="514350" indent="-514350">
              <a:buFont typeface="+mj-lt"/>
              <a:buAutoNum type="arabicPeriod"/>
            </a:pPr>
            <a:r>
              <a:rPr lang="en-US" dirty="0"/>
              <a:t>If I see Emma, I __________ her you are looking for her. (tell) </a:t>
            </a:r>
          </a:p>
          <a:p>
            <a:pPr marL="514350" indent="-514350">
              <a:buFont typeface="+mj-lt"/>
              <a:buAutoNum type="arabicPeriod"/>
            </a:pPr>
            <a:r>
              <a:rPr lang="en-US" dirty="0"/>
              <a:t>I’ll call you as soon as I __________ at the hotel. (arrive)</a:t>
            </a:r>
          </a:p>
          <a:p>
            <a:pPr marL="514350" indent="-514350">
              <a:buFont typeface="+mj-lt"/>
              <a:buAutoNum type="arabicPeriod"/>
            </a:pPr>
            <a:r>
              <a:rPr lang="en-US" dirty="0"/>
              <a:t>You won’t be able to park unless you __________ there early. (get) </a:t>
            </a:r>
          </a:p>
          <a:p>
            <a:pPr marL="514350" indent="-514350">
              <a:buFont typeface="+mj-lt"/>
              <a:buAutoNum type="arabicPeriod"/>
            </a:pPr>
            <a:r>
              <a:rPr lang="en-US" dirty="0"/>
              <a:t>As soon as it stops raining, we __________ out. (go)</a:t>
            </a:r>
          </a:p>
          <a:p>
            <a:pPr marL="514350" indent="-514350">
              <a:buFont typeface="+mj-lt"/>
              <a:buAutoNum type="arabicPeriod"/>
            </a:pPr>
            <a:r>
              <a:rPr lang="en-US" dirty="0"/>
              <a:t>She won’t like curry if she __________ spicy food. (not like)</a:t>
            </a:r>
          </a:p>
          <a:p>
            <a:pPr marL="514350" indent="-514350">
              <a:buFont typeface="+mj-lt"/>
              <a:buAutoNum type="arabicPeriod"/>
            </a:pPr>
            <a:r>
              <a:rPr lang="en-US" dirty="0"/>
              <a:t>Don’t write anything until I __________ you. (tell)</a:t>
            </a:r>
          </a:p>
          <a:p>
            <a:pPr marL="514350" indent="-514350">
              <a:buFont typeface="+mj-lt"/>
              <a:buAutoNum type="arabicPeriod"/>
            </a:pPr>
            <a:r>
              <a:rPr lang="en-US" dirty="0"/>
              <a:t>When she finds out what he’s done, she ________furious. (be)</a:t>
            </a:r>
          </a:p>
          <a:p>
            <a:pPr marL="0" indent="0">
              <a:buNone/>
            </a:pPr>
            <a:endParaRPr lang="en-US" dirty="0"/>
          </a:p>
        </p:txBody>
      </p:sp>
      <p:sp>
        <p:nvSpPr>
          <p:cNvPr id="2" name="TextBox 1">
            <a:extLst>
              <a:ext uri="{FF2B5EF4-FFF2-40B4-BE49-F238E27FC236}">
                <a16:creationId xmlns:a16="http://schemas.microsoft.com/office/drawing/2014/main" id="{EB3FE743-0A33-E6F9-1446-DE7D0B387AD6}"/>
              </a:ext>
            </a:extLst>
          </p:cNvPr>
          <p:cNvSpPr txBox="1"/>
          <p:nvPr/>
        </p:nvSpPr>
        <p:spPr>
          <a:xfrm>
            <a:off x="7460973" y="1378226"/>
            <a:ext cx="974562" cy="523220"/>
          </a:xfrm>
          <a:prstGeom prst="rect">
            <a:avLst/>
          </a:prstGeom>
          <a:noFill/>
        </p:spPr>
        <p:txBody>
          <a:bodyPr wrap="none" rtlCol="0">
            <a:spAutoFit/>
          </a:bodyPr>
          <a:lstStyle/>
          <a:p>
            <a:r>
              <a:rPr lang="en-US" sz="2800" b="1" dirty="0">
                <a:solidFill>
                  <a:schemeClr val="accent2">
                    <a:lumMod val="75000"/>
                  </a:schemeClr>
                </a:solidFill>
              </a:rPr>
              <a:t>leave</a:t>
            </a:r>
          </a:p>
        </p:txBody>
      </p:sp>
      <p:sp>
        <p:nvSpPr>
          <p:cNvPr id="4" name="TextBox 3">
            <a:extLst>
              <a:ext uri="{FF2B5EF4-FFF2-40B4-BE49-F238E27FC236}">
                <a16:creationId xmlns:a16="http://schemas.microsoft.com/office/drawing/2014/main" id="{719E8B26-24A5-882D-1057-974B7D808C03}"/>
              </a:ext>
            </a:extLst>
          </p:cNvPr>
          <p:cNvSpPr txBox="1"/>
          <p:nvPr/>
        </p:nvSpPr>
        <p:spPr>
          <a:xfrm>
            <a:off x="4499112" y="1901446"/>
            <a:ext cx="1326004" cy="523220"/>
          </a:xfrm>
          <a:prstGeom prst="rect">
            <a:avLst/>
          </a:prstGeom>
          <a:noFill/>
        </p:spPr>
        <p:txBody>
          <a:bodyPr wrap="none" rtlCol="0">
            <a:spAutoFit/>
          </a:bodyPr>
          <a:lstStyle/>
          <a:p>
            <a:r>
              <a:rPr lang="en-US" sz="2800" b="1" dirty="0">
                <a:solidFill>
                  <a:schemeClr val="accent2">
                    <a:lumMod val="75000"/>
                  </a:schemeClr>
                </a:solidFill>
              </a:rPr>
              <a:t>finishes</a:t>
            </a:r>
          </a:p>
        </p:txBody>
      </p:sp>
      <p:sp>
        <p:nvSpPr>
          <p:cNvPr id="5" name="TextBox 4">
            <a:extLst>
              <a:ext uri="{FF2B5EF4-FFF2-40B4-BE49-F238E27FC236}">
                <a16:creationId xmlns:a16="http://schemas.microsoft.com/office/drawing/2014/main" id="{3D98FB94-F2DA-933B-0FDD-DF5C1C2A1847}"/>
              </a:ext>
            </a:extLst>
          </p:cNvPr>
          <p:cNvSpPr txBox="1"/>
          <p:nvPr/>
        </p:nvSpPr>
        <p:spPr>
          <a:xfrm>
            <a:off x="1610138" y="2424666"/>
            <a:ext cx="1859933" cy="523220"/>
          </a:xfrm>
          <a:prstGeom prst="rect">
            <a:avLst/>
          </a:prstGeom>
          <a:noFill/>
        </p:spPr>
        <p:txBody>
          <a:bodyPr wrap="none" rtlCol="0">
            <a:spAutoFit/>
          </a:bodyPr>
          <a:lstStyle/>
          <a:p>
            <a:r>
              <a:rPr lang="en-US" sz="2800" b="1" dirty="0">
                <a:solidFill>
                  <a:schemeClr val="accent2">
                    <a:lumMod val="75000"/>
                  </a:schemeClr>
                </a:solidFill>
              </a:rPr>
              <a:t>will not get</a:t>
            </a:r>
          </a:p>
        </p:txBody>
      </p:sp>
      <p:sp>
        <p:nvSpPr>
          <p:cNvPr id="6" name="TextBox 5">
            <a:extLst>
              <a:ext uri="{FF2B5EF4-FFF2-40B4-BE49-F238E27FC236}">
                <a16:creationId xmlns:a16="http://schemas.microsoft.com/office/drawing/2014/main" id="{42FCD8D1-39E2-7319-CB85-8BE20E409317}"/>
              </a:ext>
            </a:extLst>
          </p:cNvPr>
          <p:cNvSpPr txBox="1"/>
          <p:nvPr/>
        </p:nvSpPr>
        <p:spPr>
          <a:xfrm>
            <a:off x="3253408" y="2905780"/>
            <a:ext cx="1276760" cy="523220"/>
          </a:xfrm>
          <a:prstGeom prst="rect">
            <a:avLst/>
          </a:prstGeom>
          <a:noFill/>
        </p:spPr>
        <p:txBody>
          <a:bodyPr wrap="none" rtlCol="0">
            <a:spAutoFit/>
          </a:bodyPr>
          <a:lstStyle/>
          <a:p>
            <a:r>
              <a:rPr lang="en-US" sz="2800" b="1" dirty="0">
                <a:solidFill>
                  <a:schemeClr val="accent2">
                    <a:lumMod val="75000"/>
                  </a:schemeClr>
                </a:solidFill>
              </a:rPr>
              <a:t>will tell</a:t>
            </a:r>
          </a:p>
        </p:txBody>
      </p:sp>
      <p:sp>
        <p:nvSpPr>
          <p:cNvPr id="7" name="TextBox 6">
            <a:extLst>
              <a:ext uri="{FF2B5EF4-FFF2-40B4-BE49-F238E27FC236}">
                <a16:creationId xmlns:a16="http://schemas.microsoft.com/office/drawing/2014/main" id="{BD3FEC92-66F6-A80C-1A55-7343C448AC33}"/>
              </a:ext>
            </a:extLst>
          </p:cNvPr>
          <p:cNvSpPr txBox="1"/>
          <p:nvPr/>
        </p:nvSpPr>
        <p:spPr>
          <a:xfrm>
            <a:off x="4353338" y="3429000"/>
            <a:ext cx="1054969" cy="523220"/>
          </a:xfrm>
          <a:prstGeom prst="rect">
            <a:avLst/>
          </a:prstGeom>
          <a:noFill/>
        </p:spPr>
        <p:txBody>
          <a:bodyPr wrap="none" rtlCol="0">
            <a:spAutoFit/>
          </a:bodyPr>
          <a:lstStyle/>
          <a:p>
            <a:r>
              <a:rPr lang="en-US" sz="2800" b="1" dirty="0">
                <a:solidFill>
                  <a:schemeClr val="accent2">
                    <a:lumMod val="75000"/>
                  </a:schemeClr>
                </a:solidFill>
              </a:rPr>
              <a:t>arrive</a:t>
            </a:r>
          </a:p>
        </p:txBody>
      </p:sp>
      <p:sp>
        <p:nvSpPr>
          <p:cNvPr id="8" name="TextBox 7">
            <a:extLst>
              <a:ext uri="{FF2B5EF4-FFF2-40B4-BE49-F238E27FC236}">
                <a16:creationId xmlns:a16="http://schemas.microsoft.com/office/drawing/2014/main" id="{E590A2FB-45F7-BB8E-90C9-ADFD586B767F}"/>
              </a:ext>
            </a:extLst>
          </p:cNvPr>
          <p:cNvSpPr txBox="1"/>
          <p:nvPr/>
        </p:nvSpPr>
        <p:spPr>
          <a:xfrm>
            <a:off x="6470108" y="3952220"/>
            <a:ext cx="654475" cy="523220"/>
          </a:xfrm>
          <a:prstGeom prst="rect">
            <a:avLst/>
          </a:prstGeom>
          <a:noFill/>
        </p:spPr>
        <p:txBody>
          <a:bodyPr wrap="none" rtlCol="0">
            <a:spAutoFit/>
          </a:bodyPr>
          <a:lstStyle/>
          <a:p>
            <a:r>
              <a:rPr lang="en-US" sz="2800" b="1" dirty="0">
                <a:solidFill>
                  <a:schemeClr val="accent2">
                    <a:lumMod val="75000"/>
                  </a:schemeClr>
                </a:solidFill>
              </a:rPr>
              <a:t>get</a:t>
            </a:r>
          </a:p>
        </p:txBody>
      </p:sp>
      <p:sp>
        <p:nvSpPr>
          <p:cNvPr id="9" name="TextBox 8">
            <a:extLst>
              <a:ext uri="{FF2B5EF4-FFF2-40B4-BE49-F238E27FC236}">
                <a16:creationId xmlns:a16="http://schemas.microsoft.com/office/drawing/2014/main" id="{43678097-714E-1317-503F-631F95AA4E51}"/>
              </a:ext>
            </a:extLst>
          </p:cNvPr>
          <p:cNvSpPr txBox="1"/>
          <p:nvPr/>
        </p:nvSpPr>
        <p:spPr>
          <a:xfrm>
            <a:off x="5408307" y="4433333"/>
            <a:ext cx="1157368" cy="523220"/>
          </a:xfrm>
          <a:prstGeom prst="rect">
            <a:avLst/>
          </a:prstGeom>
          <a:noFill/>
        </p:spPr>
        <p:txBody>
          <a:bodyPr wrap="none" rtlCol="0">
            <a:spAutoFit/>
          </a:bodyPr>
          <a:lstStyle/>
          <a:p>
            <a:r>
              <a:rPr lang="en-US" sz="2800" b="1" dirty="0">
                <a:solidFill>
                  <a:schemeClr val="accent2">
                    <a:lumMod val="75000"/>
                  </a:schemeClr>
                </a:solidFill>
              </a:rPr>
              <a:t>will go</a:t>
            </a:r>
          </a:p>
        </p:txBody>
      </p:sp>
      <p:sp>
        <p:nvSpPr>
          <p:cNvPr id="10" name="TextBox 9">
            <a:extLst>
              <a:ext uri="{FF2B5EF4-FFF2-40B4-BE49-F238E27FC236}">
                <a16:creationId xmlns:a16="http://schemas.microsoft.com/office/drawing/2014/main" id="{6797B11E-589E-0C36-DB10-E14A5AD43771}"/>
              </a:ext>
            </a:extLst>
          </p:cNvPr>
          <p:cNvSpPr txBox="1"/>
          <p:nvPr/>
        </p:nvSpPr>
        <p:spPr>
          <a:xfrm>
            <a:off x="4438426" y="4974534"/>
            <a:ext cx="1939762" cy="523220"/>
          </a:xfrm>
          <a:prstGeom prst="rect">
            <a:avLst/>
          </a:prstGeom>
          <a:noFill/>
        </p:spPr>
        <p:txBody>
          <a:bodyPr wrap="none" rtlCol="0">
            <a:spAutoFit/>
          </a:bodyPr>
          <a:lstStyle/>
          <a:p>
            <a:r>
              <a:rPr lang="en-US" sz="2800" b="1" dirty="0">
                <a:solidFill>
                  <a:schemeClr val="accent2">
                    <a:lumMod val="75000"/>
                  </a:schemeClr>
                </a:solidFill>
              </a:rPr>
              <a:t>doesn’t like</a:t>
            </a:r>
          </a:p>
        </p:txBody>
      </p:sp>
      <p:sp>
        <p:nvSpPr>
          <p:cNvPr id="11" name="TextBox 10">
            <a:extLst>
              <a:ext uri="{FF2B5EF4-FFF2-40B4-BE49-F238E27FC236}">
                <a16:creationId xmlns:a16="http://schemas.microsoft.com/office/drawing/2014/main" id="{3D0FC1E1-2FA8-6789-5E59-CFB859256DF0}"/>
              </a:ext>
            </a:extLst>
          </p:cNvPr>
          <p:cNvSpPr txBox="1"/>
          <p:nvPr/>
        </p:nvSpPr>
        <p:spPr>
          <a:xfrm>
            <a:off x="4921026" y="5455648"/>
            <a:ext cx="662810" cy="523220"/>
          </a:xfrm>
          <a:prstGeom prst="rect">
            <a:avLst/>
          </a:prstGeom>
          <a:noFill/>
        </p:spPr>
        <p:txBody>
          <a:bodyPr wrap="none" rtlCol="0">
            <a:spAutoFit/>
          </a:bodyPr>
          <a:lstStyle/>
          <a:p>
            <a:r>
              <a:rPr lang="en-US" sz="2800" b="1" dirty="0">
                <a:solidFill>
                  <a:schemeClr val="accent2">
                    <a:lumMod val="75000"/>
                  </a:schemeClr>
                </a:solidFill>
              </a:rPr>
              <a:t>tell</a:t>
            </a:r>
          </a:p>
        </p:txBody>
      </p:sp>
      <p:sp>
        <p:nvSpPr>
          <p:cNvPr id="12" name="TextBox 11">
            <a:extLst>
              <a:ext uri="{FF2B5EF4-FFF2-40B4-BE49-F238E27FC236}">
                <a16:creationId xmlns:a16="http://schemas.microsoft.com/office/drawing/2014/main" id="{E7AD80B2-C142-7A78-94C4-939E11731233}"/>
              </a:ext>
            </a:extLst>
          </p:cNvPr>
          <p:cNvSpPr txBox="1"/>
          <p:nvPr/>
        </p:nvSpPr>
        <p:spPr>
          <a:xfrm>
            <a:off x="6637302" y="5978868"/>
            <a:ext cx="1172116" cy="523220"/>
          </a:xfrm>
          <a:prstGeom prst="rect">
            <a:avLst/>
          </a:prstGeom>
          <a:noFill/>
        </p:spPr>
        <p:txBody>
          <a:bodyPr wrap="none" rtlCol="0">
            <a:spAutoFit/>
          </a:bodyPr>
          <a:lstStyle/>
          <a:p>
            <a:r>
              <a:rPr lang="en-US" sz="2800" b="1" dirty="0">
                <a:solidFill>
                  <a:schemeClr val="accent2">
                    <a:lumMod val="75000"/>
                  </a:schemeClr>
                </a:solidFill>
              </a:rPr>
              <a:t>will be</a:t>
            </a:r>
          </a:p>
        </p:txBody>
      </p:sp>
      <p:pic>
        <p:nvPicPr>
          <p:cNvPr id="14" name="Audio 13">
            <a:hlinkClick r:id="" action="ppaction://media"/>
            <a:extLst>
              <a:ext uri="{FF2B5EF4-FFF2-40B4-BE49-F238E27FC236}">
                <a16:creationId xmlns:a16="http://schemas.microsoft.com/office/drawing/2014/main" id="{9CB393A9-EFF6-C303-F4E7-8DCDA27C57EE}"/>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523175952"/>
      </p:ext>
    </p:extLst>
  </p:cSld>
  <p:clrMapOvr>
    <a:masterClrMapping/>
  </p:clrMapOvr>
  <mc:AlternateContent xmlns:mc="http://schemas.openxmlformats.org/markup-compatibility/2006" xmlns:p14="http://schemas.microsoft.com/office/powerpoint/2010/main">
    <mc:Choice Requires="p14">
      <p:transition spd="slow" p14:dur="2000" advTm="98508"/>
    </mc:Choice>
    <mc:Fallback xmlns="">
      <p:transition spd="slow" advTm="98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fade">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Effect transition="in" filter="fade">
                                      <p:cBhvr>
                                        <p:cTn id="41" dur="500"/>
                                        <p:tgtEl>
                                          <p:spTgt spid="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fade">
                                      <p:cBhvr>
                                        <p:cTn id="46" dur="5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fade">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xEl>
                                              <p:pRg st="0" end="0"/>
                                            </p:txEl>
                                          </p:spTgt>
                                        </p:tgtEl>
                                        <p:attrNameLst>
                                          <p:attrName>style.visibility</p:attrName>
                                        </p:attrNameLst>
                                      </p:cBhvr>
                                      <p:to>
                                        <p:strVal val="visible"/>
                                      </p:to>
                                    </p:set>
                                    <p:animEffect transition="in" filter="fade">
                                      <p:cBhvr>
                                        <p:cTn id="5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674C1D-E4DC-203F-AABD-AF37875525B0}"/>
              </a:ext>
            </a:extLst>
          </p:cNvPr>
          <p:cNvSpPr>
            <a:spLocks noGrp="1"/>
          </p:cNvSpPr>
          <p:nvPr>
            <p:ph idx="1"/>
          </p:nvPr>
        </p:nvSpPr>
        <p:spPr>
          <a:xfrm>
            <a:off x="838200" y="463826"/>
            <a:ext cx="10515600" cy="5713137"/>
          </a:xfrm>
        </p:spPr>
        <p:txBody>
          <a:bodyPr>
            <a:normAutofit/>
          </a:bodyPr>
          <a:lstStyle/>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endParaRPr lang="en-US" sz="4000" b="1" dirty="0">
              <a:solidFill>
                <a:schemeClr val="accent6">
                  <a:lumMod val="50000"/>
                </a:schemeClr>
              </a:solidFill>
            </a:endParaRPr>
          </a:p>
          <a:p>
            <a:pPr marL="0" indent="0" algn="ctr">
              <a:buNone/>
            </a:pPr>
            <a:r>
              <a:rPr lang="en-US" sz="4000" b="1" dirty="0">
                <a:solidFill>
                  <a:schemeClr val="accent6">
                    <a:lumMod val="50000"/>
                  </a:schemeClr>
                </a:solidFill>
              </a:rPr>
              <a:t>{</a:t>
            </a:r>
            <a:r>
              <a:rPr lang="en-US" sz="4000" b="1" dirty="0">
                <a:solidFill>
                  <a:schemeClr val="accent2">
                    <a:lumMod val="75000"/>
                  </a:schemeClr>
                </a:solidFill>
              </a:rPr>
              <a:t>{ </a:t>
            </a:r>
            <a:r>
              <a:rPr lang="en-US" sz="4000" b="1" dirty="0">
                <a:solidFill>
                  <a:schemeClr val="accent6">
                    <a:lumMod val="50000"/>
                  </a:schemeClr>
                </a:solidFill>
              </a:rPr>
              <a:t>Thank You </a:t>
            </a:r>
            <a:r>
              <a:rPr lang="en-US" sz="4000" b="1" dirty="0">
                <a:solidFill>
                  <a:schemeClr val="accent2">
                    <a:lumMod val="75000"/>
                  </a:schemeClr>
                </a:solidFill>
              </a:rPr>
              <a:t>}</a:t>
            </a:r>
            <a:r>
              <a:rPr lang="en-US" sz="4000" b="1" dirty="0">
                <a:solidFill>
                  <a:schemeClr val="accent6">
                    <a:lumMod val="50000"/>
                  </a:schemeClr>
                </a:solidFill>
              </a:rPr>
              <a:t>}</a:t>
            </a:r>
          </a:p>
        </p:txBody>
      </p:sp>
      <p:pic>
        <p:nvPicPr>
          <p:cNvPr id="6" name="Audio 5">
            <a:hlinkClick r:id="" action="ppaction://media"/>
            <a:extLst>
              <a:ext uri="{FF2B5EF4-FFF2-40B4-BE49-F238E27FC236}">
                <a16:creationId xmlns:a16="http://schemas.microsoft.com/office/drawing/2014/main" id="{4ADD303A-133E-3A77-1AC2-C9720123080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8512725"/>
      </p:ext>
    </p:extLst>
  </p:cSld>
  <p:clrMapOvr>
    <a:masterClrMapping/>
  </p:clrMapOvr>
  <mc:AlternateContent xmlns:mc="http://schemas.openxmlformats.org/markup-compatibility/2006" xmlns:p14="http://schemas.microsoft.com/office/powerpoint/2010/main">
    <mc:Choice Requires="p14">
      <p:transition spd="slow" p14:dur="2000" advTm="5415"/>
    </mc:Choice>
    <mc:Fallback xmlns="">
      <p:transition spd="slow" advTm="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4</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1 VOCABULARY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2" name="Audio 1">
            <a:hlinkClick r:id="" action="ppaction://media"/>
            <a:extLst>
              <a:ext uri="{FF2B5EF4-FFF2-40B4-BE49-F238E27FC236}">
                <a16:creationId xmlns:a16="http://schemas.microsoft.com/office/drawing/2014/main" id="{B0E809EB-02C9-53DD-1DD4-208778747517}"/>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8026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862"/>
    </mc:Choice>
    <mc:Fallback xmlns="">
      <p:transition spd="slow" advTm="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304801" y="397564"/>
            <a:ext cx="11516138" cy="6122505"/>
          </a:xfrm>
        </p:spPr>
        <p:txBody>
          <a:bodyPr/>
          <a:lstStyle/>
          <a:p>
            <a:pPr marL="0" indent="0">
              <a:lnSpc>
                <a:spcPct val="100000"/>
              </a:lnSpc>
              <a:buNone/>
            </a:pPr>
            <a:r>
              <a:rPr lang="en-US" b="1" dirty="0">
                <a:solidFill>
                  <a:schemeClr val="accent2">
                    <a:lumMod val="75000"/>
                  </a:schemeClr>
                </a:solidFill>
              </a:rPr>
              <a:t>Education</a:t>
            </a:r>
          </a:p>
          <a:p>
            <a:pPr marL="0" indent="0">
              <a:lnSpc>
                <a:spcPct val="100000"/>
              </a:lnSpc>
              <a:buNone/>
            </a:pPr>
            <a:r>
              <a:rPr lang="en-US" b="1" dirty="0">
                <a:solidFill>
                  <a:schemeClr val="accent6">
                    <a:lumMod val="75000"/>
                  </a:schemeClr>
                </a:solidFill>
              </a:rPr>
              <a:t>Match the questions with the school</a:t>
            </a:r>
          </a:p>
          <a:p>
            <a:pPr marL="0" indent="0">
              <a:lnSpc>
                <a:spcPct val="100000"/>
              </a:lnSpc>
              <a:buNone/>
            </a:pPr>
            <a:r>
              <a:rPr lang="en-US" b="1" dirty="0">
                <a:solidFill>
                  <a:schemeClr val="accent6">
                    <a:lumMod val="75000"/>
                  </a:schemeClr>
                </a:solidFill>
              </a:rPr>
              <a:t>subjects. </a:t>
            </a:r>
          </a:p>
          <a:p>
            <a:pPr>
              <a:lnSpc>
                <a:spcPct val="100000"/>
              </a:lnSpc>
            </a:pPr>
            <a:r>
              <a:rPr lang="en-US" dirty="0"/>
              <a:t>Chemistry ____</a:t>
            </a:r>
          </a:p>
          <a:p>
            <a:pPr>
              <a:lnSpc>
                <a:spcPct val="100000"/>
              </a:lnSpc>
            </a:pPr>
            <a:r>
              <a:rPr lang="en-US" dirty="0"/>
              <a:t>Geography ____</a:t>
            </a:r>
          </a:p>
          <a:p>
            <a:pPr>
              <a:lnSpc>
                <a:spcPct val="100000"/>
              </a:lnSpc>
            </a:pPr>
            <a:r>
              <a:rPr lang="en-US" dirty="0"/>
              <a:t>History ____</a:t>
            </a:r>
          </a:p>
          <a:p>
            <a:pPr>
              <a:lnSpc>
                <a:spcPct val="100000"/>
              </a:lnSpc>
            </a:pPr>
            <a:r>
              <a:rPr lang="en-US" dirty="0"/>
              <a:t>Information Technology ____</a:t>
            </a:r>
          </a:p>
          <a:p>
            <a:pPr>
              <a:lnSpc>
                <a:spcPct val="100000"/>
              </a:lnSpc>
            </a:pPr>
            <a:r>
              <a:rPr lang="en-US" dirty="0"/>
              <a:t>Literature ____</a:t>
            </a:r>
          </a:p>
          <a:p>
            <a:pPr>
              <a:lnSpc>
                <a:spcPct val="100000"/>
              </a:lnSpc>
            </a:pPr>
            <a:r>
              <a:rPr lang="en-US" dirty="0" err="1"/>
              <a:t>Maths</a:t>
            </a:r>
            <a:r>
              <a:rPr lang="en-US" dirty="0"/>
              <a:t> ____</a:t>
            </a:r>
          </a:p>
          <a:p>
            <a:pPr>
              <a:lnSpc>
                <a:spcPct val="100000"/>
              </a:lnSpc>
            </a:pPr>
            <a:r>
              <a:rPr lang="en-US" dirty="0"/>
              <a:t>Physics ____</a:t>
            </a:r>
          </a:p>
          <a:p>
            <a:pPr>
              <a:lnSpc>
                <a:spcPct val="100000"/>
              </a:lnSpc>
            </a:pPr>
            <a:r>
              <a:rPr lang="en-US" dirty="0"/>
              <a:t>Biology ____</a:t>
            </a:r>
          </a:p>
          <a:p>
            <a:pPr marL="0" indent="0">
              <a:lnSpc>
                <a:spcPct val="100000"/>
              </a:lnSpc>
              <a:buNone/>
            </a:pPr>
            <a:endParaRPr lang="en-US" b="1" dirty="0">
              <a:solidFill>
                <a:schemeClr val="accent6">
                  <a:lumMod val="75000"/>
                </a:schemeClr>
              </a:solidFill>
            </a:endParaRPr>
          </a:p>
          <a:p>
            <a:pPr marL="0" indent="0">
              <a:buNone/>
            </a:pPr>
            <a:endParaRPr lang="en-US" dirty="0"/>
          </a:p>
        </p:txBody>
      </p:sp>
      <p:pic>
        <p:nvPicPr>
          <p:cNvPr id="5" name="Picture 4">
            <a:extLst>
              <a:ext uri="{FF2B5EF4-FFF2-40B4-BE49-F238E27FC236}">
                <a16:creationId xmlns:a16="http://schemas.microsoft.com/office/drawing/2014/main" id="{3CA42B99-FBAD-D5C6-1D9E-BEF1A46BAB6C}"/>
              </a:ext>
            </a:extLst>
          </p:cNvPr>
          <p:cNvPicPr>
            <a:picLocks noChangeAspect="1"/>
          </p:cNvPicPr>
          <p:nvPr/>
        </p:nvPicPr>
        <p:blipFill>
          <a:blip r:embed="rId5"/>
          <a:stretch>
            <a:fillRect/>
          </a:stretch>
        </p:blipFill>
        <p:spPr>
          <a:xfrm>
            <a:off x="5917604" y="166715"/>
            <a:ext cx="6274396" cy="3994227"/>
          </a:xfrm>
          <a:prstGeom prst="rect">
            <a:avLst/>
          </a:prstGeom>
        </p:spPr>
      </p:pic>
      <p:sp>
        <p:nvSpPr>
          <p:cNvPr id="6" name="TextBox 5">
            <a:extLst>
              <a:ext uri="{FF2B5EF4-FFF2-40B4-BE49-F238E27FC236}">
                <a16:creationId xmlns:a16="http://schemas.microsoft.com/office/drawing/2014/main" id="{E09857BC-08F0-DD03-42BE-B57C3AD52DCC}"/>
              </a:ext>
            </a:extLst>
          </p:cNvPr>
          <p:cNvSpPr txBox="1"/>
          <p:nvPr/>
        </p:nvSpPr>
        <p:spPr>
          <a:xfrm>
            <a:off x="2345635" y="1997113"/>
            <a:ext cx="367408" cy="523220"/>
          </a:xfrm>
          <a:prstGeom prst="rect">
            <a:avLst/>
          </a:prstGeom>
          <a:noFill/>
        </p:spPr>
        <p:txBody>
          <a:bodyPr wrap="none" rtlCol="0">
            <a:spAutoFit/>
          </a:bodyPr>
          <a:lstStyle/>
          <a:p>
            <a:r>
              <a:rPr lang="en-US" sz="2800" b="1" dirty="0">
                <a:solidFill>
                  <a:schemeClr val="accent2">
                    <a:lumMod val="75000"/>
                  </a:schemeClr>
                </a:solidFill>
              </a:rPr>
              <a:t>8</a:t>
            </a:r>
          </a:p>
        </p:txBody>
      </p:sp>
      <p:sp>
        <p:nvSpPr>
          <p:cNvPr id="7" name="TextBox 6">
            <a:extLst>
              <a:ext uri="{FF2B5EF4-FFF2-40B4-BE49-F238E27FC236}">
                <a16:creationId xmlns:a16="http://schemas.microsoft.com/office/drawing/2014/main" id="{FD3D4E68-D82F-63AC-A653-FADF719FC2AF}"/>
              </a:ext>
            </a:extLst>
          </p:cNvPr>
          <p:cNvSpPr txBox="1"/>
          <p:nvPr/>
        </p:nvSpPr>
        <p:spPr>
          <a:xfrm>
            <a:off x="2355235" y="2520333"/>
            <a:ext cx="367408" cy="523220"/>
          </a:xfrm>
          <a:prstGeom prst="rect">
            <a:avLst/>
          </a:prstGeom>
          <a:noFill/>
        </p:spPr>
        <p:txBody>
          <a:bodyPr wrap="none" rtlCol="0">
            <a:spAutoFit/>
          </a:bodyPr>
          <a:lstStyle/>
          <a:p>
            <a:r>
              <a:rPr lang="en-US" sz="2800" b="1" dirty="0">
                <a:solidFill>
                  <a:schemeClr val="accent2">
                    <a:lumMod val="75000"/>
                  </a:schemeClr>
                </a:solidFill>
              </a:rPr>
              <a:t>2</a:t>
            </a:r>
          </a:p>
        </p:txBody>
      </p:sp>
      <p:sp>
        <p:nvSpPr>
          <p:cNvPr id="8" name="TextBox 7">
            <a:extLst>
              <a:ext uri="{FF2B5EF4-FFF2-40B4-BE49-F238E27FC236}">
                <a16:creationId xmlns:a16="http://schemas.microsoft.com/office/drawing/2014/main" id="{D01E510B-41BC-57C7-16C4-B23D2A059E14}"/>
              </a:ext>
            </a:extLst>
          </p:cNvPr>
          <p:cNvSpPr txBox="1"/>
          <p:nvPr/>
        </p:nvSpPr>
        <p:spPr>
          <a:xfrm>
            <a:off x="1900370" y="3167390"/>
            <a:ext cx="367408" cy="523220"/>
          </a:xfrm>
          <a:prstGeom prst="rect">
            <a:avLst/>
          </a:prstGeom>
          <a:noFill/>
        </p:spPr>
        <p:txBody>
          <a:bodyPr wrap="none" rtlCol="0">
            <a:spAutoFit/>
          </a:bodyPr>
          <a:lstStyle/>
          <a:p>
            <a:r>
              <a:rPr lang="en-US" sz="2800" b="1" dirty="0">
                <a:solidFill>
                  <a:schemeClr val="accent2">
                    <a:lumMod val="75000"/>
                  </a:schemeClr>
                </a:solidFill>
              </a:rPr>
              <a:t>1</a:t>
            </a:r>
          </a:p>
        </p:txBody>
      </p:sp>
      <p:sp>
        <p:nvSpPr>
          <p:cNvPr id="9" name="TextBox 8">
            <a:extLst>
              <a:ext uri="{FF2B5EF4-FFF2-40B4-BE49-F238E27FC236}">
                <a16:creationId xmlns:a16="http://schemas.microsoft.com/office/drawing/2014/main" id="{BF76A995-2850-0FD0-1A84-B1F48F37DD74}"/>
              </a:ext>
            </a:extLst>
          </p:cNvPr>
          <p:cNvSpPr txBox="1"/>
          <p:nvPr/>
        </p:nvSpPr>
        <p:spPr>
          <a:xfrm>
            <a:off x="4260574" y="3637722"/>
            <a:ext cx="367408" cy="523220"/>
          </a:xfrm>
          <a:prstGeom prst="rect">
            <a:avLst/>
          </a:prstGeom>
          <a:noFill/>
        </p:spPr>
        <p:txBody>
          <a:bodyPr wrap="none" rtlCol="0">
            <a:spAutoFit/>
          </a:bodyPr>
          <a:lstStyle/>
          <a:p>
            <a:r>
              <a:rPr lang="en-US" sz="2800" b="1" dirty="0">
                <a:solidFill>
                  <a:schemeClr val="accent2">
                    <a:lumMod val="75000"/>
                  </a:schemeClr>
                </a:solidFill>
              </a:rPr>
              <a:t>4</a:t>
            </a:r>
          </a:p>
        </p:txBody>
      </p:sp>
      <p:sp>
        <p:nvSpPr>
          <p:cNvPr id="10" name="TextBox 9">
            <a:extLst>
              <a:ext uri="{FF2B5EF4-FFF2-40B4-BE49-F238E27FC236}">
                <a16:creationId xmlns:a16="http://schemas.microsoft.com/office/drawing/2014/main" id="{369D68CB-5BCD-C932-62D9-AEF61F9F4603}"/>
              </a:ext>
            </a:extLst>
          </p:cNvPr>
          <p:cNvSpPr txBox="1"/>
          <p:nvPr/>
        </p:nvSpPr>
        <p:spPr>
          <a:xfrm>
            <a:off x="2161931" y="4227864"/>
            <a:ext cx="367408" cy="523220"/>
          </a:xfrm>
          <a:prstGeom prst="rect">
            <a:avLst/>
          </a:prstGeom>
          <a:noFill/>
        </p:spPr>
        <p:txBody>
          <a:bodyPr wrap="none" rtlCol="0">
            <a:spAutoFit/>
          </a:bodyPr>
          <a:lstStyle/>
          <a:p>
            <a:r>
              <a:rPr lang="en-US" sz="2800" b="1" dirty="0">
                <a:solidFill>
                  <a:schemeClr val="accent2">
                    <a:lumMod val="75000"/>
                  </a:schemeClr>
                </a:solidFill>
              </a:rPr>
              <a:t>3</a:t>
            </a:r>
          </a:p>
        </p:txBody>
      </p:sp>
      <p:sp>
        <p:nvSpPr>
          <p:cNvPr id="11" name="TextBox 10">
            <a:extLst>
              <a:ext uri="{FF2B5EF4-FFF2-40B4-BE49-F238E27FC236}">
                <a16:creationId xmlns:a16="http://schemas.microsoft.com/office/drawing/2014/main" id="{3A0243FD-3B02-0EDE-704C-C63DD63FAF90}"/>
              </a:ext>
            </a:extLst>
          </p:cNvPr>
          <p:cNvSpPr txBox="1"/>
          <p:nvPr/>
        </p:nvSpPr>
        <p:spPr>
          <a:xfrm>
            <a:off x="1700995" y="4751084"/>
            <a:ext cx="367408" cy="523220"/>
          </a:xfrm>
          <a:prstGeom prst="rect">
            <a:avLst/>
          </a:prstGeom>
          <a:noFill/>
        </p:spPr>
        <p:txBody>
          <a:bodyPr wrap="none" rtlCol="0">
            <a:spAutoFit/>
          </a:bodyPr>
          <a:lstStyle/>
          <a:p>
            <a:r>
              <a:rPr lang="en-US" sz="2800" b="1" dirty="0">
                <a:solidFill>
                  <a:schemeClr val="accent2">
                    <a:lumMod val="75000"/>
                  </a:schemeClr>
                </a:solidFill>
              </a:rPr>
              <a:t>6</a:t>
            </a:r>
          </a:p>
        </p:txBody>
      </p:sp>
      <p:sp>
        <p:nvSpPr>
          <p:cNvPr id="12" name="TextBox 11">
            <a:extLst>
              <a:ext uri="{FF2B5EF4-FFF2-40B4-BE49-F238E27FC236}">
                <a16:creationId xmlns:a16="http://schemas.microsoft.com/office/drawing/2014/main" id="{26B8CC8C-82A5-D6DC-0029-EBC2FC8E26A8}"/>
              </a:ext>
            </a:extLst>
          </p:cNvPr>
          <p:cNvSpPr txBox="1"/>
          <p:nvPr/>
        </p:nvSpPr>
        <p:spPr>
          <a:xfrm>
            <a:off x="1881046" y="5373966"/>
            <a:ext cx="367408" cy="523220"/>
          </a:xfrm>
          <a:prstGeom prst="rect">
            <a:avLst/>
          </a:prstGeom>
          <a:noFill/>
        </p:spPr>
        <p:txBody>
          <a:bodyPr wrap="none" rtlCol="0">
            <a:spAutoFit/>
          </a:bodyPr>
          <a:lstStyle/>
          <a:p>
            <a:r>
              <a:rPr lang="en-US" sz="2800" b="1" dirty="0">
                <a:solidFill>
                  <a:schemeClr val="accent2">
                    <a:lumMod val="75000"/>
                  </a:schemeClr>
                </a:solidFill>
              </a:rPr>
              <a:t>5</a:t>
            </a:r>
          </a:p>
        </p:txBody>
      </p:sp>
      <p:sp>
        <p:nvSpPr>
          <p:cNvPr id="13" name="TextBox 12">
            <a:extLst>
              <a:ext uri="{FF2B5EF4-FFF2-40B4-BE49-F238E27FC236}">
                <a16:creationId xmlns:a16="http://schemas.microsoft.com/office/drawing/2014/main" id="{0A8020CB-E9A2-D96E-04F0-474AB51A7F53}"/>
              </a:ext>
            </a:extLst>
          </p:cNvPr>
          <p:cNvSpPr txBox="1"/>
          <p:nvPr/>
        </p:nvSpPr>
        <p:spPr>
          <a:xfrm>
            <a:off x="1873741" y="5884836"/>
            <a:ext cx="367408" cy="523220"/>
          </a:xfrm>
          <a:prstGeom prst="rect">
            <a:avLst/>
          </a:prstGeom>
          <a:noFill/>
        </p:spPr>
        <p:txBody>
          <a:bodyPr wrap="none" rtlCol="0">
            <a:spAutoFit/>
          </a:bodyPr>
          <a:lstStyle/>
          <a:p>
            <a:r>
              <a:rPr lang="en-US" sz="2800" b="1" dirty="0">
                <a:solidFill>
                  <a:schemeClr val="accent2">
                    <a:lumMod val="75000"/>
                  </a:schemeClr>
                </a:solidFill>
              </a:rPr>
              <a:t>7</a:t>
            </a:r>
          </a:p>
        </p:txBody>
      </p:sp>
      <p:pic>
        <p:nvPicPr>
          <p:cNvPr id="4" name="Audio 3">
            <a:hlinkClick r:id="" action="ppaction://media"/>
            <a:extLst>
              <a:ext uri="{FF2B5EF4-FFF2-40B4-BE49-F238E27FC236}">
                <a16:creationId xmlns:a16="http://schemas.microsoft.com/office/drawing/2014/main" id="{0839136B-2391-E8B4-4E9E-93A92D5DC642}"/>
              </a:ext>
            </a:extLst>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02048019"/>
      </p:ext>
    </p:extLst>
  </p:cSld>
  <p:clrMapOvr>
    <a:masterClrMapping/>
  </p:clrMapOvr>
  <mc:AlternateContent xmlns:mc="http://schemas.openxmlformats.org/markup-compatibility/2006" xmlns:p14="http://schemas.microsoft.com/office/powerpoint/2010/main">
    <mc:Choice Requires="p14">
      <p:transition spd="slow" p14:dur="2000" advTm="85497"/>
    </mc:Choice>
    <mc:Fallback xmlns="">
      <p:transition spd="slow" advTm="8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 calcmode="lin" valueType="num">
                                      <p:cBhvr additive="base">
                                        <p:cTn id="4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additive="base">
                                        <p:cTn id="4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106018"/>
            <a:ext cx="11343861" cy="6414052"/>
          </a:xfrm>
        </p:spPr>
        <p:txBody>
          <a:bodyPr/>
          <a:lstStyle/>
          <a:p>
            <a:pPr>
              <a:buFont typeface="Wingdings" panose="05000000000000000000" pitchFamily="2" charset="2"/>
              <a:buChar char="v"/>
            </a:pPr>
            <a:r>
              <a:rPr lang="en-US" b="1" dirty="0">
                <a:solidFill>
                  <a:schemeClr val="accent6">
                    <a:lumMod val="75000"/>
                  </a:schemeClr>
                </a:solidFill>
              </a:rPr>
              <a:t>Verbs </a:t>
            </a:r>
          </a:p>
          <a:p>
            <a:pPr marL="0" indent="0">
              <a:buNone/>
            </a:pPr>
            <a:r>
              <a:rPr lang="en-US" sz="2400" b="1" dirty="0">
                <a:solidFill>
                  <a:schemeClr val="accent6">
                    <a:lumMod val="75000"/>
                  </a:schemeClr>
                </a:solidFill>
              </a:rPr>
              <a:t>Complete each sentence with a verb.</a:t>
            </a:r>
          </a:p>
          <a:p>
            <a:pPr marL="0" indent="0">
              <a:buNone/>
            </a:pPr>
            <a:r>
              <a:rPr lang="en-US" sz="2400" b="1" dirty="0"/>
              <a:t>behave /cheat / do / fail / learn / leave / pass / revise / start / study / take</a:t>
            </a:r>
          </a:p>
          <a:p>
            <a:pPr marL="0" indent="0">
              <a:buNone/>
            </a:pPr>
            <a:endParaRPr lang="en-US" dirty="0"/>
          </a:p>
        </p:txBody>
      </p:sp>
      <p:graphicFrame>
        <p:nvGraphicFramePr>
          <p:cNvPr id="2" name="Table 3">
            <a:extLst>
              <a:ext uri="{FF2B5EF4-FFF2-40B4-BE49-F238E27FC236}">
                <a16:creationId xmlns:a16="http://schemas.microsoft.com/office/drawing/2014/main" id="{06C5EF1C-088D-60E9-85D4-454F8509C45C}"/>
              </a:ext>
            </a:extLst>
          </p:cNvPr>
          <p:cNvGraphicFramePr>
            <a:graphicFrameLocks noGrp="1"/>
          </p:cNvGraphicFramePr>
          <p:nvPr>
            <p:extLst>
              <p:ext uri="{D42A27DB-BD31-4B8C-83A1-F6EECF244321}">
                <p14:modId xmlns:p14="http://schemas.microsoft.com/office/powerpoint/2010/main" val="2048239016"/>
              </p:ext>
            </p:extLst>
          </p:nvPr>
        </p:nvGraphicFramePr>
        <p:xfrm>
          <a:off x="106018" y="1590261"/>
          <a:ext cx="11966712" cy="5398135"/>
        </p:xfrm>
        <a:graphic>
          <a:graphicData uri="http://schemas.openxmlformats.org/drawingml/2006/table">
            <a:tbl>
              <a:tblPr firstRow="1" bandRow="1">
                <a:tableStyleId>{5C22544A-7EE6-4342-B048-85BDC9FD1C3A}</a:tableStyleId>
              </a:tblPr>
              <a:tblGrid>
                <a:gridCol w="11966712">
                  <a:extLst>
                    <a:ext uri="{9D8B030D-6E8A-4147-A177-3AD203B41FA5}">
                      <a16:colId xmlns:a16="http://schemas.microsoft.com/office/drawing/2014/main" val="3730451976"/>
                    </a:ext>
                  </a:extLst>
                </a:gridCol>
              </a:tblGrid>
              <a:tr h="5267739">
                <a:tc>
                  <a:txBody>
                    <a:bodyPr/>
                    <a:lstStyle/>
                    <a:p>
                      <a:pPr>
                        <a:lnSpc>
                          <a:spcPct val="150000"/>
                        </a:lnSpc>
                      </a:pPr>
                      <a:r>
                        <a:rPr lang="en-US" sz="2400" b="1" kern="1200" dirty="0">
                          <a:solidFill>
                            <a:schemeClr val="tx1"/>
                          </a:solidFill>
                          <a:latin typeface="+mn-lt"/>
                          <a:ea typeface="+mn-ea"/>
                          <a:cs typeface="+mn-cs"/>
                        </a:rPr>
                        <a:t>1.</a:t>
                      </a:r>
                      <a:r>
                        <a:rPr lang="en-US" sz="2400" b="0" kern="1200" dirty="0">
                          <a:solidFill>
                            <a:schemeClr val="tx1"/>
                          </a:solidFill>
                          <a:latin typeface="+mn-lt"/>
                          <a:ea typeface="+mn-ea"/>
                          <a:cs typeface="+mn-cs"/>
                        </a:rPr>
                        <a:t> When she was at school, she used to ___     for hours every evening.</a:t>
                      </a:r>
                    </a:p>
                    <a:p>
                      <a:pPr>
                        <a:lnSpc>
                          <a:spcPct val="150000"/>
                        </a:lnSpc>
                      </a:pPr>
                      <a:r>
                        <a:rPr lang="en-US" sz="2400" b="1" kern="1200" dirty="0">
                          <a:solidFill>
                            <a:schemeClr val="tx1"/>
                          </a:solidFill>
                          <a:latin typeface="+mn-lt"/>
                          <a:ea typeface="+mn-ea"/>
                          <a:cs typeface="+mn-cs"/>
                        </a:rPr>
                        <a:t>2. </a:t>
                      </a:r>
                      <a:r>
                        <a:rPr lang="en-US" sz="2400" b="0" kern="1200" dirty="0">
                          <a:solidFill>
                            <a:schemeClr val="tx1"/>
                          </a:solidFill>
                          <a:latin typeface="+mn-lt"/>
                          <a:ea typeface="+mn-ea"/>
                          <a:cs typeface="+mn-cs"/>
                        </a:rPr>
                        <a:t>I must ___     tonight. I have an exam tomorrow.</a:t>
                      </a:r>
                    </a:p>
                    <a:p>
                      <a:pPr>
                        <a:lnSpc>
                          <a:spcPct val="150000"/>
                        </a:lnSpc>
                      </a:pPr>
                      <a:r>
                        <a:rPr lang="en-US" sz="2400" b="1" kern="1200" dirty="0">
                          <a:solidFill>
                            <a:schemeClr val="tx1"/>
                          </a:solidFill>
                          <a:latin typeface="+mn-lt"/>
                          <a:ea typeface="+mn-ea"/>
                          <a:cs typeface="+mn-cs"/>
                        </a:rPr>
                        <a:t>3. </a:t>
                      </a:r>
                      <a:r>
                        <a:rPr lang="en-US" sz="2400" b="0" kern="1200" dirty="0">
                          <a:solidFill>
                            <a:schemeClr val="tx1"/>
                          </a:solidFill>
                          <a:latin typeface="+mn-lt"/>
                          <a:ea typeface="+mn-ea"/>
                          <a:cs typeface="+mn-cs"/>
                        </a:rPr>
                        <a:t>Our history teacher was terrible. We didn’t ___     anything.</a:t>
                      </a:r>
                    </a:p>
                    <a:p>
                      <a:pPr>
                        <a:lnSpc>
                          <a:spcPct val="150000"/>
                        </a:lnSpc>
                      </a:pPr>
                      <a:r>
                        <a:rPr lang="en-US" sz="2400" b="1" kern="1200" dirty="0">
                          <a:solidFill>
                            <a:schemeClr val="tx1"/>
                          </a:solidFill>
                          <a:latin typeface="+mn-lt"/>
                          <a:ea typeface="+mn-ea"/>
                          <a:cs typeface="+mn-cs"/>
                        </a:rPr>
                        <a:t>4. </a:t>
                      </a:r>
                      <a:r>
                        <a:rPr lang="en-US" sz="2400" b="0" kern="1200" dirty="0">
                          <a:solidFill>
                            <a:schemeClr val="tx1"/>
                          </a:solidFill>
                          <a:latin typeface="+mn-lt"/>
                          <a:ea typeface="+mn-ea"/>
                          <a:cs typeface="+mn-cs"/>
                        </a:rPr>
                        <a:t>If you don’t ___   homework, you can’t watch TV later.</a:t>
                      </a:r>
                    </a:p>
                    <a:p>
                      <a:pPr>
                        <a:lnSpc>
                          <a:spcPct val="150000"/>
                        </a:lnSpc>
                      </a:pPr>
                      <a:r>
                        <a:rPr lang="en-US" sz="2400" b="1" kern="1200" dirty="0">
                          <a:solidFill>
                            <a:schemeClr val="tx1"/>
                          </a:solidFill>
                          <a:latin typeface="+mn-lt"/>
                          <a:ea typeface="+mn-ea"/>
                          <a:cs typeface="+mn-cs"/>
                        </a:rPr>
                        <a:t>5. </a:t>
                      </a:r>
                      <a:r>
                        <a:rPr lang="en-US" sz="2400" b="0" kern="1200" dirty="0">
                          <a:solidFill>
                            <a:schemeClr val="tx1"/>
                          </a:solidFill>
                          <a:latin typeface="+mn-lt"/>
                          <a:ea typeface="+mn-ea"/>
                          <a:cs typeface="+mn-cs"/>
                        </a:rPr>
                        <a:t>The teacher was angry because some of the pupils had tried to ___      in the exam.</a:t>
                      </a:r>
                    </a:p>
                    <a:p>
                      <a:pPr>
                        <a:lnSpc>
                          <a:spcPct val="150000"/>
                        </a:lnSpc>
                      </a:pPr>
                      <a:r>
                        <a:rPr lang="en-US" sz="2400" b="1" kern="1200" dirty="0">
                          <a:solidFill>
                            <a:schemeClr val="tx1"/>
                          </a:solidFill>
                          <a:latin typeface="+mn-lt"/>
                          <a:ea typeface="+mn-ea"/>
                          <a:cs typeface="+mn-cs"/>
                        </a:rPr>
                        <a:t>6. </a:t>
                      </a:r>
                      <a:r>
                        <a:rPr lang="en-US" sz="2400" b="0" kern="1200" dirty="0">
                          <a:solidFill>
                            <a:schemeClr val="tx1"/>
                          </a:solidFill>
                          <a:latin typeface="+mn-lt"/>
                          <a:ea typeface="+mn-ea"/>
                          <a:cs typeface="+mn-cs"/>
                        </a:rPr>
                        <a:t>If you want to be a doctor, you have to ___         a lot of exams.</a:t>
                      </a:r>
                    </a:p>
                    <a:p>
                      <a:pPr>
                        <a:lnSpc>
                          <a:spcPct val="150000"/>
                        </a:lnSpc>
                      </a:pPr>
                      <a:r>
                        <a:rPr lang="en-US" sz="2400" b="1" kern="1200" dirty="0">
                          <a:solidFill>
                            <a:schemeClr val="tx1"/>
                          </a:solidFill>
                          <a:latin typeface="+mn-lt"/>
                          <a:ea typeface="+mn-ea"/>
                          <a:cs typeface="+mn-cs"/>
                        </a:rPr>
                        <a:t>7. </a:t>
                      </a:r>
                      <a:r>
                        <a:rPr lang="en-US" sz="2400" b="0" kern="1200" dirty="0">
                          <a:solidFill>
                            <a:schemeClr val="tx1"/>
                          </a:solidFill>
                          <a:latin typeface="+mn-lt"/>
                          <a:ea typeface="+mn-ea"/>
                          <a:cs typeface="+mn-cs"/>
                        </a:rPr>
                        <a:t>In the UK children ___       school when they are four and can’t ____     before they are 16.</a:t>
                      </a:r>
                    </a:p>
                    <a:p>
                      <a:pPr>
                        <a:lnSpc>
                          <a:spcPct val="150000"/>
                        </a:lnSpc>
                      </a:pPr>
                      <a:r>
                        <a:rPr lang="en-US" sz="2400" b="1" kern="1200" dirty="0">
                          <a:solidFill>
                            <a:schemeClr val="tx1"/>
                          </a:solidFill>
                          <a:latin typeface="+mn-lt"/>
                          <a:ea typeface="+mn-ea"/>
                          <a:cs typeface="+mn-cs"/>
                        </a:rPr>
                        <a:t>8. </a:t>
                      </a:r>
                      <a:r>
                        <a:rPr lang="en-US" sz="2400" b="0" kern="1200" dirty="0">
                          <a:solidFill>
                            <a:schemeClr val="tx1"/>
                          </a:solidFill>
                          <a:latin typeface="+mn-lt"/>
                          <a:ea typeface="+mn-ea"/>
                          <a:cs typeface="+mn-cs"/>
                        </a:rPr>
                        <a:t>I hope I’m going to___   my exams. My parents will be furious if I___    .</a:t>
                      </a:r>
                    </a:p>
                    <a:p>
                      <a:pPr>
                        <a:lnSpc>
                          <a:spcPct val="150000"/>
                        </a:lnSpc>
                      </a:pPr>
                      <a:r>
                        <a:rPr lang="en-US" sz="2400" b="1" kern="1200" dirty="0">
                          <a:solidFill>
                            <a:schemeClr val="tx1"/>
                          </a:solidFill>
                          <a:latin typeface="+mn-lt"/>
                          <a:ea typeface="+mn-ea"/>
                          <a:cs typeface="+mn-cs"/>
                        </a:rPr>
                        <a:t>9. </a:t>
                      </a:r>
                      <a:r>
                        <a:rPr lang="en-US" sz="2400" b="0" kern="1200" dirty="0">
                          <a:solidFill>
                            <a:schemeClr val="tx1"/>
                          </a:solidFill>
                          <a:latin typeface="+mn-lt"/>
                          <a:ea typeface="+mn-ea"/>
                          <a:cs typeface="+mn-cs"/>
                        </a:rPr>
                        <a:t>He was a rebel at school. He used to ___       very badly.</a:t>
                      </a:r>
                    </a:p>
                    <a:p>
                      <a:pPr>
                        <a:lnSpc>
                          <a:spcPct val="150000"/>
                        </a:lnSpc>
                      </a:pPr>
                      <a:endParaRPr lang="en-US"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8000"/>
                      </a:schemeClr>
                    </a:solidFill>
                  </a:tcPr>
                </a:tc>
                <a:extLst>
                  <a:ext uri="{0D108BD9-81ED-4DB2-BD59-A6C34878D82A}">
                    <a16:rowId xmlns:a16="http://schemas.microsoft.com/office/drawing/2014/main" val="3896884553"/>
                  </a:ext>
                </a:extLst>
              </a:tr>
            </a:tbl>
          </a:graphicData>
        </a:graphic>
      </p:graphicFrame>
      <p:sp>
        <p:nvSpPr>
          <p:cNvPr id="4" name="TextBox 3">
            <a:extLst>
              <a:ext uri="{FF2B5EF4-FFF2-40B4-BE49-F238E27FC236}">
                <a16:creationId xmlns:a16="http://schemas.microsoft.com/office/drawing/2014/main" id="{EBCA5C04-386A-FA70-A619-55DA1907E84C}"/>
              </a:ext>
            </a:extLst>
          </p:cNvPr>
          <p:cNvSpPr txBox="1"/>
          <p:nvPr/>
        </p:nvSpPr>
        <p:spPr>
          <a:xfrm>
            <a:off x="5095459" y="1721054"/>
            <a:ext cx="993915" cy="400110"/>
          </a:xfrm>
          <a:prstGeom prst="rect">
            <a:avLst/>
          </a:prstGeom>
          <a:noFill/>
        </p:spPr>
        <p:txBody>
          <a:bodyPr wrap="square" rtlCol="0">
            <a:spAutoFit/>
          </a:bodyPr>
          <a:lstStyle/>
          <a:p>
            <a:r>
              <a:rPr lang="en-US" sz="2000" b="1" dirty="0">
                <a:solidFill>
                  <a:schemeClr val="accent2">
                    <a:lumMod val="75000"/>
                  </a:schemeClr>
                </a:solidFill>
              </a:rPr>
              <a:t>study</a:t>
            </a:r>
            <a:endParaRPr lang="en-US" b="1" dirty="0">
              <a:solidFill>
                <a:schemeClr val="accent2">
                  <a:lumMod val="75000"/>
                </a:schemeClr>
              </a:solidFill>
            </a:endParaRPr>
          </a:p>
        </p:txBody>
      </p:sp>
      <p:sp>
        <p:nvSpPr>
          <p:cNvPr id="5" name="TextBox 4">
            <a:extLst>
              <a:ext uri="{FF2B5EF4-FFF2-40B4-BE49-F238E27FC236}">
                <a16:creationId xmlns:a16="http://schemas.microsoft.com/office/drawing/2014/main" id="{F773135D-7B56-F42C-9744-497B46F7B57A}"/>
              </a:ext>
            </a:extLst>
          </p:cNvPr>
          <p:cNvSpPr txBox="1"/>
          <p:nvPr/>
        </p:nvSpPr>
        <p:spPr>
          <a:xfrm>
            <a:off x="1272207" y="2296441"/>
            <a:ext cx="993915" cy="400110"/>
          </a:xfrm>
          <a:prstGeom prst="rect">
            <a:avLst/>
          </a:prstGeom>
          <a:noFill/>
        </p:spPr>
        <p:txBody>
          <a:bodyPr wrap="square" rtlCol="0">
            <a:spAutoFit/>
          </a:bodyPr>
          <a:lstStyle/>
          <a:p>
            <a:r>
              <a:rPr lang="en-US" sz="2000" b="1" dirty="0">
                <a:solidFill>
                  <a:schemeClr val="accent2">
                    <a:lumMod val="75000"/>
                  </a:schemeClr>
                </a:solidFill>
              </a:rPr>
              <a:t>revise</a:t>
            </a:r>
            <a:endParaRPr lang="en-US" b="1" dirty="0">
              <a:solidFill>
                <a:schemeClr val="accent2">
                  <a:lumMod val="75000"/>
                </a:schemeClr>
              </a:solidFill>
            </a:endParaRPr>
          </a:p>
        </p:txBody>
      </p:sp>
      <p:sp>
        <p:nvSpPr>
          <p:cNvPr id="6" name="TextBox 5">
            <a:extLst>
              <a:ext uri="{FF2B5EF4-FFF2-40B4-BE49-F238E27FC236}">
                <a16:creationId xmlns:a16="http://schemas.microsoft.com/office/drawing/2014/main" id="{C53C1601-8B72-A49F-80F9-A1EAE9BC6D7D}"/>
              </a:ext>
            </a:extLst>
          </p:cNvPr>
          <p:cNvSpPr txBox="1"/>
          <p:nvPr/>
        </p:nvSpPr>
        <p:spPr>
          <a:xfrm>
            <a:off x="5777947" y="2803013"/>
            <a:ext cx="993915" cy="400110"/>
          </a:xfrm>
          <a:prstGeom prst="rect">
            <a:avLst/>
          </a:prstGeom>
          <a:noFill/>
        </p:spPr>
        <p:txBody>
          <a:bodyPr wrap="square" rtlCol="0">
            <a:spAutoFit/>
          </a:bodyPr>
          <a:lstStyle/>
          <a:p>
            <a:r>
              <a:rPr lang="en-US" sz="2000" b="1" dirty="0">
                <a:solidFill>
                  <a:schemeClr val="accent2">
                    <a:lumMod val="75000"/>
                  </a:schemeClr>
                </a:solidFill>
              </a:rPr>
              <a:t>learn</a:t>
            </a:r>
            <a:endParaRPr lang="en-US" b="1" dirty="0">
              <a:solidFill>
                <a:schemeClr val="accent2">
                  <a:lumMod val="75000"/>
                </a:schemeClr>
              </a:solidFill>
            </a:endParaRPr>
          </a:p>
        </p:txBody>
      </p:sp>
      <p:sp>
        <p:nvSpPr>
          <p:cNvPr id="7" name="TextBox 6">
            <a:extLst>
              <a:ext uri="{FF2B5EF4-FFF2-40B4-BE49-F238E27FC236}">
                <a16:creationId xmlns:a16="http://schemas.microsoft.com/office/drawing/2014/main" id="{4E210EAC-5802-9BDB-F451-822F05057ED5}"/>
              </a:ext>
            </a:extLst>
          </p:cNvPr>
          <p:cNvSpPr txBox="1"/>
          <p:nvPr/>
        </p:nvSpPr>
        <p:spPr>
          <a:xfrm>
            <a:off x="1914936" y="3402731"/>
            <a:ext cx="868021" cy="400110"/>
          </a:xfrm>
          <a:prstGeom prst="rect">
            <a:avLst/>
          </a:prstGeom>
          <a:noFill/>
        </p:spPr>
        <p:txBody>
          <a:bodyPr wrap="square" rtlCol="0">
            <a:spAutoFit/>
          </a:bodyPr>
          <a:lstStyle/>
          <a:p>
            <a:r>
              <a:rPr lang="en-US" sz="2000" b="1" dirty="0">
                <a:solidFill>
                  <a:schemeClr val="accent2">
                    <a:lumMod val="75000"/>
                  </a:schemeClr>
                </a:solidFill>
              </a:rPr>
              <a:t>do</a:t>
            </a:r>
            <a:endParaRPr lang="en-US" b="1" dirty="0">
              <a:solidFill>
                <a:schemeClr val="accent2">
                  <a:lumMod val="75000"/>
                </a:schemeClr>
              </a:solidFill>
            </a:endParaRPr>
          </a:p>
        </p:txBody>
      </p:sp>
      <p:sp>
        <p:nvSpPr>
          <p:cNvPr id="8" name="TextBox 7">
            <a:extLst>
              <a:ext uri="{FF2B5EF4-FFF2-40B4-BE49-F238E27FC236}">
                <a16:creationId xmlns:a16="http://schemas.microsoft.com/office/drawing/2014/main" id="{06D9BAD8-AD3D-2287-C63F-6909C56BA25F}"/>
              </a:ext>
            </a:extLst>
          </p:cNvPr>
          <p:cNvSpPr txBox="1"/>
          <p:nvPr/>
        </p:nvSpPr>
        <p:spPr>
          <a:xfrm>
            <a:off x="8242851" y="3919996"/>
            <a:ext cx="993915" cy="400110"/>
          </a:xfrm>
          <a:prstGeom prst="rect">
            <a:avLst/>
          </a:prstGeom>
          <a:noFill/>
        </p:spPr>
        <p:txBody>
          <a:bodyPr wrap="square" rtlCol="0">
            <a:spAutoFit/>
          </a:bodyPr>
          <a:lstStyle/>
          <a:p>
            <a:r>
              <a:rPr lang="en-US" sz="2000" b="1" dirty="0">
                <a:solidFill>
                  <a:schemeClr val="accent2">
                    <a:lumMod val="75000"/>
                  </a:schemeClr>
                </a:solidFill>
              </a:rPr>
              <a:t>cheat</a:t>
            </a:r>
            <a:endParaRPr lang="en-US" b="1" dirty="0">
              <a:solidFill>
                <a:schemeClr val="accent2">
                  <a:lumMod val="75000"/>
                </a:schemeClr>
              </a:solidFill>
            </a:endParaRPr>
          </a:p>
        </p:txBody>
      </p:sp>
      <p:sp>
        <p:nvSpPr>
          <p:cNvPr id="9" name="TextBox 8">
            <a:extLst>
              <a:ext uri="{FF2B5EF4-FFF2-40B4-BE49-F238E27FC236}">
                <a16:creationId xmlns:a16="http://schemas.microsoft.com/office/drawing/2014/main" id="{588B8990-8684-1129-624D-A3FD7D9771B0}"/>
              </a:ext>
            </a:extLst>
          </p:cNvPr>
          <p:cNvSpPr txBox="1"/>
          <p:nvPr/>
        </p:nvSpPr>
        <p:spPr>
          <a:xfrm>
            <a:off x="5280989" y="4502700"/>
            <a:ext cx="1133063" cy="400110"/>
          </a:xfrm>
          <a:prstGeom prst="rect">
            <a:avLst/>
          </a:prstGeom>
          <a:noFill/>
        </p:spPr>
        <p:txBody>
          <a:bodyPr wrap="square" rtlCol="0">
            <a:spAutoFit/>
          </a:bodyPr>
          <a:lstStyle/>
          <a:p>
            <a:r>
              <a:rPr lang="en-US" sz="2000" b="1" dirty="0">
                <a:solidFill>
                  <a:schemeClr val="accent2">
                    <a:lumMod val="75000"/>
                  </a:schemeClr>
                </a:solidFill>
              </a:rPr>
              <a:t>take/do</a:t>
            </a:r>
          </a:p>
        </p:txBody>
      </p:sp>
      <p:sp>
        <p:nvSpPr>
          <p:cNvPr id="10" name="TextBox 9">
            <a:extLst>
              <a:ext uri="{FF2B5EF4-FFF2-40B4-BE49-F238E27FC236}">
                <a16:creationId xmlns:a16="http://schemas.microsoft.com/office/drawing/2014/main" id="{88910564-8B2F-54DA-D5AA-726B1A636384}"/>
              </a:ext>
            </a:extLst>
          </p:cNvPr>
          <p:cNvSpPr txBox="1"/>
          <p:nvPr/>
        </p:nvSpPr>
        <p:spPr>
          <a:xfrm>
            <a:off x="2782958" y="4998525"/>
            <a:ext cx="868022" cy="400110"/>
          </a:xfrm>
          <a:prstGeom prst="rect">
            <a:avLst/>
          </a:prstGeom>
          <a:noFill/>
        </p:spPr>
        <p:txBody>
          <a:bodyPr wrap="square" rtlCol="0">
            <a:spAutoFit/>
          </a:bodyPr>
          <a:lstStyle/>
          <a:p>
            <a:r>
              <a:rPr lang="en-US" sz="2000" b="1" dirty="0">
                <a:solidFill>
                  <a:schemeClr val="accent2">
                    <a:lumMod val="75000"/>
                  </a:schemeClr>
                </a:solidFill>
              </a:rPr>
              <a:t>start</a:t>
            </a:r>
          </a:p>
        </p:txBody>
      </p:sp>
      <p:sp>
        <p:nvSpPr>
          <p:cNvPr id="11" name="TextBox 10">
            <a:extLst>
              <a:ext uri="{FF2B5EF4-FFF2-40B4-BE49-F238E27FC236}">
                <a16:creationId xmlns:a16="http://schemas.microsoft.com/office/drawing/2014/main" id="{A8975209-B78C-8132-E680-790140C97EFF}"/>
              </a:ext>
            </a:extLst>
          </p:cNvPr>
          <p:cNvSpPr txBox="1"/>
          <p:nvPr/>
        </p:nvSpPr>
        <p:spPr>
          <a:xfrm>
            <a:off x="8150085" y="5050756"/>
            <a:ext cx="993915" cy="369332"/>
          </a:xfrm>
          <a:prstGeom prst="rect">
            <a:avLst/>
          </a:prstGeom>
          <a:noFill/>
        </p:spPr>
        <p:txBody>
          <a:bodyPr wrap="square" rtlCol="0">
            <a:spAutoFit/>
          </a:bodyPr>
          <a:lstStyle/>
          <a:p>
            <a:r>
              <a:rPr lang="en-US" b="1" dirty="0">
                <a:solidFill>
                  <a:schemeClr val="accent2">
                    <a:lumMod val="75000"/>
                  </a:schemeClr>
                </a:solidFill>
              </a:rPr>
              <a:t>leave</a:t>
            </a:r>
          </a:p>
        </p:txBody>
      </p:sp>
      <p:sp>
        <p:nvSpPr>
          <p:cNvPr id="12" name="TextBox 11">
            <a:extLst>
              <a:ext uri="{FF2B5EF4-FFF2-40B4-BE49-F238E27FC236}">
                <a16:creationId xmlns:a16="http://schemas.microsoft.com/office/drawing/2014/main" id="{EF7C87D6-8C0A-E2DD-41EC-5528AA11DB53}"/>
              </a:ext>
            </a:extLst>
          </p:cNvPr>
          <p:cNvSpPr txBox="1"/>
          <p:nvPr/>
        </p:nvSpPr>
        <p:spPr>
          <a:xfrm>
            <a:off x="2720011" y="5559242"/>
            <a:ext cx="725554" cy="400110"/>
          </a:xfrm>
          <a:prstGeom prst="rect">
            <a:avLst/>
          </a:prstGeom>
          <a:noFill/>
        </p:spPr>
        <p:txBody>
          <a:bodyPr wrap="square" rtlCol="0">
            <a:spAutoFit/>
          </a:bodyPr>
          <a:lstStyle/>
          <a:p>
            <a:r>
              <a:rPr lang="en-US" sz="2000" b="1" dirty="0">
                <a:solidFill>
                  <a:schemeClr val="accent2">
                    <a:lumMod val="75000"/>
                  </a:schemeClr>
                </a:solidFill>
              </a:rPr>
              <a:t>pass</a:t>
            </a:r>
          </a:p>
        </p:txBody>
      </p:sp>
      <p:sp>
        <p:nvSpPr>
          <p:cNvPr id="13" name="TextBox 12">
            <a:extLst>
              <a:ext uri="{FF2B5EF4-FFF2-40B4-BE49-F238E27FC236}">
                <a16:creationId xmlns:a16="http://schemas.microsoft.com/office/drawing/2014/main" id="{BD25C061-86FB-DDDF-8097-564CD6E5DF6E}"/>
              </a:ext>
            </a:extLst>
          </p:cNvPr>
          <p:cNvSpPr txBox="1"/>
          <p:nvPr/>
        </p:nvSpPr>
        <p:spPr>
          <a:xfrm>
            <a:off x="8362120" y="5590020"/>
            <a:ext cx="993915" cy="400110"/>
          </a:xfrm>
          <a:prstGeom prst="rect">
            <a:avLst/>
          </a:prstGeom>
          <a:noFill/>
        </p:spPr>
        <p:txBody>
          <a:bodyPr wrap="square" rtlCol="0">
            <a:spAutoFit/>
          </a:bodyPr>
          <a:lstStyle/>
          <a:p>
            <a:r>
              <a:rPr lang="en-US" sz="2000" b="1" dirty="0">
                <a:solidFill>
                  <a:schemeClr val="accent2">
                    <a:lumMod val="75000"/>
                  </a:schemeClr>
                </a:solidFill>
              </a:rPr>
              <a:t>fail</a:t>
            </a:r>
            <a:endParaRPr lang="en-US" b="1" dirty="0">
              <a:solidFill>
                <a:schemeClr val="accent2">
                  <a:lumMod val="75000"/>
                </a:schemeClr>
              </a:solidFill>
            </a:endParaRPr>
          </a:p>
        </p:txBody>
      </p:sp>
      <p:sp>
        <p:nvSpPr>
          <p:cNvPr id="14" name="TextBox 13">
            <a:extLst>
              <a:ext uri="{FF2B5EF4-FFF2-40B4-BE49-F238E27FC236}">
                <a16:creationId xmlns:a16="http://schemas.microsoft.com/office/drawing/2014/main" id="{3DAFB751-B0CC-8CA4-DD43-CDFE353D97E4}"/>
              </a:ext>
            </a:extLst>
          </p:cNvPr>
          <p:cNvSpPr txBox="1"/>
          <p:nvPr/>
        </p:nvSpPr>
        <p:spPr>
          <a:xfrm>
            <a:off x="5095458" y="6163990"/>
            <a:ext cx="993915" cy="400110"/>
          </a:xfrm>
          <a:prstGeom prst="rect">
            <a:avLst/>
          </a:prstGeom>
          <a:noFill/>
        </p:spPr>
        <p:txBody>
          <a:bodyPr wrap="square" rtlCol="0">
            <a:spAutoFit/>
          </a:bodyPr>
          <a:lstStyle/>
          <a:p>
            <a:r>
              <a:rPr lang="en-US" sz="2000" b="1" dirty="0">
                <a:solidFill>
                  <a:schemeClr val="accent2">
                    <a:lumMod val="75000"/>
                  </a:schemeClr>
                </a:solidFill>
              </a:rPr>
              <a:t>behave</a:t>
            </a:r>
            <a:endParaRPr lang="en-US" b="1" dirty="0">
              <a:solidFill>
                <a:schemeClr val="accent2">
                  <a:lumMod val="75000"/>
                </a:schemeClr>
              </a:solidFill>
            </a:endParaRPr>
          </a:p>
        </p:txBody>
      </p:sp>
      <p:pic>
        <p:nvPicPr>
          <p:cNvPr id="16" name="Audio 15">
            <a:hlinkClick r:id="" action="ppaction://media"/>
            <a:extLst>
              <a:ext uri="{FF2B5EF4-FFF2-40B4-BE49-F238E27FC236}">
                <a16:creationId xmlns:a16="http://schemas.microsoft.com/office/drawing/2014/main" id="{9D821B76-A326-3099-4E91-4371F5CE171C}"/>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52230403"/>
      </p:ext>
    </p:extLst>
  </p:cSld>
  <p:clrMapOvr>
    <a:masterClrMapping/>
  </p:clrMapOvr>
  <mc:AlternateContent xmlns:mc="http://schemas.openxmlformats.org/markup-compatibility/2006" xmlns:p14="http://schemas.microsoft.com/office/powerpoint/2010/main">
    <mc:Choice Requires="p14">
      <p:transition spd="slow" p14:dur="2000" advTm="205467"/>
    </mc:Choice>
    <mc:Fallback xmlns="">
      <p:transition spd="slow" advTm="20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198783" y="106018"/>
            <a:ext cx="11860695" cy="6751982"/>
          </a:xfrm>
        </p:spPr>
        <p:txBody>
          <a:bodyPr>
            <a:normAutofit/>
          </a:bodyPr>
          <a:lstStyle/>
          <a:p>
            <a:pPr>
              <a:buFont typeface="Wingdings" panose="05000000000000000000" pitchFamily="2" charset="2"/>
              <a:buChar char="v"/>
            </a:pPr>
            <a:r>
              <a:rPr lang="en-US" b="1" dirty="0">
                <a:solidFill>
                  <a:schemeClr val="accent6">
                    <a:lumMod val="75000"/>
                  </a:schemeClr>
                </a:solidFill>
              </a:rPr>
              <a:t>Places and people </a:t>
            </a:r>
          </a:p>
          <a:p>
            <a:pPr marL="0" indent="0">
              <a:buNone/>
            </a:pPr>
            <a:r>
              <a:rPr lang="en-US" b="1" dirty="0"/>
              <a:t>Guess the words.</a:t>
            </a:r>
          </a:p>
          <a:p>
            <a:pPr>
              <a:lnSpc>
                <a:spcPct val="150000"/>
              </a:lnSpc>
            </a:pPr>
            <a:r>
              <a:rPr lang="en-US" dirty="0"/>
              <a:t>A school paid for by the government which gives free education. ___________</a:t>
            </a:r>
          </a:p>
          <a:p>
            <a:pPr>
              <a:lnSpc>
                <a:spcPct val="150000"/>
              </a:lnSpc>
            </a:pPr>
            <a:r>
              <a:rPr lang="en-US" dirty="0"/>
              <a:t>A non-government school where you have to pay. ___________</a:t>
            </a:r>
          </a:p>
          <a:p>
            <a:pPr>
              <a:lnSpc>
                <a:spcPct val="150000"/>
              </a:lnSpc>
            </a:pPr>
            <a:r>
              <a:rPr lang="en-US" dirty="0"/>
              <a:t>A school for very young children, e.g. </a:t>
            </a:r>
            <a:r>
              <a:rPr lang="en-US"/>
              <a:t>3. </a:t>
            </a:r>
            <a:r>
              <a:rPr lang="en-US" dirty="0"/>
              <a:t>___________</a:t>
            </a:r>
          </a:p>
          <a:p>
            <a:pPr>
              <a:lnSpc>
                <a:spcPct val="150000"/>
              </a:lnSpc>
            </a:pPr>
            <a:r>
              <a:rPr lang="en-US" dirty="0"/>
              <a:t>A school for young children, e.g. from 4-11. ___________</a:t>
            </a:r>
          </a:p>
          <a:p>
            <a:pPr>
              <a:lnSpc>
                <a:spcPct val="150000"/>
              </a:lnSpc>
            </a:pPr>
            <a:r>
              <a:rPr lang="en-US" dirty="0"/>
              <a:t>A school for older children, e.g. 11-18. ___________</a:t>
            </a:r>
          </a:p>
          <a:p>
            <a:pPr>
              <a:lnSpc>
                <a:spcPct val="150000"/>
              </a:lnSpc>
            </a:pPr>
            <a:r>
              <a:rPr lang="en-US" dirty="0"/>
              <a:t>A school where pupils live, eat, and sleep. ___________</a:t>
            </a:r>
          </a:p>
          <a:p>
            <a:pPr marL="0" indent="0">
              <a:buNone/>
            </a:pPr>
            <a:endParaRPr lang="en-US" dirty="0"/>
          </a:p>
          <a:p>
            <a:pPr marL="0" indent="0">
              <a:buNone/>
            </a:pPr>
            <a:endParaRPr lang="en-US" dirty="0"/>
          </a:p>
        </p:txBody>
      </p:sp>
      <p:sp>
        <p:nvSpPr>
          <p:cNvPr id="2" name="TextBox 1">
            <a:extLst>
              <a:ext uri="{FF2B5EF4-FFF2-40B4-BE49-F238E27FC236}">
                <a16:creationId xmlns:a16="http://schemas.microsoft.com/office/drawing/2014/main" id="{26E8CC89-83E8-7EE6-1383-0CA6877591A2}"/>
              </a:ext>
            </a:extLst>
          </p:cNvPr>
          <p:cNvSpPr txBox="1"/>
          <p:nvPr/>
        </p:nvSpPr>
        <p:spPr>
          <a:xfrm>
            <a:off x="9992140" y="1258957"/>
            <a:ext cx="1992853" cy="523220"/>
          </a:xfrm>
          <a:prstGeom prst="rect">
            <a:avLst/>
          </a:prstGeom>
          <a:noFill/>
        </p:spPr>
        <p:txBody>
          <a:bodyPr wrap="none" rtlCol="0">
            <a:spAutoFit/>
          </a:bodyPr>
          <a:lstStyle/>
          <a:p>
            <a:r>
              <a:rPr lang="en-US" sz="2800" b="1" dirty="0">
                <a:solidFill>
                  <a:schemeClr val="accent2">
                    <a:lumMod val="75000"/>
                  </a:schemeClr>
                </a:solidFill>
              </a:rPr>
              <a:t>State school</a:t>
            </a:r>
          </a:p>
        </p:txBody>
      </p:sp>
      <p:sp>
        <p:nvSpPr>
          <p:cNvPr id="4" name="TextBox 3">
            <a:extLst>
              <a:ext uri="{FF2B5EF4-FFF2-40B4-BE49-F238E27FC236}">
                <a16:creationId xmlns:a16="http://schemas.microsoft.com/office/drawing/2014/main" id="{E1A531F3-1A16-0D3C-0C33-A383391ABFA6}"/>
              </a:ext>
            </a:extLst>
          </p:cNvPr>
          <p:cNvSpPr txBox="1"/>
          <p:nvPr/>
        </p:nvSpPr>
        <p:spPr>
          <a:xfrm>
            <a:off x="7759149" y="1994453"/>
            <a:ext cx="2356607" cy="523220"/>
          </a:xfrm>
          <a:prstGeom prst="rect">
            <a:avLst/>
          </a:prstGeom>
          <a:noFill/>
        </p:spPr>
        <p:txBody>
          <a:bodyPr wrap="none" rtlCol="0">
            <a:spAutoFit/>
          </a:bodyPr>
          <a:lstStyle/>
          <a:p>
            <a:r>
              <a:rPr lang="en-US" sz="2800" b="1" dirty="0">
                <a:solidFill>
                  <a:schemeClr val="accent2">
                    <a:lumMod val="75000"/>
                  </a:schemeClr>
                </a:solidFill>
              </a:rPr>
              <a:t>Private school</a:t>
            </a:r>
          </a:p>
        </p:txBody>
      </p:sp>
      <p:sp>
        <p:nvSpPr>
          <p:cNvPr id="5" name="TextBox 4">
            <a:extLst>
              <a:ext uri="{FF2B5EF4-FFF2-40B4-BE49-F238E27FC236}">
                <a16:creationId xmlns:a16="http://schemas.microsoft.com/office/drawing/2014/main" id="{2C863324-1A23-F376-A9B1-534861523A76}"/>
              </a:ext>
            </a:extLst>
          </p:cNvPr>
          <p:cNvSpPr txBox="1"/>
          <p:nvPr/>
        </p:nvSpPr>
        <p:spPr>
          <a:xfrm>
            <a:off x="6380923" y="2710070"/>
            <a:ext cx="2402068" cy="523220"/>
          </a:xfrm>
          <a:prstGeom prst="rect">
            <a:avLst/>
          </a:prstGeom>
          <a:noFill/>
        </p:spPr>
        <p:txBody>
          <a:bodyPr wrap="none" rtlCol="0">
            <a:spAutoFit/>
          </a:bodyPr>
          <a:lstStyle/>
          <a:p>
            <a:r>
              <a:rPr lang="en-US" sz="2800" b="1" dirty="0">
                <a:solidFill>
                  <a:schemeClr val="accent2">
                    <a:lumMod val="75000"/>
                  </a:schemeClr>
                </a:solidFill>
              </a:rPr>
              <a:t>Nursery school</a:t>
            </a:r>
          </a:p>
        </p:txBody>
      </p:sp>
      <p:sp>
        <p:nvSpPr>
          <p:cNvPr id="6" name="TextBox 5">
            <a:extLst>
              <a:ext uri="{FF2B5EF4-FFF2-40B4-BE49-F238E27FC236}">
                <a16:creationId xmlns:a16="http://schemas.microsoft.com/office/drawing/2014/main" id="{0F5B4A7F-681C-D9E2-5DE8-8060987BC3B0}"/>
              </a:ext>
            </a:extLst>
          </p:cNvPr>
          <p:cNvSpPr txBox="1"/>
          <p:nvPr/>
        </p:nvSpPr>
        <p:spPr>
          <a:xfrm>
            <a:off x="6762722" y="3545198"/>
            <a:ext cx="2401619" cy="523220"/>
          </a:xfrm>
          <a:prstGeom prst="rect">
            <a:avLst/>
          </a:prstGeom>
          <a:noFill/>
        </p:spPr>
        <p:txBody>
          <a:bodyPr wrap="none" rtlCol="0">
            <a:spAutoFit/>
          </a:bodyPr>
          <a:lstStyle/>
          <a:p>
            <a:r>
              <a:rPr lang="en-US" sz="2800" b="1" dirty="0">
                <a:solidFill>
                  <a:schemeClr val="accent2">
                    <a:lumMod val="75000"/>
                  </a:schemeClr>
                </a:solidFill>
              </a:rPr>
              <a:t>Primary school</a:t>
            </a:r>
          </a:p>
        </p:txBody>
      </p:sp>
      <p:sp>
        <p:nvSpPr>
          <p:cNvPr id="7" name="TextBox 6">
            <a:extLst>
              <a:ext uri="{FF2B5EF4-FFF2-40B4-BE49-F238E27FC236}">
                <a16:creationId xmlns:a16="http://schemas.microsoft.com/office/drawing/2014/main" id="{EEDCBEC6-5550-5D75-28FA-EAB3F72D8368}"/>
              </a:ext>
            </a:extLst>
          </p:cNvPr>
          <p:cNvSpPr txBox="1"/>
          <p:nvPr/>
        </p:nvSpPr>
        <p:spPr>
          <a:xfrm>
            <a:off x="6096000" y="4260815"/>
            <a:ext cx="2779800" cy="523220"/>
          </a:xfrm>
          <a:prstGeom prst="rect">
            <a:avLst/>
          </a:prstGeom>
          <a:noFill/>
        </p:spPr>
        <p:txBody>
          <a:bodyPr wrap="none" rtlCol="0">
            <a:spAutoFit/>
          </a:bodyPr>
          <a:lstStyle/>
          <a:p>
            <a:r>
              <a:rPr lang="en-US" sz="2800" b="1" dirty="0">
                <a:solidFill>
                  <a:schemeClr val="accent2">
                    <a:lumMod val="75000"/>
                  </a:schemeClr>
                </a:solidFill>
              </a:rPr>
              <a:t>Secondary school</a:t>
            </a:r>
          </a:p>
        </p:txBody>
      </p:sp>
      <p:sp>
        <p:nvSpPr>
          <p:cNvPr id="8" name="TextBox 7">
            <a:extLst>
              <a:ext uri="{FF2B5EF4-FFF2-40B4-BE49-F238E27FC236}">
                <a16:creationId xmlns:a16="http://schemas.microsoft.com/office/drawing/2014/main" id="{41D38DB8-CAA7-74CC-3CCC-76ABF79BD5F4}"/>
              </a:ext>
            </a:extLst>
          </p:cNvPr>
          <p:cNvSpPr txBox="1"/>
          <p:nvPr/>
        </p:nvSpPr>
        <p:spPr>
          <a:xfrm>
            <a:off x="6579705" y="5036187"/>
            <a:ext cx="2563972" cy="523220"/>
          </a:xfrm>
          <a:prstGeom prst="rect">
            <a:avLst/>
          </a:prstGeom>
          <a:noFill/>
        </p:spPr>
        <p:txBody>
          <a:bodyPr wrap="none" rtlCol="0">
            <a:spAutoFit/>
          </a:bodyPr>
          <a:lstStyle/>
          <a:p>
            <a:r>
              <a:rPr lang="en-US" sz="2800" b="1" dirty="0">
                <a:solidFill>
                  <a:schemeClr val="accent2">
                    <a:lumMod val="75000"/>
                  </a:schemeClr>
                </a:solidFill>
              </a:rPr>
              <a:t>Boarding school</a:t>
            </a:r>
          </a:p>
        </p:txBody>
      </p:sp>
      <p:pic>
        <p:nvPicPr>
          <p:cNvPr id="10" name="Audio 9">
            <a:hlinkClick r:id="" action="ppaction://media"/>
            <a:extLst>
              <a:ext uri="{FF2B5EF4-FFF2-40B4-BE49-F238E27FC236}">
                <a16:creationId xmlns:a16="http://schemas.microsoft.com/office/drawing/2014/main" id="{4FF0EF39-800B-6D0D-54FB-DF325A8F8955}"/>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7971298"/>
      </p:ext>
    </p:extLst>
  </p:cSld>
  <p:clrMapOvr>
    <a:masterClrMapping/>
  </p:clrMapOvr>
  <mc:AlternateContent xmlns:mc="http://schemas.openxmlformats.org/markup-compatibility/2006" xmlns:p14="http://schemas.microsoft.com/office/powerpoint/2010/main">
    <mc:Choice Requires="p14">
      <p:transition spd="slow" p14:dur="2000" advTm="57844"/>
    </mc:Choice>
    <mc:Fallback xmlns="">
      <p:transition spd="slow" advTm="5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10"/>
                </p:tgtEl>
              </p:cMediaNode>
            </p:audio>
          </p:childTnLst>
        </p:cTn>
      </p:par>
    </p:tnLst>
    <p:bldLst>
      <p:bldP spid="2" grpId="0"/>
      <p:bldP spid="4"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122505"/>
          </a:xfrm>
        </p:spPr>
        <p:txBody>
          <a:bodyPr/>
          <a:lstStyle/>
          <a:p>
            <a:pPr>
              <a:lnSpc>
                <a:spcPct val="150000"/>
              </a:lnSpc>
            </a:pPr>
            <a:r>
              <a:rPr lang="en-US" dirty="0"/>
              <a:t>A school where the teachers are often priests or nuns. ___________</a:t>
            </a:r>
          </a:p>
          <a:p>
            <a:pPr>
              <a:lnSpc>
                <a:spcPct val="150000"/>
              </a:lnSpc>
            </a:pPr>
            <a:r>
              <a:rPr lang="en-US" dirty="0"/>
              <a:t>The 'boss' of a school. ___________</a:t>
            </a:r>
          </a:p>
          <a:p>
            <a:pPr>
              <a:lnSpc>
                <a:spcPct val="150000"/>
              </a:lnSpc>
            </a:pPr>
            <a:r>
              <a:rPr lang="en-US" dirty="0"/>
              <a:t>A senior university teacher. ___________</a:t>
            </a:r>
          </a:p>
          <a:p>
            <a:pPr>
              <a:lnSpc>
                <a:spcPct val="150000"/>
              </a:lnSpc>
            </a:pPr>
            <a:r>
              <a:rPr lang="en-US" dirty="0"/>
              <a:t>A person who is studying at a college or university. ___________</a:t>
            </a:r>
          </a:p>
          <a:p>
            <a:pPr>
              <a:lnSpc>
                <a:spcPct val="150000"/>
              </a:lnSpc>
            </a:pPr>
            <a:r>
              <a:rPr lang="en-US" dirty="0"/>
              <a:t>A child who is at school. ___________</a:t>
            </a:r>
          </a:p>
          <a:p>
            <a:pPr>
              <a:lnSpc>
                <a:spcPct val="150000"/>
              </a:lnSpc>
            </a:pPr>
            <a:r>
              <a:rPr lang="en-US" dirty="0"/>
              <a:t>A person who has finished university and has a degree (e.g. in economics). ___________</a:t>
            </a:r>
          </a:p>
        </p:txBody>
      </p:sp>
      <p:sp>
        <p:nvSpPr>
          <p:cNvPr id="2" name="TextBox 1">
            <a:extLst>
              <a:ext uri="{FF2B5EF4-FFF2-40B4-BE49-F238E27FC236}">
                <a16:creationId xmlns:a16="http://schemas.microsoft.com/office/drawing/2014/main" id="{C0C44C4E-A7C3-D2A7-FB4A-AFAEA9A4A789}"/>
              </a:ext>
            </a:extLst>
          </p:cNvPr>
          <p:cNvSpPr txBox="1"/>
          <p:nvPr/>
        </p:nvSpPr>
        <p:spPr>
          <a:xfrm>
            <a:off x="8613914" y="543340"/>
            <a:ext cx="2564676" cy="523220"/>
          </a:xfrm>
          <a:prstGeom prst="rect">
            <a:avLst/>
          </a:prstGeom>
          <a:noFill/>
        </p:spPr>
        <p:txBody>
          <a:bodyPr wrap="none" rtlCol="0">
            <a:spAutoFit/>
          </a:bodyPr>
          <a:lstStyle/>
          <a:p>
            <a:r>
              <a:rPr lang="en-US" sz="2800" b="1" dirty="0">
                <a:solidFill>
                  <a:schemeClr val="accent2">
                    <a:lumMod val="75000"/>
                  </a:schemeClr>
                </a:solidFill>
              </a:rPr>
              <a:t>Religious school</a:t>
            </a:r>
          </a:p>
        </p:txBody>
      </p:sp>
      <p:sp>
        <p:nvSpPr>
          <p:cNvPr id="4" name="TextBox 3">
            <a:extLst>
              <a:ext uri="{FF2B5EF4-FFF2-40B4-BE49-F238E27FC236}">
                <a16:creationId xmlns:a16="http://schemas.microsoft.com/office/drawing/2014/main" id="{20D81339-4E5E-9E69-A78E-02A0203870CC}"/>
              </a:ext>
            </a:extLst>
          </p:cNvPr>
          <p:cNvSpPr txBox="1"/>
          <p:nvPr/>
        </p:nvSpPr>
        <p:spPr>
          <a:xfrm>
            <a:off x="4103147" y="1272209"/>
            <a:ext cx="2176045" cy="523220"/>
          </a:xfrm>
          <a:prstGeom prst="rect">
            <a:avLst/>
          </a:prstGeom>
          <a:noFill/>
        </p:spPr>
        <p:txBody>
          <a:bodyPr wrap="none" rtlCol="0">
            <a:spAutoFit/>
          </a:bodyPr>
          <a:lstStyle/>
          <a:p>
            <a:r>
              <a:rPr lang="en-US" sz="2800" b="1" dirty="0">
                <a:solidFill>
                  <a:schemeClr val="accent2">
                    <a:lumMod val="75000"/>
                  </a:schemeClr>
                </a:solidFill>
              </a:rPr>
              <a:t>Head teacher</a:t>
            </a:r>
          </a:p>
        </p:txBody>
      </p:sp>
      <p:sp>
        <p:nvSpPr>
          <p:cNvPr id="5" name="TextBox 4">
            <a:extLst>
              <a:ext uri="{FF2B5EF4-FFF2-40B4-BE49-F238E27FC236}">
                <a16:creationId xmlns:a16="http://schemas.microsoft.com/office/drawing/2014/main" id="{FC6DBD8B-A6EB-7D97-C62B-C2F4B9732E20}"/>
              </a:ext>
            </a:extLst>
          </p:cNvPr>
          <p:cNvSpPr txBox="1"/>
          <p:nvPr/>
        </p:nvSpPr>
        <p:spPr>
          <a:xfrm>
            <a:off x="4837044" y="2040835"/>
            <a:ext cx="1586268" cy="523220"/>
          </a:xfrm>
          <a:prstGeom prst="rect">
            <a:avLst/>
          </a:prstGeom>
          <a:noFill/>
        </p:spPr>
        <p:txBody>
          <a:bodyPr wrap="none" rtlCol="0">
            <a:spAutoFit/>
          </a:bodyPr>
          <a:lstStyle/>
          <a:p>
            <a:r>
              <a:rPr lang="en-US" sz="2800" b="1" dirty="0">
                <a:solidFill>
                  <a:schemeClr val="accent2">
                    <a:lumMod val="75000"/>
                  </a:schemeClr>
                </a:solidFill>
              </a:rPr>
              <a:t>Professor</a:t>
            </a:r>
          </a:p>
        </p:txBody>
      </p:sp>
      <p:sp>
        <p:nvSpPr>
          <p:cNvPr id="6" name="TextBox 5">
            <a:extLst>
              <a:ext uri="{FF2B5EF4-FFF2-40B4-BE49-F238E27FC236}">
                <a16:creationId xmlns:a16="http://schemas.microsoft.com/office/drawing/2014/main" id="{58A162BA-E2DC-5DA3-06D1-8D7B57483A55}"/>
              </a:ext>
            </a:extLst>
          </p:cNvPr>
          <p:cNvSpPr txBox="1"/>
          <p:nvPr/>
        </p:nvSpPr>
        <p:spPr>
          <a:xfrm>
            <a:off x="8097079" y="2756453"/>
            <a:ext cx="1359539" cy="523220"/>
          </a:xfrm>
          <a:prstGeom prst="rect">
            <a:avLst/>
          </a:prstGeom>
          <a:noFill/>
        </p:spPr>
        <p:txBody>
          <a:bodyPr wrap="none" rtlCol="0">
            <a:spAutoFit/>
          </a:bodyPr>
          <a:lstStyle/>
          <a:p>
            <a:r>
              <a:rPr lang="en-US" sz="2800" b="1" dirty="0">
                <a:solidFill>
                  <a:schemeClr val="accent2">
                    <a:lumMod val="75000"/>
                  </a:schemeClr>
                </a:solidFill>
              </a:rPr>
              <a:t>Student</a:t>
            </a:r>
          </a:p>
        </p:txBody>
      </p:sp>
      <p:sp>
        <p:nvSpPr>
          <p:cNvPr id="7" name="TextBox 6">
            <a:extLst>
              <a:ext uri="{FF2B5EF4-FFF2-40B4-BE49-F238E27FC236}">
                <a16:creationId xmlns:a16="http://schemas.microsoft.com/office/drawing/2014/main" id="{5189AD2C-ADBE-8A0F-F1BF-8AB466F5B9A8}"/>
              </a:ext>
            </a:extLst>
          </p:cNvPr>
          <p:cNvSpPr txBox="1"/>
          <p:nvPr/>
        </p:nvSpPr>
        <p:spPr>
          <a:xfrm>
            <a:off x="4286339" y="3634529"/>
            <a:ext cx="938077" cy="523220"/>
          </a:xfrm>
          <a:prstGeom prst="rect">
            <a:avLst/>
          </a:prstGeom>
          <a:noFill/>
        </p:spPr>
        <p:txBody>
          <a:bodyPr wrap="none" rtlCol="0">
            <a:spAutoFit/>
          </a:bodyPr>
          <a:lstStyle/>
          <a:p>
            <a:r>
              <a:rPr lang="en-US" sz="2800" b="1" dirty="0">
                <a:solidFill>
                  <a:schemeClr val="accent2">
                    <a:lumMod val="75000"/>
                  </a:schemeClr>
                </a:solidFill>
              </a:rPr>
              <a:t>pupil</a:t>
            </a:r>
          </a:p>
        </p:txBody>
      </p:sp>
      <p:sp>
        <p:nvSpPr>
          <p:cNvPr id="8" name="TextBox 7">
            <a:extLst>
              <a:ext uri="{FF2B5EF4-FFF2-40B4-BE49-F238E27FC236}">
                <a16:creationId xmlns:a16="http://schemas.microsoft.com/office/drawing/2014/main" id="{052AB2EF-5796-9241-E9ED-B90EB23C8D73}"/>
              </a:ext>
            </a:extLst>
          </p:cNvPr>
          <p:cNvSpPr txBox="1"/>
          <p:nvPr/>
        </p:nvSpPr>
        <p:spPr>
          <a:xfrm>
            <a:off x="715619" y="4969566"/>
            <a:ext cx="1573316" cy="523220"/>
          </a:xfrm>
          <a:prstGeom prst="rect">
            <a:avLst/>
          </a:prstGeom>
          <a:noFill/>
        </p:spPr>
        <p:txBody>
          <a:bodyPr wrap="none" rtlCol="0">
            <a:spAutoFit/>
          </a:bodyPr>
          <a:lstStyle/>
          <a:p>
            <a:r>
              <a:rPr lang="en-US" sz="2800" b="1" dirty="0">
                <a:solidFill>
                  <a:schemeClr val="accent2">
                    <a:lumMod val="75000"/>
                  </a:schemeClr>
                </a:solidFill>
              </a:rPr>
              <a:t>Graduate</a:t>
            </a:r>
          </a:p>
        </p:txBody>
      </p:sp>
      <p:pic>
        <p:nvPicPr>
          <p:cNvPr id="9" name="Audio 8">
            <a:hlinkClick r:id="" action="ppaction://media"/>
            <a:extLst>
              <a:ext uri="{FF2B5EF4-FFF2-40B4-BE49-F238E27FC236}">
                <a16:creationId xmlns:a16="http://schemas.microsoft.com/office/drawing/2014/main" id="{93902B72-E53C-8950-7C8B-BF2AD5568EEF}"/>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02173462"/>
      </p:ext>
    </p:extLst>
  </p:cSld>
  <p:clrMapOvr>
    <a:masterClrMapping/>
  </p:clrMapOvr>
  <mc:AlternateContent xmlns:mc="http://schemas.openxmlformats.org/markup-compatibility/2006" xmlns:p14="http://schemas.microsoft.com/office/powerpoint/2010/main">
    <mc:Choice Requires="p14">
      <p:transition spd="slow" p14:dur="2000" advTm="73013"/>
    </mc:Choice>
    <mc:Fallback xmlns="">
      <p:transition spd="slow" advTm="7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2" grpId="0"/>
      <p:bldP spid="4"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477077" y="397564"/>
            <a:ext cx="11343861" cy="6460436"/>
          </a:xfrm>
        </p:spPr>
        <p:txBody>
          <a:bodyPr/>
          <a:lstStyle/>
          <a:p>
            <a:pPr>
              <a:buFont typeface="Wingdings" panose="05000000000000000000" pitchFamily="2" charset="2"/>
              <a:buChar char="v"/>
            </a:pPr>
            <a:r>
              <a:rPr lang="en-US" b="1" dirty="0">
                <a:solidFill>
                  <a:schemeClr val="accent6">
                    <a:lumMod val="75000"/>
                  </a:schemeClr>
                </a:solidFill>
              </a:rPr>
              <a:t>School life </a:t>
            </a:r>
          </a:p>
          <a:p>
            <a:pPr marL="0" indent="0">
              <a:buNone/>
            </a:pPr>
            <a:r>
              <a:rPr lang="en-US" b="1" dirty="0"/>
              <a:t>Match the sentences and pictures.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514350" indent="-514350">
              <a:buFont typeface="+mj-lt"/>
              <a:buAutoNum type="arabicPeriod"/>
            </a:pPr>
            <a:r>
              <a:rPr lang="en-US" dirty="0"/>
              <a:t>We have to wear a horrible uniform! ____</a:t>
            </a:r>
          </a:p>
          <a:p>
            <a:pPr marL="514350" indent="-514350">
              <a:buFont typeface="+mj-lt"/>
              <a:buAutoNum type="arabicPeriod"/>
            </a:pPr>
            <a:r>
              <a:rPr lang="en-US" dirty="0"/>
              <a:t>The discipline here is very strict. ____</a:t>
            </a:r>
          </a:p>
          <a:p>
            <a:pPr marL="514350" indent="-514350">
              <a:buFont typeface="+mj-lt"/>
              <a:buAutoNum type="arabicPeriod"/>
            </a:pPr>
            <a:r>
              <a:rPr lang="en-US" dirty="0"/>
              <a:t>My timetable’s terrible this term! ____</a:t>
            </a:r>
          </a:p>
          <a:p>
            <a:pPr marL="514350" indent="-514350">
              <a:buFont typeface="+mj-lt"/>
              <a:buAutoNum type="arabicPeriod"/>
            </a:pPr>
            <a:r>
              <a:rPr lang="en-US" dirty="0"/>
              <a:t>I love </a:t>
            </a:r>
            <a:r>
              <a:rPr lang="en-US" dirty="0" err="1"/>
              <a:t>maths</a:t>
            </a:r>
            <a:r>
              <a:rPr lang="en-US" dirty="0"/>
              <a:t>. It’s my </a:t>
            </a:r>
            <a:r>
              <a:rPr lang="en-US" dirty="0" err="1"/>
              <a:t>favourite</a:t>
            </a:r>
            <a:r>
              <a:rPr lang="en-US" dirty="0"/>
              <a:t> subject. ____</a:t>
            </a:r>
          </a:p>
          <a:p>
            <a:pPr marL="514350" indent="-514350">
              <a:buFont typeface="+mj-lt"/>
              <a:buAutoNum type="arabicPeriod"/>
            </a:pPr>
            <a:r>
              <a:rPr lang="en-US" dirty="0"/>
              <a:t>look! The exam results are on the notice board. ____</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4E0DBF35-C4A1-B650-A48A-55100EA25F37}"/>
              </a:ext>
            </a:extLst>
          </p:cNvPr>
          <p:cNvPicPr>
            <a:picLocks noChangeAspect="1"/>
          </p:cNvPicPr>
          <p:nvPr/>
        </p:nvPicPr>
        <p:blipFill>
          <a:blip r:embed="rId5"/>
          <a:stretch>
            <a:fillRect/>
          </a:stretch>
        </p:blipFill>
        <p:spPr>
          <a:xfrm>
            <a:off x="1697508" y="1923840"/>
            <a:ext cx="5367130" cy="1337140"/>
          </a:xfrm>
          <a:prstGeom prst="rect">
            <a:avLst/>
          </a:prstGeom>
        </p:spPr>
      </p:pic>
      <p:pic>
        <p:nvPicPr>
          <p:cNvPr id="6" name="Picture 5">
            <a:extLst>
              <a:ext uri="{FF2B5EF4-FFF2-40B4-BE49-F238E27FC236}">
                <a16:creationId xmlns:a16="http://schemas.microsoft.com/office/drawing/2014/main" id="{1995F072-D00F-E022-FF5D-142A7730BE01}"/>
              </a:ext>
            </a:extLst>
          </p:cNvPr>
          <p:cNvPicPr>
            <a:picLocks noChangeAspect="1"/>
          </p:cNvPicPr>
          <p:nvPr/>
        </p:nvPicPr>
        <p:blipFill>
          <a:blip r:embed="rId6"/>
          <a:stretch>
            <a:fillRect/>
          </a:stretch>
        </p:blipFill>
        <p:spPr>
          <a:xfrm>
            <a:off x="7222435" y="1910274"/>
            <a:ext cx="3641863" cy="1337140"/>
          </a:xfrm>
          <a:prstGeom prst="rect">
            <a:avLst/>
          </a:prstGeom>
        </p:spPr>
      </p:pic>
      <p:sp>
        <p:nvSpPr>
          <p:cNvPr id="7" name="TextBox 6">
            <a:extLst>
              <a:ext uri="{FF2B5EF4-FFF2-40B4-BE49-F238E27FC236}">
                <a16:creationId xmlns:a16="http://schemas.microsoft.com/office/drawing/2014/main" id="{A5106E52-4A92-1859-39A2-D51A46B3D8C8}"/>
              </a:ext>
            </a:extLst>
          </p:cNvPr>
          <p:cNvSpPr txBox="1"/>
          <p:nvPr/>
        </p:nvSpPr>
        <p:spPr>
          <a:xfrm>
            <a:off x="6679095" y="3434273"/>
            <a:ext cx="386644" cy="523220"/>
          </a:xfrm>
          <a:prstGeom prst="rect">
            <a:avLst/>
          </a:prstGeom>
          <a:noFill/>
        </p:spPr>
        <p:txBody>
          <a:bodyPr wrap="none" rtlCol="0">
            <a:spAutoFit/>
          </a:bodyPr>
          <a:lstStyle/>
          <a:p>
            <a:r>
              <a:rPr lang="en-US" sz="2800" b="1" dirty="0">
                <a:solidFill>
                  <a:schemeClr val="accent2">
                    <a:lumMod val="75000"/>
                  </a:schemeClr>
                </a:solidFill>
              </a:rPr>
              <a:t>B</a:t>
            </a:r>
          </a:p>
        </p:txBody>
      </p:sp>
      <p:sp>
        <p:nvSpPr>
          <p:cNvPr id="8" name="TextBox 7">
            <a:extLst>
              <a:ext uri="{FF2B5EF4-FFF2-40B4-BE49-F238E27FC236}">
                <a16:creationId xmlns:a16="http://schemas.microsoft.com/office/drawing/2014/main" id="{A05B3CBA-91A7-CA97-1362-9B5D81956241}"/>
              </a:ext>
            </a:extLst>
          </p:cNvPr>
          <p:cNvSpPr txBox="1"/>
          <p:nvPr/>
        </p:nvSpPr>
        <p:spPr>
          <a:xfrm>
            <a:off x="5955685" y="3901607"/>
            <a:ext cx="402674" cy="523220"/>
          </a:xfrm>
          <a:prstGeom prst="rect">
            <a:avLst/>
          </a:prstGeom>
          <a:noFill/>
        </p:spPr>
        <p:txBody>
          <a:bodyPr wrap="none" rtlCol="0">
            <a:spAutoFit/>
          </a:bodyPr>
          <a:lstStyle/>
          <a:p>
            <a:r>
              <a:rPr lang="en-US" sz="2800" b="1" dirty="0">
                <a:solidFill>
                  <a:schemeClr val="accent2">
                    <a:lumMod val="75000"/>
                  </a:schemeClr>
                </a:solidFill>
              </a:rPr>
              <a:t>A</a:t>
            </a:r>
          </a:p>
        </p:txBody>
      </p:sp>
      <p:sp>
        <p:nvSpPr>
          <p:cNvPr id="9" name="TextBox 8">
            <a:extLst>
              <a:ext uri="{FF2B5EF4-FFF2-40B4-BE49-F238E27FC236}">
                <a16:creationId xmlns:a16="http://schemas.microsoft.com/office/drawing/2014/main" id="{C40B43B3-9993-1B1A-F888-833D65C70648}"/>
              </a:ext>
            </a:extLst>
          </p:cNvPr>
          <p:cNvSpPr txBox="1"/>
          <p:nvPr/>
        </p:nvSpPr>
        <p:spPr>
          <a:xfrm>
            <a:off x="6013802" y="4424827"/>
            <a:ext cx="359394" cy="523220"/>
          </a:xfrm>
          <a:prstGeom prst="rect">
            <a:avLst/>
          </a:prstGeom>
          <a:noFill/>
        </p:spPr>
        <p:txBody>
          <a:bodyPr wrap="none" rtlCol="0">
            <a:spAutoFit/>
          </a:bodyPr>
          <a:lstStyle/>
          <a:p>
            <a:r>
              <a:rPr lang="en-US" sz="2800" b="1" dirty="0">
                <a:solidFill>
                  <a:schemeClr val="accent2">
                    <a:lumMod val="75000"/>
                  </a:schemeClr>
                </a:solidFill>
              </a:rPr>
              <a:t>E</a:t>
            </a:r>
          </a:p>
        </p:txBody>
      </p:sp>
      <p:sp>
        <p:nvSpPr>
          <p:cNvPr id="10" name="TextBox 9">
            <a:extLst>
              <a:ext uri="{FF2B5EF4-FFF2-40B4-BE49-F238E27FC236}">
                <a16:creationId xmlns:a16="http://schemas.microsoft.com/office/drawing/2014/main" id="{66310093-7EEF-22FD-574A-1329C566B48C}"/>
              </a:ext>
            </a:extLst>
          </p:cNvPr>
          <p:cNvSpPr txBox="1"/>
          <p:nvPr/>
        </p:nvSpPr>
        <p:spPr>
          <a:xfrm>
            <a:off x="6677994" y="4948047"/>
            <a:ext cx="386644" cy="523220"/>
          </a:xfrm>
          <a:prstGeom prst="rect">
            <a:avLst/>
          </a:prstGeom>
          <a:noFill/>
        </p:spPr>
        <p:txBody>
          <a:bodyPr wrap="none" rtlCol="0">
            <a:spAutoFit/>
          </a:bodyPr>
          <a:lstStyle/>
          <a:p>
            <a:r>
              <a:rPr lang="en-US" sz="2800" b="1" dirty="0">
                <a:solidFill>
                  <a:schemeClr val="accent2">
                    <a:lumMod val="75000"/>
                  </a:schemeClr>
                </a:solidFill>
              </a:rPr>
              <a:t>C</a:t>
            </a:r>
          </a:p>
        </p:txBody>
      </p:sp>
      <p:sp>
        <p:nvSpPr>
          <p:cNvPr id="11" name="TextBox 10">
            <a:extLst>
              <a:ext uri="{FF2B5EF4-FFF2-40B4-BE49-F238E27FC236}">
                <a16:creationId xmlns:a16="http://schemas.microsoft.com/office/drawing/2014/main" id="{CB60D41B-CFB4-F21A-B484-58DAF9CB7D98}"/>
              </a:ext>
            </a:extLst>
          </p:cNvPr>
          <p:cNvSpPr txBox="1"/>
          <p:nvPr/>
        </p:nvSpPr>
        <p:spPr>
          <a:xfrm>
            <a:off x="8116956" y="5471267"/>
            <a:ext cx="410690" cy="523220"/>
          </a:xfrm>
          <a:prstGeom prst="rect">
            <a:avLst/>
          </a:prstGeom>
          <a:noFill/>
        </p:spPr>
        <p:txBody>
          <a:bodyPr wrap="none" rtlCol="0">
            <a:spAutoFit/>
          </a:bodyPr>
          <a:lstStyle/>
          <a:p>
            <a:r>
              <a:rPr lang="en-US" sz="2800" b="1" dirty="0">
                <a:solidFill>
                  <a:schemeClr val="accent2">
                    <a:lumMod val="75000"/>
                  </a:schemeClr>
                </a:solidFill>
              </a:rPr>
              <a:t>D</a:t>
            </a:r>
          </a:p>
        </p:txBody>
      </p:sp>
      <p:sp>
        <p:nvSpPr>
          <p:cNvPr id="12" name="Star: 5 Points 11">
            <a:extLst>
              <a:ext uri="{FF2B5EF4-FFF2-40B4-BE49-F238E27FC236}">
                <a16:creationId xmlns:a16="http://schemas.microsoft.com/office/drawing/2014/main" id="{24D9EE16-41D6-61CB-1D00-5D44522D0571}"/>
              </a:ext>
            </a:extLst>
          </p:cNvPr>
          <p:cNvSpPr/>
          <p:nvPr/>
        </p:nvSpPr>
        <p:spPr>
          <a:xfrm>
            <a:off x="125894" y="6150114"/>
            <a:ext cx="702366" cy="556591"/>
          </a:xfrm>
          <a:prstGeom prst="star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A47CB16-0BAD-3E29-D9C7-2332D13E25CF}"/>
              </a:ext>
            </a:extLst>
          </p:cNvPr>
          <p:cNvSpPr txBox="1"/>
          <p:nvPr/>
        </p:nvSpPr>
        <p:spPr>
          <a:xfrm>
            <a:off x="828260" y="6150114"/>
            <a:ext cx="11363740" cy="738664"/>
          </a:xfrm>
          <a:prstGeom prst="rect">
            <a:avLst/>
          </a:prstGeom>
          <a:noFill/>
        </p:spPr>
        <p:txBody>
          <a:bodyPr wrap="square" rtlCol="0">
            <a:spAutoFit/>
          </a:bodyPr>
          <a:lstStyle/>
          <a:p>
            <a:r>
              <a:rPr lang="en-US" sz="2400" b="1" dirty="0">
                <a:solidFill>
                  <a:schemeClr val="accent2">
                    <a:lumMod val="75000"/>
                  </a:schemeClr>
                </a:solidFill>
              </a:rPr>
              <a:t>Exam results can be given as marks (usually out of 10 or 100) or as grades (A, B&gt; C, etc.). </a:t>
            </a:r>
            <a:endParaRPr lang="en-US" sz="2400" b="0" i="0" u="none" strike="noStrike" baseline="0" dirty="0">
              <a:solidFill>
                <a:schemeClr val="accent2">
                  <a:lumMod val="75000"/>
                </a:schemeClr>
              </a:solidFill>
            </a:endParaRPr>
          </a:p>
          <a:p>
            <a:endParaRPr lang="en-US" dirty="0">
              <a:latin typeface="+mj-lt"/>
            </a:endParaRPr>
          </a:p>
        </p:txBody>
      </p:sp>
      <p:pic>
        <p:nvPicPr>
          <p:cNvPr id="16" name="Audio 15">
            <a:hlinkClick r:id="" action="ppaction://media"/>
            <a:extLst>
              <a:ext uri="{FF2B5EF4-FFF2-40B4-BE49-F238E27FC236}">
                <a16:creationId xmlns:a16="http://schemas.microsoft.com/office/drawing/2014/main" id="{AD88B04E-49CE-7191-AA9E-20722197D517}"/>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09315367"/>
      </p:ext>
    </p:extLst>
  </p:cSld>
  <p:clrMapOvr>
    <a:masterClrMapping/>
  </p:clrMapOvr>
  <mc:AlternateContent xmlns:mc="http://schemas.openxmlformats.org/markup-compatibility/2006" xmlns:p14="http://schemas.microsoft.com/office/powerpoint/2010/main">
    <mc:Choice Requires="p14">
      <p:transition spd="slow" p14:dur="2000" advTm="98137"/>
    </mc:Choice>
    <mc:Fallback xmlns="">
      <p:transition spd="slow" advTm="9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fade">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anim calcmode="lin" valueType="num">
                                      <p:cBhvr>
                                        <p:cTn id="4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16"/>
                </p:tgtEl>
              </p:cMediaNode>
            </p:audio>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FF6C63-EDB0-C63C-80E7-4BE11AE411F6}"/>
              </a:ext>
            </a:extLst>
          </p:cNvPr>
          <p:cNvSpPr>
            <a:spLocks noGrp="1"/>
          </p:cNvSpPr>
          <p:nvPr>
            <p:ph idx="1"/>
          </p:nvPr>
        </p:nvSpPr>
        <p:spPr/>
        <p:txBody>
          <a:bodyPr>
            <a:normAutofit fontScale="92500" lnSpcReduction="10000"/>
          </a:bodyPr>
          <a:lstStyle/>
          <a:p>
            <a:pPr marL="0" indent="0" algn="ctr">
              <a:lnSpc>
                <a:spcPct val="200000"/>
              </a:lnSpc>
              <a:buNone/>
            </a:pPr>
            <a:r>
              <a:rPr lang="en-US" sz="6000" b="1" dirty="0">
                <a:effectLst/>
                <a:latin typeface="Calibri" panose="020F0502020204030204" pitchFamily="34" charset="0"/>
                <a:ea typeface="Calibri" panose="020F0502020204030204" pitchFamily="34" charset="0"/>
                <a:cs typeface="Arial" panose="020B0604020202020204" pitchFamily="34" charset="0"/>
              </a:rPr>
              <a:t>Unit 4</a:t>
            </a:r>
          </a:p>
          <a:p>
            <a:pPr marL="0" indent="0" algn="ctr">
              <a:lnSpc>
                <a:spcPct val="200000"/>
              </a:lnSpc>
              <a:buNone/>
            </a:pPr>
            <a:r>
              <a:rPr lang="en-US" sz="4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Part A</a:t>
            </a:r>
          </a:p>
          <a:p>
            <a:pPr marL="0" indent="0" algn="ctr">
              <a:lnSpc>
                <a:spcPct val="200000"/>
              </a:lnSpc>
              <a:buNone/>
            </a:pPr>
            <a:r>
              <a:rPr lang="en-US" sz="4400" b="1"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rPr>
              <a:t>2 READING </a:t>
            </a:r>
            <a:endParaRPr lang="en-US" sz="4400" dirty="0">
              <a:solidFill>
                <a:schemeClr val="accent2">
                  <a:lumMod val="75000"/>
                </a:schemeClr>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pic>
        <p:nvPicPr>
          <p:cNvPr id="4" name="Audio 3">
            <a:hlinkClick r:id="" action="ppaction://media"/>
            <a:extLst>
              <a:ext uri="{FF2B5EF4-FFF2-40B4-BE49-F238E27FC236}">
                <a16:creationId xmlns:a16="http://schemas.microsoft.com/office/drawing/2014/main" id="{CC26C331-8699-EF9A-7844-9392146D582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6676534"/>
      </p:ext>
    </p:extLst>
  </p:cSld>
  <p:clrMapOvr>
    <a:masterClrMapping/>
  </p:clrMapOvr>
  <mc:AlternateContent xmlns:mc="http://schemas.openxmlformats.org/markup-compatibility/2006" xmlns:p14="http://schemas.microsoft.com/office/powerpoint/2010/main">
    <mc:Choice Requires="p14">
      <p:transition spd="slow" p14:dur="2000" advTm="3330"/>
    </mc:Choice>
    <mc:Fallback xmlns="">
      <p:transition spd="slow" advTm="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B54D84-5234-0849-0BE5-D6ED155D7235}"/>
              </a:ext>
            </a:extLst>
          </p:cNvPr>
          <p:cNvSpPr>
            <a:spLocks noGrp="1"/>
          </p:cNvSpPr>
          <p:nvPr>
            <p:ph idx="1"/>
          </p:nvPr>
        </p:nvSpPr>
        <p:spPr>
          <a:xfrm>
            <a:off x="225287" y="132522"/>
            <a:ext cx="11794435" cy="6725478"/>
          </a:xfrm>
        </p:spPr>
        <p:txBody>
          <a:bodyPr>
            <a:normAutofit/>
          </a:bodyPr>
          <a:lstStyle/>
          <a:p>
            <a:pPr marL="0" indent="0">
              <a:buNone/>
            </a:pPr>
            <a:r>
              <a:rPr lang="en-US" sz="1800" b="1" dirty="0"/>
              <a:t>Read the text and put the phrases A-H in the correct places.</a:t>
            </a:r>
          </a:p>
          <a:p>
            <a:pPr marL="0" indent="0">
              <a:buNone/>
            </a:pPr>
            <a:r>
              <a:rPr lang="en-US" sz="1800" b="1" dirty="0"/>
              <a:t>A.</a:t>
            </a:r>
            <a:r>
              <a:rPr lang="en-US" sz="1800" dirty="0"/>
              <a:t> A crowd of pupils are watching.		</a:t>
            </a:r>
            <a:r>
              <a:rPr lang="en-US" sz="1800" b="1" dirty="0"/>
              <a:t>B.</a:t>
            </a:r>
            <a:r>
              <a:rPr lang="en-US" sz="1800" dirty="0"/>
              <a:t> However, the pupils are totally involved.</a:t>
            </a:r>
          </a:p>
          <a:p>
            <a:pPr marL="0" indent="0">
              <a:buNone/>
            </a:pPr>
            <a:r>
              <a:rPr lang="en-US" sz="1800" b="1" dirty="0"/>
              <a:t>C.</a:t>
            </a:r>
            <a:r>
              <a:rPr lang="en-US" sz="1800" dirty="0"/>
              <a:t> He's friendly with the pupils but not too friendly.</a:t>
            </a:r>
          </a:p>
          <a:p>
            <a:pPr marL="0" indent="0">
              <a:buNone/>
            </a:pPr>
            <a:r>
              <a:rPr lang="en-US" sz="1800" b="1" dirty="0"/>
              <a:t>D.</a:t>
            </a:r>
            <a:r>
              <a:rPr lang="en-US" sz="1800" dirty="0"/>
              <a:t> When I was the same age as these children I had never used a computer.</a:t>
            </a:r>
          </a:p>
          <a:p>
            <a:pPr marL="0" indent="0">
              <a:buNone/>
            </a:pPr>
            <a:r>
              <a:rPr lang="en-US" sz="1800" b="1" dirty="0"/>
              <a:t>E.</a:t>
            </a:r>
            <a:r>
              <a:rPr lang="en-US" sz="1800" dirty="0"/>
              <a:t> It’s a magical moment and the most effective class I have seen.		</a:t>
            </a:r>
            <a:r>
              <a:rPr lang="en-US" sz="1800" b="1" dirty="0"/>
              <a:t>F.</a:t>
            </a:r>
            <a:r>
              <a:rPr lang="en-US" sz="1800" dirty="0"/>
              <a:t> ‘Are you really in our class?’</a:t>
            </a:r>
          </a:p>
          <a:p>
            <a:pPr marL="0" indent="0">
              <a:buNone/>
            </a:pPr>
            <a:r>
              <a:rPr lang="en-US" sz="1800" b="1" dirty="0"/>
              <a:t>G.</a:t>
            </a:r>
            <a:r>
              <a:rPr lang="en-US" sz="1800" dirty="0"/>
              <a:t> One boy says he has chips every day.		</a:t>
            </a:r>
            <a:r>
              <a:rPr lang="en-US" sz="1800" b="1" dirty="0"/>
              <a:t>H.</a:t>
            </a:r>
            <a:r>
              <a:rPr lang="en-US" sz="1800" dirty="0"/>
              <a:t> Phones that ring in class are confiscated until the end of the week</a:t>
            </a:r>
          </a:p>
          <a:p>
            <a:pPr marL="0" indent="0" algn="just">
              <a:buNone/>
            </a:pPr>
            <a:r>
              <a:rPr lang="en-US" sz="2000" b="1" dirty="0"/>
              <a:t>French</a:t>
            </a:r>
          </a:p>
          <a:p>
            <a:pPr marL="0" indent="0" algn="just">
              <a:buNone/>
            </a:pPr>
            <a:r>
              <a:rPr lang="en-US" sz="2000" dirty="0"/>
              <a:t>My first lesson is French. I am in a class of thirteen year-olds. Outside the classroom some girls start </a:t>
            </a:r>
            <a:r>
              <a:rPr lang="en-US" sz="2000" dirty="0">
                <a:highlight>
                  <a:srgbClr val="FFFF00"/>
                </a:highlight>
              </a:rPr>
              <a:t>interrogating</a:t>
            </a:r>
            <a:r>
              <a:rPr lang="en-US" sz="2000" dirty="0"/>
              <a:t> me. </a:t>
            </a:r>
            <a:r>
              <a:rPr lang="en-US" sz="2000" b="1" dirty="0"/>
              <a:t>1____</a:t>
            </a:r>
            <a:r>
              <a:rPr lang="ar-SA" sz="2000" b="1" dirty="0"/>
              <a:t> </a:t>
            </a:r>
            <a:r>
              <a:rPr lang="en-US" sz="2000" dirty="0"/>
              <a:t>‘How old are you?’ 'How old do you think I am?’ I reply. 'Well, you're not 13!’ First we have a listening test which I find difficult. I get 14 out of 20. Not bad. Then we make revision lists on the computer. </a:t>
            </a:r>
            <a:r>
              <a:rPr lang="en-US" sz="2000" b="1" dirty="0"/>
              <a:t>2 ____ </a:t>
            </a:r>
            <a:r>
              <a:rPr lang="en-US" sz="2000" dirty="0"/>
              <a:t>Now every pupil has one.</a:t>
            </a:r>
          </a:p>
          <a:p>
            <a:pPr marL="0" indent="0" algn="just">
              <a:buNone/>
            </a:pPr>
            <a:r>
              <a:rPr lang="en-US" sz="2000" b="1" dirty="0" err="1"/>
              <a:t>Maths</a:t>
            </a:r>
            <a:endParaRPr lang="en-US" sz="2000" b="1" dirty="0"/>
          </a:p>
          <a:p>
            <a:pPr marL="0" indent="0" algn="just">
              <a:buNone/>
            </a:pPr>
            <a:r>
              <a:rPr lang="en-US" sz="2000" dirty="0"/>
              <a:t>As we wait outside the </a:t>
            </a:r>
            <a:r>
              <a:rPr lang="en-US" sz="2000" dirty="0" err="1"/>
              <a:t>maths</a:t>
            </a:r>
            <a:r>
              <a:rPr lang="en-US" sz="2000" dirty="0"/>
              <a:t> classroom a teacher tells me to </a:t>
            </a:r>
            <a:r>
              <a:rPr lang="en-US" sz="2000" dirty="0">
                <a:highlight>
                  <a:srgbClr val="FFFF00"/>
                </a:highlight>
              </a:rPr>
              <a:t>do up </a:t>
            </a:r>
            <a:r>
              <a:rPr lang="en-US" sz="2000" dirty="0"/>
              <a:t>the top button of my shirt. The </a:t>
            </a:r>
            <a:r>
              <a:rPr lang="en-US" sz="2000" dirty="0" err="1"/>
              <a:t>maths</a:t>
            </a:r>
            <a:r>
              <a:rPr lang="en-US" sz="2000" dirty="0"/>
              <a:t> teacher uses an interactive whiteboard which has graphics and video, but the pupils don't look very interested in the lesson. A mobile rings and the owner hurries to switch it off. </a:t>
            </a:r>
            <a:r>
              <a:rPr lang="en-US" sz="2000" b="1" dirty="0"/>
              <a:t> 3____ </a:t>
            </a:r>
            <a:endParaRPr lang="en-US" sz="2000" dirty="0"/>
          </a:p>
          <a:p>
            <a:pPr marL="0" indent="0" algn="just">
              <a:buNone/>
            </a:pPr>
            <a:r>
              <a:rPr lang="en-US" sz="2000" b="1" dirty="0"/>
              <a:t>History</a:t>
            </a:r>
          </a:p>
          <a:p>
            <a:pPr marL="0" indent="0">
              <a:buNone/>
            </a:pPr>
            <a:r>
              <a:rPr lang="en-US" sz="2000" dirty="0" err="1"/>
              <a:t>Mr</a:t>
            </a:r>
            <a:r>
              <a:rPr lang="en-US" sz="2000" dirty="0"/>
              <a:t> </a:t>
            </a:r>
            <a:r>
              <a:rPr lang="en-US" sz="2000" dirty="0" err="1"/>
              <a:t>Fishleigh</a:t>
            </a:r>
            <a:r>
              <a:rPr lang="en-US" sz="2000" dirty="0"/>
              <a:t> (S the history teacher. He doesn't have any problems controlling the noise level (other teachers do). </a:t>
            </a:r>
            <a:r>
              <a:rPr lang="en-US" sz="2000" b="1" dirty="0"/>
              <a:t>4____ </a:t>
            </a:r>
            <a:r>
              <a:rPr lang="en-US" sz="2000" dirty="0"/>
              <a:t>. He talks to them as if they were adults and gets their attention </a:t>
            </a:r>
            <a:r>
              <a:rPr lang="en-US" sz="2000" dirty="0">
                <a:highlight>
                  <a:srgbClr val="FFFF00"/>
                </a:highlight>
              </a:rPr>
              <a:t>in return</a:t>
            </a:r>
            <a:r>
              <a:rPr lang="en-US" sz="2000" dirty="0"/>
              <a:t>.</a:t>
            </a:r>
          </a:p>
          <a:p>
            <a:pPr marL="0" indent="0" algn="just">
              <a:buNone/>
            </a:pPr>
            <a:endParaRPr lang="en-US" sz="2000" dirty="0"/>
          </a:p>
          <a:p>
            <a:pPr marL="0" indent="0" algn="just">
              <a:buNone/>
            </a:pPr>
            <a:endParaRPr lang="en-US" sz="1800" dirty="0"/>
          </a:p>
          <a:p>
            <a:pPr marL="0" indent="0">
              <a:buNone/>
            </a:pPr>
            <a:endParaRPr lang="en-US" sz="1800" dirty="0"/>
          </a:p>
          <a:p>
            <a:pPr marL="0" indent="0">
              <a:buNone/>
            </a:pPr>
            <a:endParaRPr lang="en-US" sz="1800" dirty="0"/>
          </a:p>
        </p:txBody>
      </p:sp>
      <p:sp>
        <p:nvSpPr>
          <p:cNvPr id="2" name="TextBox 1">
            <a:extLst>
              <a:ext uri="{FF2B5EF4-FFF2-40B4-BE49-F238E27FC236}">
                <a16:creationId xmlns:a16="http://schemas.microsoft.com/office/drawing/2014/main" id="{513347E3-9E83-A057-3A00-1BA33DE873FB}"/>
              </a:ext>
            </a:extLst>
          </p:cNvPr>
          <p:cNvSpPr txBox="1"/>
          <p:nvPr/>
        </p:nvSpPr>
        <p:spPr>
          <a:xfrm>
            <a:off x="2425149" y="2927147"/>
            <a:ext cx="301686" cy="400110"/>
          </a:xfrm>
          <a:prstGeom prst="rect">
            <a:avLst/>
          </a:prstGeom>
          <a:noFill/>
        </p:spPr>
        <p:txBody>
          <a:bodyPr wrap="none" rtlCol="0">
            <a:spAutoFit/>
          </a:bodyPr>
          <a:lstStyle/>
          <a:p>
            <a:r>
              <a:rPr lang="en-US" sz="2000" b="1" dirty="0">
                <a:solidFill>
                  <a:schemeClr val="accent2">
                    <a:lumMod val="75000"/>
                  </a:schemeClr>
                </a:solidFill>
              </a:rPr>
              <a:t>F</a:t>
            </a:r>
          </a:p>
        </p:txBody>
      </p:sp>
      <p:sp>
        <p:nvSpPr>
          <p:cNvPr id="4" name="TextBox 3">
            <a:extLst>
              <a:ext uri="{FF2B5EF4-FFF2-40B4-BE49-F238E27FC236}">
                <a16:creationId xmlns:a16="http://schemas.microsoft.com/office/drawing/2014/main" id="{ACAF44C5-FD03-2127-C183-A09DD6982F7E}"/>
              </a:ext>
            </a:extLst>
          </p:cNvPr>
          <p:cNvSpPr txBox="1"/>
          <p:nvPr/>
        </p:nvSpPr>
        <p:spPr>
          <a:xfrm>
            <a:off x="1689654" y="3495261"/>
            <a:ext cx="346570" cy="400110"/>
          </a:xfrm>
          <a:prstGeom prst="rect">
            <a:avLst/>
          </a:prstGeom>
          <a:noFill/>
        </p:spPr>
        <p:txBody>
          <a:bodyPr wrap="none" rtlCol="0">
            <a:spAutoFit/>
          </a:bodyPr>
          <a:lstStyle/>
          <a:p>
            <a:r>
              <a:rPr lang="en-US" sz="2000" b="1" dirty="0">
                <a:solidFill>
                  <a:schemeClr val="accent2">
                    <a:lumMod val="75000"/>
                  </a:schemeClr>
                </a:solidFill>
              </a:rPr>
              <a:t>D</a:t>
            </a:r>
          </a:p>
        </p:txBody>
      </p:sp>
      <p:sp>
        <p:nvSpPr>
          <p:cNvPr id="5" name="TextBox 4">
            <a:extLst>
              <a:ext uri="{FF2B5EF4-FFF2-40B4-BE49-F238E27FC236}">
                <a16:creationId xmlns:a16="http://schemas.microsoft.com/office/drawing/2014/main" id="{375DB991-A3C4-7D41-8047-663E7812596B}"/>
              </a:ext>
            </a:extLst>
          </p:cNvPr>
          <p:cNvSpPr txBox="1"/>
          <p:nvPr/>
        </p:nvSpPr>
        <p:spPr>
          <a:xfrm>
            <a:off x="7202557" y="4881843"/>
            <a:ext cx="346570" cy="400110"/>
          </a:xfrm>
          <a:prstGeom prst="rect">
            <a:avLst/>
          </a:prstGeom>
          <a:noFill/>
        </p:spPr>
        <p:txBody>
          <a:bodyPr wrap="none" rtlCol="0">
            <a:spAutoFit/>
          </a:bodyPr>
          <a:lstStyle/>
          <a:p>
            <a:r>
              <a:rPr lang="en-US" sz="2000" b="1" dirty="0">
                <a:solidFill>
                  <a:schemeClr val="accent2">
                    <a:lumMod val="75000"/>
                  </a:schemeClr>
                </a:solidFill>
              </a:rPr>
              <a:t>H</a:t>
            </a:r>
          </a:p>
        </p:txBody>
      </p:sp>
      <p:sp>
        <p:nvSpPr>
          <p:cNvPr id="6" name="TextBox 5">
            <a:extLst>
              <a:ext uri="{FF2B5EF4-FFF2-40B4-BE49-F238E27FC236}">
                <a16:creationId xmlns:a16="http://schemas.microsoft.com/office/drawing/2014/main" id="{F83862CD-3629-0621-AB4C-FA8D6E873F4D}"/>
              </a:ext>
            </a:extLst>
          </p:cNvPr>
          <p:cNvSpPr txBox="1"/>
          <p:nvPr/>
        </p:nvSpPr>
        <p:spPr>
          <a:xfrm>
            <a:off x="536714" y="5981773"/>
            <a:ext cx="320922" cy="400110"/>
          </a:xfrm>
          <a:prstGeom prst="rect">
            <a:avLst/>
          </a:prstGeom>
          <a:noFill/>
        </p:spPr>
        <p:txBody>
          <a:bodyPr wrap="none" rtlCol="0">
            <a:spAutoFit/>
          </a:bodyPr>
          <a:lstStyle/>
          <a:p>
            <a:r>
              <a:rPr lang="en-US" sz="2000" b="1" dirty="0">
                <a:solidFill>
                  <a:schemeClr val="accent2">
                    <a:lumMod val="75000"/>
                  </a:schemeClr>
                </a:solidFill>
              </a:rPr>
              <a:t>C</a:t>
            </a:r>
          </a:p>
        </p:txBody>
      </p:sp>
      <p:pic>
        <p:nvPicPr>
          <p:cNvPr id="10" name="Audio 9">
            <a:hlinkClick r:id="" action="ppaction://media"/>
            <a:extLst>
              <a:ext uri="{FF2B5EF4-FFF2-40B4-BE49-F238E27FC236}">
                <a16:creationId xmlns:a16="http://schemas.microsoft.com/office/drawing/2014/main" id="{6C56E742-CC3E-0078-9E4E-CA64E47791B2}"/>
              </a:ext>
            </a:extLst>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63041374"/>
      </p:ext>
    </p:extLst>
  </p:cSld>
  <p:clrMapOvr>
    <a:masterClrMapping/>
  </p:clrMapOvr>
  <mc:AlternateContent xmlns:mc="http://schemas.openxmlformats.org/markup-compatibility/2006" xmlns:p14="http://schemas.microsoft.com/office/powerpoint/2010/main">
    <mc:Choice Requires="p14">
      <p:transition spd="slow" p14:dur="2000" advTm="84743"/>
    </mc:Choice>
    <mc:Fallback xmlns="">
      <p:transition spd="slow" advTm="8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2" grpId="0"/>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6|6.4|8.2|5.2|7.6|7.5|7.5|10.3"/>
</p:tagLst>
</file>

<file path=ppt/tags/tag10.xml><?xml version="1.0" encoding="utf-8"?>
<p:tagLst xmlns:a="http://schemas.openxmlformats.org/drawingml/2006/main" xmlns:r="http://schemas.openxmlformats.org/officeDocument/2006/relationships" xmlns:p="http://schemas.openxmlformats.org/presentationml/2006/main">
  <p:tag name="TIMING" val="|119.1|16.6|4.3"/>
</p:tagLst>
</file>

<file path=ppt/tags/tag11.xml><?xml version="1.0" encoding="utf-8"?>
<p:tagLst xmlns:a="http://schemas.openxmlformats.org/drawingml/2006/main" xmlns:r="http://schemas.openxmlformats.org/officeDocument/2006/relationships" xmlns:p="http://schemas.openxmlformats.org/presentationml/2006/main">
  <p:tag name="TIMING" val="|19.1|10.1|7.9|8.3|9.7|6.7|9.8|9.5|8|10.4|5.9"/>
</p:tagLst>
</file>

<file path=ppt/tags/tag12.xml><?xml version="1.0" encoding="utf-8"?>
<p:tagLst xmlns:a="http://schemas.openxmlformats.org/drawingml/2006/main" xmlns:r="http://schemas.openxmlformats.org/officeDocument/2006/relationships" xmlns:p="http://schemas.openxmlformats.org/presentationml/2006/main">
  <p:tag name="TIMING" val="|17.1|5.3|2.9|6.7|10.9|8|8.5|8.2|10.7|7.8"/>
</p:tagLst>
</file>

<file path=ppt/tags/tag2.xml><?xml version="1.0" encoding="utf-8"?>
<p:tagLst xmlns:a="http://schemas.openxmlformats.org/drawingml/2006/main" xmlns:r="http://schemas.openxmlformats.org/officeDocument/2006/relationships" xmlns:p="http://schemas.openxmlformats.org/presentationml/2006/main">
  <p:tag name="TIMING" val="|25.2|12|20.9|10.7|25.2|25.8|13.9|3.7|28.6|15.2|8.2"/>
</p:tagLst>
</file>

<file path=ppt/tags/tag3.xml><?xml version="1.0" encoding="utf-8"?>
<p:tagLst xmlns:a="http://schemas.openxmlformats.org/drawingml/2006/main" xmlns:r="http://schemas.openxmlformats.org/officeDocument/2006/relationships" xmlns:p="http://schemas.openxmlformats.org/presentationml/2006/main">
  <p:tag name="TIMING" val="|23|9.5|6.1|5.3|4.9|5.6"/>
</p:tagLst>
</file>

<file path=ppt/tags/tag4.xml><?xml version="1.0" encoding="utf-8"?>
<p:tagLst xmlns:a="http://schemas.openxmlformats.org/drawingml/2006/main" xmlns:r="http://schemas.openxmlformats.org/officeDocument/2006/relationships" xmlns:p="http://schemas.openxmlformats.org/presentationml/2006/main">
  <p:tag name="TIMING" val="|15.4|5.2|12.6|5.7|4|27"/>
</p:tagLst>
</file>

<file path=ppt/tags/tag5.xml><?xml version="1.0" encoding="utf-8"?>
<p:tagLst xmlns:a="http://schemas.openxmlformats.org/drawingml/2006/main" xmlns:r="http://schemas.openxmlformats.org/officeDocument/2006/relationships" xmlns:p="http://schemas.openxmlformats.org/presentationml/2006/main">
  <p:tag name="TIMING" val="|11.2|10.4|29.3|14.7|11.8|2.3|1.2"/>
</p:tagLst>
</file>

<file path=ppt/tags/tag6.xml><?xml version="1.0" encoding="utf-8"?>
<p:tagLst xmlns:a="http://schemas.openxmlformats.org/drawingml/2006/main" xmlns:r="http://schemas.openxmlformats.org/officeDocument/2006/relationships" xmlns:p="http://schemas.openxmlformats.org/presentationml/2006/main">
  <p:tag name="TIMING" val="|30.6|21.6"/>
</p:tagLst>
</file>

<file path=ppt/tags/tag7.xml><?xml version="1.0" encoding="utf-8"?>
<p:tagLst xmlns:a="http://schemas.openxmlformats.org/drawingml/2006/main" xmlns:r="http://schemas.openxmlformats.org/officeDocument/2006/relationships" xmlns:p="http://schemas.openxmlformats.org/presentationml/2006/main">
  <p:tag name="TIMING" val="|11.3|0.5"/>
</p:tagLst>
</file>

<file path=ppt/tags/tag8.xml><?xml version="1.0" encoding="utf-8"?>
<p:tagLst xmlns:a="http://schemas.openxmlformats.org/drawingml/2006/main" xmlns:r="http://schemas.openxmlformats.org/officeDocument/2006/relationships" xmlns:p="http://schemas.openxmlformats.org/presentationml/2006/main">
  <p:tag name="TIMING" val="|12.4|1.2"/>
</p:tagLst>
</file>

<file path=ppt/tags/tag9.xml><?xml version="1.0" encoding="utf-8"?>
<p:tagLst xmlns:a="http://schemas.openxmlformats.org/drawingml/2006/main" xmlns:r="http://schemas.openxmlformats.org/officeDocument/2006/relationships" xmlns:p="http://schemas.openxmlformats.org/presentationml/2006/main">
  <p:tag name="TIMING" val="|108.6|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1918</Words>
  <Application>Microsoft Office PowerPoint</Application>
  <PresentationFormat>شاشة عريضة</PresentationFormat>
  <Paragraphs>231</Paragraphs>
  <Slides>18</Slides>
  <Notes>0</Notes>
  <HiddenSlides>0</HiddenSlides>
  <MMClips>18</MMClips>
  <ScaleCrop>false</ScaleCrop>
  <HeadingPairs>
    <vt:vector size="6" baseType="variant">
      <vt:variant>
        <vt:lpstr>الخطوط المستخدمة</vt:lpstr>
      </vt:variant>
      <vt:variant>
        <vt:i4>5</vt:i4>
      </vt:variant>
      <vt:variant>
        <vt:lpstr>نسق</vt:lpstr>
      </vt:variant>
      <vt:variant>
        <vt:i4>2</vt:i4>
      </vt:variant>
      <vt:variant>
        <vt:lpstr>عناوين الشرائح</vt:lpstr>
      </vt:variant>
      <vt:variant>
        <vt:i4>18</vt:i4>
      </vt:variant>
    </vt:vector>
  </HeadingPairs>
  <TitlesOfParts>
    <vt:vector size="25" baseType="lpstr">
      <vt:lpstr>Arial</vt:lpstr>
      <vt:lpstr>Calibri</vt:lpstr>
      <vt:lpstr>Calibri Light</vt:lpstr>
      <vt:lpstr>Times New Roman</vt:lpstr>
      <vt:lpstr>Wingdings</vt:lpstr>
      <vt:lpstr>Office Theme</vt:lpstr>
      <vt:lpstr>1_Office Theme</vt:lpstr>
      <vt:lpstr>New English File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276</cp:revision>
  <dcterms:created xsi:type="dcterms:W3CDTF">2022-10-28T18:57:55Z</dcterms:created>
  <dcterms:modified xsi:type="dcterms:W3CDTF">2023-03-05T07:47:41Z</dcterms:modified>
</cp:coreProperties>
</file>