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sldIdLst>
    <p:sldId id="306" r:id="rId3"/>
    <p:sldId id="386" r:id="rId4"/>
    <p:sldId id="387" r:id="rId5"/>
    <p:sldId id="388" r:id="rId6"/>
    <p:sldId id="389" r:id="rId7"/>
    <p:sldId id="392" r:id="rId8"/>
    <p:sldId id="390" r:id="rId9"/>
    <p:sldId id="391" r:id="rId10"/>
    <p:sldId id="393" r:id="rId11"/>
    <p:sldId id="394" r:id="rId12"/>
    <p:sldId id="395" r:id="rId13"/>
    <p:sldId id="397" r:id="rId14"/>
    <p:sldId id="396" r:id="rId15"/>
    <p:sldId id="398" r:id="rId16"/>
    <p:sldId id="30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50000" saltData="nPSh5Otm432G4BQ61OcU9g==" hashData="x2wwGBp6wfXABhhPIA0yriAsgU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1" d="100"/>
          <a:sy n="101" d="100"/>
        </p:scale>
        <p:origin x="126" y="4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E0CD-3E60-A242-ADB2-D660CB30D7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F910A8-5DA4-0F1A-EE38-6803142E7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FFD7E-202D-06CE-D54D-C0DD5CE400CF}"/>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F65FC100-6168-2DD2-1408-B607B424E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75981-5CD4-9AD2-6D64-8E8475001A43}"/>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87853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0E22E-D4E8-B804-ECF1-D08EA69D67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A39C4-0F65-C708-A363-90238D2C8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A724F-0FF4-91A5-C423-8982F5DFC355}"/>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19BC90DC-D928-43EF-5EA6-28CF246D1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4B8AE-7B2A-2D8D-A368-7D3495D10864}"/>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3344376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6CE66-2C69-EE26-AEAC-122CF682B6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925EC7-6F16-AE45-CD0D-15E45EFF33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3C22D-5B63-CD72-78BB-3F98EC5FD2BA}"/>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CB1A20E8-83FE-EBDB-07C8-3BFDCEE12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09F78-7EE9-40AD-0C2C-1F80D4313970}"/>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137752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8"/>
            <a:ext cx="10363200" cy="1470025"/>
          </a:xfrm>
        </p:spPr>
        <p:txBody>
          <a:bodyPr/>
          <a:lstStyle/>
          <a:p>
            <a:r>
              <a:rPr lang="en-US"/>
              <a:t>Click to edit Master title style</a:t>
            </a:r>
            <a:endParaRPr lang="ar-SY"/>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3"/>
            <a:ext cx="10363200" cy="1362075"/>
          </a:xfrm>
        </p:spPr>
        <p:txBody>
          <a:bodyPr anchor="t"/>
          <a:lstStyle>
            <a:lvl1pPr algn="r">
              <a:defRPr sz="4000" b="1" cap="all"/>
            </a:lvl1pPr>
          </a:lstStyle>
          <a:p>
            <a:r>
              <a:rPr lang="en-US"/>
              <a:t>Click to edit Master title style</a:t>
            </a:r>
            <a:endParaRPr lang="ar-SY"/>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5" name="Date Placeholder 4"/>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SY"/>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5" name="Text Placeholder 4"/>
          <p:cNvSpPr>
            <a:spLocks noGrp="1"/>
          </p:cNvSpPr>
          <p:nvPr>
            <p:ph type="body" sz="quarter" idx="3"/>
          </p:nvPr>
        </p:nvSpPr>
        <p:spPr>
          <a:xfrm>
            <a:off x="619338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7" name="Date Placeholder 6"/>
          <p:cNvSpPr>
            <a:spLocks noGrp="1"/>
          </p:cNvSpPr>
          <p:nvPr>
            <p:ph type="dt" sz="half" idx="10"/>
          </p:nvPr>
        </p:nvSpPr>
        <p:spPr/>
        <p:txBody>
          <a:bodyPr/>
          <a:lstStyle/>
          <a:p>
            <a:fld id="{1D718B3B-2F39-4D84-B1E7-2F0195BB17EE}" type="datetimeFigureOut">
              <a:rPr lang="en-US" smtClean="0"/>
              <a:pPr/>
              <a:t>3/5/2023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Date Placeholder 2"/>
          <p:cNvSpPr>
            <a:spLocks noGrp="1"/>
          </p:cNvSpPr>
          <p:nvPr>
            <p:ph type="dt" sz="half" idx="10"/>
          </p:nvPr>
        </p:nvSpPr>
        <p:spPr/>
        <p:txBody>
          <a:bodyPr/>
          <a:lstStyle/>
          <a:p>
            <a:fld id="{1D718B3B-2F39-4D84-B1E7-2F0195BB17EE}" type="datetimeFigureOut">
              <a:rPr lang="en-US" smtClean="0"/>
              <a:pPr/>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18B3B-2F39-4D84-B1E7-2F0195BB17EE}" type="datetimeFigureOut">
              <a:rPr lang="en-US" smtClean="0"/>
              <a:pPr/>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r">
              <a:defRPr sz="2000" b="1"/>
            </a:lvl1pPr>
          </a:lstStyle>
          <a:p>
            <a:r>
              <a:rPr lang="en-US"/>
              <a:t>Click to edit Master title style</a:t>
            </a:r>
            <a:endParaRPr lang="ar-SY"/>
          </a:p>
        </p:txBody>
      </p:sp>
      <p:sp>
        <p:nvSpPr>
          <p:cNvPr id="3" name="Content Placeholder 2"/>
          <p:cNvSpPr>
            <a:spLocks noGrp="1"/>
          </p:cNvSpPr>
          <p:nvPr>
            <p:ph idx="1"/>
          </p:nvPr>
        </p:nvSpPr>
        <p:spPr>
          <a:xfrm>
            <a:off x="4766733" y="27307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6961-9F76-2213-34C9-1BC39E4B92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14131-1487-F4A7-A22B-0A790E7772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CCF7F-3810-A6EA-B80B-7BD54AA20C5E}"/>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BC68291C-FB6E-AD84-2EB6-0C9E9DB4F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5B316-8F73-7457-9737-3CDEF5A56858}"/>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3666967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ar-SY"/>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Y"/>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1"/>
            <a:ext cx="2743200" cy="5851525"/>
          </a:xfrm>
        </p:spPr>
        <p:txBody>
          <a:bodyPr vert="eaVert"/>
          <a:lstStyle/>
          <a:p>
            <a:r>
              <a:rPr lang="en-US"/>
              <a:t>Click to edit Master title style</a:t>
            </a:r>
            <a:endParaRPr lang="ar-SY"/>
          </a:p>
        </p:txBody>
      </p:sp>
      <p:sp>
        <p:nvSpPr>
          <p:cNvPr id="3" name="Vertical Text Placeholder 2"/>
          <p:cNvSpPr>
            <a:spLocks noGrp="1"/>
          </p:cNvSpPr>
          <p:nvPr>
            <p:ph type="body" orient="vert" idx="1"/>
          </p:nvPr>
        </p:nvSpPr>
        <p:spPr>
          <a:xfrm>
            <a:off x="609600" y="27466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027D8-A41A-900A-212B-FF510023D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1BEDB-D9D9-5AD3-17EE-F6411EDF5F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3E1E50-5A9A-F3A6-5621-544C53059AB1}"/>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C2B1584E-9B70-A6AD-3A80-39D9CE39D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B8DD8-471B-AAD4-9045-B0D636BADFDF}"/>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045107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C56D-5F38-F17B-3068-0E0D89235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E4E09F-9D36-39FE-D29E-7D086688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9DE846-3F29-E46B-7D2D-6202CCB397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FAB2E-2441-C3B3-E0AA-2487C3DEF1AA}"/>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a:extLst>
              <a:ext uri="{FF2B5EF4-FFF2-40B4-BE49-F238E27FC236}">
                <a16:creationId xmlns:a16="http://schemas.microsoft.com/office/drawing/2014/main" id="{042F1020-BAC9-FB4D-0423-16D923B370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40613-7B20-DFF3-CC53-A634EC64ED26}"/>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691321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8A8F-15E7-9B08-9623-D622B7B929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A565BF-C749-FF12-D6DE-52EB7D9E7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9C8A32-C055-45A1-9F27-15A2D5F684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784770-1750-972F-76DE-451963E8B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FD98DB-E251-0853-9B67-1E11DE856C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A05F27-4EB0-0E08-C93F-BD2749A457F3}"/>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8" name="Footer Placeholder 7">
            <a:extLst>
              <a:ext uri="{FF2B5EF4-FFF2-40B4-BE49-F238E27FC236}">
                <a16:creationId xmlns:a16="http://schemas.microsoft.com/office/drawing/2014/main" id="{B5DEDFF2-F346-68D9-E751-2EF8B78075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79FAB8-723C-B586-349E-1894F9F1B21B}"/>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18089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B33DB-1868-4941-6517-57E2ED3C3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E36031-58ED-93F1-08FF-ADAB5C926176}"/>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4" name="Footer Placeholder 3">
            <a:extLst>
              <a:ext uri="{FF2B5EF4-FFF2-40B4-BE49-F238E27FC236}">
                <a16:creationId xmlns:a16="http://schemas.microsoft.com/office/drawing/2014/main" id="{DA4F4AA6-D9F2-0F2C-4D12-03473BD091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2A5DAF-0A18-A15A-B4A4-445105F0DF22}"/>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823211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73A1E2-EA8A-BCF4-AEBB-F7C8F7A8AB00}"/>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3" name="Footer Placeholder 2">
            <a:extLst>
              <a:ext uri="{FF2B5EF4-FFF2-40B4-BE49-F238E27FC236}">
                <a16:creationId xmlns:a16="http://schemas.microsoft.com/office/drawing/2014/main" id="{5AC6532B-5F4C-5985-1871-A76099CF04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6844EC-3FF2-22A2-85B2-EE8A60239E6E}"/>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956371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201D-9DE8-8C92-FBD3-E048DD082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514599-D839-B7E0-87BD-DEDC4F3F1E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A69151-8163-8D5C-C1AD-617733CDB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95840B-1217-0FA4-1F0D-9192F6E6ED70}"/>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a:extLst>
              <a:ext uri="{FF2B5EF4-FFF2-40B4-BE49-F238E27FC236}">
                <a16:creationId xmlns:a16="http://schemas.microsoft.com/office/drawing/2014/main" id="{505F550B-F006-3005-4A1A-37FC27E08D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5F6259-E21F-17D9-7C74-6609F6AAC938}"/>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21674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C1D4-AA8E-1A36-400A-93D4699367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C416AD-7610-AF62-9843-37E4C248E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3E3D07-C088-11B9-CFE9-B4FCB7927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CE445-B796-9400-9911-B5CE170B2702}"/>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a:extLst>
              <a:ext uri="{FF2B5EF4-FFF2-40B4-BE49-F238E27FC236}">
                <a16:creationId xmlns:a16="http://schemas.microsoft.com/office/drawing/2014/main" id="{B09F69A4-13CF-0C76-37A8-E383FEF6F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3DBD7-1663-45D6-E99F-399BA021AA07}"/>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19972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t="-75000" b="-7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801A57-15EC-F67B-1B63-E4B2D72EA7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DD78B6-D338-1620-E457-B5BA59271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75A36-09BF-8A7B-6599-8F1D5BFA7B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8EA5C67F-7EB8-8286-AE3E-0C4B83B9DE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F97F75-00DC-304C-E43A-3AF361739B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57101-E87A-4D5C-98D8-050D8C43828C}" type="slidenum">
              <a:rPr lang="en-US" smtClean="0"/>
              <a:pPr/>
              <a:t>‹#›</a:t>
            </a:fld>
            <a:endParaRPr lang="en-US"/>
          </a:p>
        </p:txBody>
      </p:sp>
    </p:spTree>
    <p:extLst>
      <p:ext uri="{BB962C8B-B14F-4D97-AF65-F5344CB8AC3E}">
        <p14:creationId xmlns:p14="http://schemas.microsoft.com/office/powerpoint/2010/main" val="322713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t="-75000" b="-7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a:t>Click to edit Master title style</a:t>
            </a:r>
            <a:endParaRPr lang="ar-SY"/>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2"/>
          </p:nvPr>
        </p:nvSpPr>
        <p:spPr>
          <a:xfrm>
            <a:off x="8737600" y="6356373"/>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D718B3B-2F39-4D84-B1E7-2F0195BB17EE}" type="datetimeFigureOut">
              <a:rPr lang="en-US" smtClean="0"/>
              <a:pPr/>
              <a:t>3/5/2023</a:t>
            </a:fld>
            <a:endParaRPr lang="en-US"/>
          </a:p>
        </p:txBody>
      </p:sp>
      <p:sp>
        <p:nvSpPr>
          <p:cNvPr id="5" name="Footer Placeholder 4"/>
          <p:cNvSpPr>
            <a:spLocks noGrp="1"/>
          </p:cNvSpPr>
          <p:nvPr>
            <p:ph type="ftr" sz="quarter" idx="3"/>
          </p:nvPr>
        </p:nvSpPr>
        <p:spPr>
          <a:xfrm>
            <a:off x="4165600" y="6356373"/>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09600" y="6356373"/>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5D57101-E87A-4D5C-98D8-050D8C43828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25AA-CABC-241E-49C3-2F407EF2B02F}"/>
              </a:ext>
            </a:extLst>
          </p:cNvPr>
          <p:cNvSpPr>
            <a:spLocks noGrp="1"/>
          </p:cNvSpPr>
          <p:nvPr>
            <p:ph type="ctrTitle"/>
          </p:nvPr>
        </p:nvSpPr>
        <p:spPr>
          <a:xfrm>
            <a:off x="1524000" y="1122363"/>
            <a:ext cx="8653670" cy="878715"/>
          </a:xfrm>
        </p:spPr>
        <p:txBody>
          <a:bodyPr>
            <a:normAutofit fontScale="90000"/>
          </a:bodyPr>
          <a:lstStyle/>
          <a:p>
            <a:r>
              <a:rPr lang="en-US" b="1" dirty="0">
                <a:solidFill>
                  <a:schemeClr val="accent6">
                    <a:lumMod val="50000"/>
                  </a:schemeClr>
                </a:solidFill>
              </a:rPr>
              <a:t>New English File </a:t>
            </a:r>
            <a:br>
              <a:rPr lang="en-US" dirty="0"/>
            </a:br>
            <a:endParaRPr lang="en-US" dirty="0"/>
          </a:p>
        </p:txBody>
      </p:sp>
      <p:sp>
        <p:nvSpPr>
          <p:cNvPr id="3" name="Subtitle 2">
            <a:extLst>
              <a:ext uri="{FF2B5EF4-FFF2-40B4-BE49-F238E27FC236}">
                <a16:creationId xmlns:a16="http://schemas.microsoft.com/office/drawing/2014/main" id="{18B1C1C4-8963-DE6E-9CE9-DC34F9804664}"/>
              </a:ext>
            </a:extLst>
          </p:cNvPr>
          <p:cNvSpPr>
            <a:spLocks noGrp="1"/>
          </p:cNvSpPr>
          <p:nvPr>
            <p:ph type="subTitle" idx="1"/>
          </p:nvPr>
        </p:nvSpPr>
        <p:spPr>
          <a:xfrm>
            <a:off x="1364974" y="1122363"/>
            <a:ext cx="8653670" cy="878715"/>
          </a:xfrm>
        </p:spPr>
        <p:txBody>
          <a:bodyPr>
            <a:normAutofit fontScale="92500" lnSpcReduction="10000"/>
          </a:bodyPr>
          <a:lstStyle/>
          <a:p>
            <a:r>
              <a:rPr lang="en-US" sz="3200" b="1" dirty="0">
                <a:solidFill>
                  <a:schemeClr val="accent2">
                    <a:lumMod val="75000"/>
                  </a:schemeClr>
                </a:solidFill>
              </a:rPr>
              <a:t>Intermediate</a:t>
            </a:r>
          </a:p>
          <a:p>
            <a:r>
              <a:rPr lang="en-US" sz="2600" b="1" dirty="0">
                <a:solidFill>
                  <a:schemeClr val="accent6">
                    <a:lumMod val="75000"/>
                  </a:schemeClr>
                </a:solidFill>
              </a:rPr>
              <a:t>Session 12</a:t>
            </a:r>
          </a:p>
          <a:p>
            <a:endParaRPr lang="en-US" sz="3200" b="1" dirty="0">
              <a:solidFill>
                <a:schemeClr val="accent2">
                  <a:lumMod val="75000"/>
                </a:schemeClr>
              </a:solidFill>
            </a:endParaRPr>
          </a:p>
        </p:txBody>
      </p:sp>
      <p:pic>
        <p:nvPicPr>
          <p:cNvPr id="4" name="Audio 3">
            <a:hlinkClick r:id="" action="ppaction://media"/>
            <a:extLst>
              <a:ext uri="{FF2B5EF4-FFF2-40B4-BE49-F238E27FC236}">
                <a16:creationId xmlns:a16="http://schemas.microsoft.com/office/drawing/2014/main" id="{D02F5F45-3E1A-137F-11AE-5F26FB1505B9}"/>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0204347"/>
      </p:ext>
    </p:extLst>
  </p:cSld>
  <p:clrMapOvr>
    <a:masterClrMapping/>
  </p:clrMapOvr>
  <mc:AlternateContent xmlns:mc="http://schemas.openxmlformats.org/markup-compatibility/2006" xmlns:p14="http://schemas.microsoft.com/office/powerpoint/2010/main">
    <mc:Choice Requires="p14">
      <p:transition spd="slow" p14:dur="2000" advTm="3618"/>
    </mc:Choice>
    <mc:Fallback xmlns="">
      <p:transition spd="slow" advTm="3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9C9D6-A254-CEFD-289C-1F37CDDAACB0}"/>
              </a:ext>
            </a:extLst>
          </p:cNvPr>
          <p:cNvSpPr>
            <a:spLocks noGrp="1"/>
          </p:cNvSpPr>
          <p:nvPr>
            <p:ph idx="1"/>
          </p:nvPr>
        </p:nvSpPr>
        <p:spPr>
          <a:xfrm>
            <a:off x="639417" y="212035"/>
            <a:ext cx="10995992" cy="5885415"/>
          </a:xfrm>
        </p:spPr>
        <p:txBody>
          <a:bodyPr/>
          <a:lstStyle/>
          <a:p>
            <a:pPr marL="0" indent="0">
              <a:lnSpc>
                <a:spcPct val="150000"/>
              </a:lnSpc>
              <a:buNone/>
            </a:pPr>
            <a:r>
              <a:rPr lang="en-US" b="1" dirty="0">
                <a:solidFill>
                  <a:schemeClr val="accent6">
                    <a:lumMod val="75000"/>
                  </a:schemeClr>
                </a:solidFill>
              </a:rPr>
              <a:t>Complete with an adjective from the bold verb.</a:t>
            </a:r>
          </a:p>
          <a:p>
            <a:pPr marL="0" indent="0">
              <a:lnSpc>
                <a:spcPct val="150000"/>
              </a:lnSpc>
              <a:buNone/>
            </a:pPr>
            <a:r>
              <a:rPr lang="en-US" b="1" dirty="0"/>
              <a:t>1. </a:t>
            </a:r>
            <a:r>
              <a:rPr lang="en-US" dirty="0"/>
              <a:t>Are you _____________ in sport?</a:t>
            </a:r>
            <a:r>
              <a:rPr lang="en-US" b="1" dirty="0"/>
              <a:t>					interest</a:t>
            </a:r>
          </a:p>
          <a:p>
            <a:pPr marL="0" indent="0">
              <a:lnSpc>
                <a:spcPct val="150000"/>
              </a:lnSpc>
              <a:buNone/>
            </a:pPr>
            <a:r>
              <a:rPr lang="en-US" b="1" dirty="0"/>
              <a:t>2. </a:t>
            </a:r>
            <a:r>
              <a:rPr lang="en-US" dirty="0"/>
              <a:t>I was very _____________ when I failed the exam.		</a:t>
            </a:r>
            <a:r>
              <a:rPr lang="en-US" b="1" dirty="0"/>
              <a:t>depress</a:t>
            </a:r>
          </a:p>
          <a:p>
            <a:pPr marL="0" indent="0">
              <a:lnSpc>
                <a:spcPct val="150000"/>
              </a:lnSpc>
              <a:buNone/>
            </a:pPr>
            <a:r>
              <a:rPr lang="en-US" b="1" dirty="0"/>
              <a:t>3. </a:t>
            </a:r>
            <a:r>
              <a:rPr lang="en-US" dirty="0"/>
              <a:t>This book is really _____________ . I can’t finish it.</a:t>
            </a:r>
            <a:r>
              <a:rPr lang="en-US" b="1" dirty="0"/>
              <a:t>		bore</a:t>
            </a:r>
          </a:p>
          <a:p>
            <a:pPr marL="0" indent="0">
              <a:lnSpc>
                <a:spcPct val="150000"/>
              </a:lnSpc>
              <a:buNone/>
            </a:pPr>
            <a:r>
              <a:rPr lang="en-US" b="1" dirty="0"/>
              <a:t>4. </a:t>
            </a:r>
            <a:r>
              <a:rPr lang="en-US" dirty="0"/>
              <a:t>I completely forgot his name. It was so _____________! 	</a:t>
            </a:r>
            <a:r>
              <a:rPr lang="en-US" b="1" dirty="0"/>
              <a:t>embarrass </a:t>
            </a:r>
          </a:p>
          <a:p>
            <a:pPr marL="0" indent="0">
              <a:lnSpc>
                <a:spcPct val="150000"/>
              </a:lnSpc>
              <a:buNone/>
            </a:pPr>
            <a:r>
              <a:rPr lang="en-US" b="1" dirty="0"/>
              <a:t>5. </a:t>
            </a:r>
            <a:r>
              <a:rPr lang="en-US" dirty="0"/>
              <a:t>I felt very _____________ because I just couldn’t do it. 	</a:t>
            </a:r>
            <a:r>
              <a:rPr lang="en-US" b="1" dirty="0"/>
              <a:t>frustrate</a:t>
            </a:r>
          </a:p>
          <a:p>
            <a:pPr marL="0" indent="0">
              <a:buNone/>
            </a:pPr>
            <a:endParaRPr lang="en-US" b="1" dirty="0"/>
          </a:p>
          <a:p>
            <a:pPr marL="0" indent="0">
              <a:buNone/>
            </a:pPr>
            <a:endParaRPr lang="en-US" dirty="0"/>
          </a:p>
        </p:txBody>
      </p:sp>
      <p:sp>
        <p:nvSpPr>
          <p:cNvPr id="4" name="TextBox 3">
            <a:extLst>
              <a:ext uri="{FF2B5EF4-FFF2-40B4-BE49-F238E27FC236}">
                <a16:creationId xmlns:a16="http://schemas.microsoft.com/office/drawing/2014/main" id="{A1DC1FDD-6899-E82F-8948-0ED3BBCB2C6B}"/>
              </a:ext>
            </a:extLst>
          </p:cNvPr>
          <p:cNvSpPr txBox="1"/>
          <p:nvPr/>
        </p:nvSpPr>
        <p:spPr>
          <a:xfrm>
            <a:off x="2670312" y="1106678"/>
            <a:ext cx="1701813" cy="523220"/>
          </a:xfrm>
          <a:prstGeom prst="rect">
            <a:avLst/>
          </a:prstGeom>
          <a:noFill/>
        </p:spPr>
        <p:txBody>
          <a:bodyPr wrap="none" rtlCol="0">
            <a:spAutoFit/>
          </a:bodyPr>
          <a:lstStyle/>
          <a:p>
            <a:r>
              <a:rPr lang="en-US" sz="2800" b="1" dirty="0">
                <a:solidFill>
                  <a:schemeClr val="accent2">
                    <a:lumMod val="75000"/>
                  </a:schemeClr>
                </a:solidFill>
              </a:rPr>
              <a:t>interested</a:t>
            </a:r>
          </a:p>
        </p:txBody>
      </p:sp>
      <p:sp>
        <p:nvSpPr>
          <p:cNvPr id="5" name="TextBox 4">
            <a:extLst>
              <a:ext uri="{FF2B5EF4-FFF2-40B4-BE49-F238E27FC236}">
                <a16:creationId xmlns:a16="http://schemas.microsoft.com/office/drawing/2014/main" id="{0BE541F0-F46D-8629-0420-BA8F7CCEA61A}"/>
              </a:ext>
            </a:extLst>
          </p:cNvPr>
          <p:cNvSpPr txBox="1"/>
          <p:nvPr/>
        </p:nvSpPr>
        <p:spPr>
          <a:xfrm>
            <a:off x="2696818" y="1875183"/>
            <a:ext cx="1714700" cy="523220"/>
          </a:xfrm>
          <a:prstGeom prst="rect">
            <a:avLst/>
          </a:prstGeom>
          <a:noFill/>
        </p:spPr>
        <p:txBody>
          <a:bodyPr wrap="none" rtlCol="0">
            <a:spAutoFit/>
          </a:bodyPr>
          <a:lstStyle/>
          <a:p>
            <a:r>
              <a:rPr lang="en-US" sz="2800" b="1" dirty="0">
                <a:solidFill>
                  <a:schemeClr val="accent2">
                    <a:lumMod val="75000"/>
                  </a:schemeClr>
                </a:solidFill>
              </a:rPr>
              <a:t>depressed</a:t>
            </a:r>
          </a:p>
        </p:txBody>
      </p:sp>
      <p:sp>
        <p:nvSpPr>
          <p:cNvPr id="6" name="TextBox 5">
            <a:extLst>
              <a:ext uri="{FF2B5EF4-FFF2-40B4-BE49-F238E27FC236}">
                <a16:creationId xmlns:a16="http://schemas.microsoft.com/office/drawing/2014/main" id="{6E32DD57-B46A-C9A2-31D9-D931FC1C69A5}"/>
              </a:ext>
            </a:extLst>
          </p:cNvPr>
          <p:cNvSpPr txBox="1"/>
          <p:nvPr/>
        </p:nvSpPr>
        <p:spPr>
          <a:xfrm>
            <a:off x="3836505" y="2668356"/>
            <a:ext cx="1148071" cy="523220"/>
          </a:xfrm>
          <a:prstGeom prst="rect">
            <a:avLst/>
          </a:prstGeom>
          <a:noFill/>
        </p:spPr>
        <p:txBody>
          <a:bodyPr wrap="none" rtlCol="0">
            <a:spAutoFit/>
          </a:bodyPr>
          <a:lstStyle/>
          <a:p>
            <a:r>
              <a:rPr lang="en-US" sz="2800" b="1" dirty="0">
                <a:solidFill>
                  <a:schemeClr val="accent2">
                    <a:lumMod val="75000"/>
                  </a:schemeClr>
                </a:solidFill>
              </a:rPr>
              <a:t>boring</a:t>
            </a:r>
          </a:p>
        </p:txBody>
      </p:sp>
      <p:sp>
        <p:nvSpPr>
          <p:cNvPr id="7" name="TextBox 6">
            <a:extLst>
              <a:ext uri="{FF2B5EF4-FFF2-40B4-BE49-F238E27FC236}">
                <a16:creationId xmlns:a16="http://schemas.microsoft.com/office/drawing/2014/main" id="{ACDB72C5-D34C-F3DB-BDA7-A917306871BE}"/>
              </a:ext>
            </a:extLst>
          </p:cNvPr>
          <p:cNvSpPr txBox="1"/>
          <p:nvPr/>
        </p:nvSpPr>
        <p:spPr>
          <a:xfrm>
            <a:off x="6798365" y="3429000"/>
            <a:ext cx="2190151" cy="523220"/>
          </a:xfrm>
          <a:prstGeom prst="rect">
            <a:avLst/>
          </a:prstGeom>
          <a:noFill/>
        </p:spPr>
        <p:txBody>
          <a:bodyPr wrap="none" rtlCol="0">
            <a:spAutoFit/>
          </a:bodyPr>
          <a:lstStyle/>
          <a:p>
            <a:r>
              <a:rPr lang="en-US" sz="2800" b="1" dirty="0">
                <a:solidFill>
                  <a:schemeClr val="accent2">
                    <a:lumMod val="75000"/>
                  </a:schemeClr>
                </a:solidFill>
              </a:rPr>
              <a:t>embarrassing</a:t>
            </a:r>
          </a:p>
        </p:txBody>
      </p:sp>
      <p:sp>
        <p:nvSpPr>
          <p:cNvPr id="8" name="TextBox 7">
            <a:extLst>
              <a:ext uri="{FF2B5EF4-FFF2-40B4-BE49-F238E27FC236}">
                <a16:creationId xmlns:a16="http://schemas.microsoft.com/office/drawing/2014/main" id="{FF98C5E3-8B5C-278A-F5DA-3EF71DB5BE15}"/>
              </a:ext>
            </a:extLst>
          </p:cNvPr>
          <p:cNvSpPr txBox="1"/>
          <p:nvPr/>
        </p:nvSpPr>
        <p:spPr>
          <a:xfrm>
            <a:off x="2670312" y="4197988"/>
            <a:ext cx="1671868" cy="523220"/>
          </a:xfrm>
          <a:prstGeom prst="rect">
            <a:avLst/>
          </a:prstGeom>
          <a:noFill/>
        </p:spPr>
        <p:txBody>
          <a:bodyPr wrap="none" rtlCol="0">
            <a:spAutoFit/>
          </a:bodyPr>
          <a:lstStyle/>
          <a:p>
            <a:r>
              <a:rPr lang="en-US" sz="2800" b="1" dirty="0">
                <a:solidFill>
                  <a:schemeClr val="accent2">
                    <a:lumMod val="75000"/>
                  </a:schemeClr>
                </a:solidFill>
              </a:rPr>
              <a:t>frustrated</a:t>
            </a:r>
          </a:p>
        </p:txBody>
      </p:sp>
      <p:pic>
        <p:nvPicPr>
          <p:cNvPr id="10" name="Audio 9">
            <a:hlinkClick r:id="" action="ppaction://media"/>
            <a:extLst>
              <a:ext uri="{FF2B5EF4-FFF2-40B4-BE49-F238E27FC236}">
                <a16:creationId xmlns:a16="http://schemas.microsoft.com/office/drawing/2014/main" id="{D76E5D67-736C-500E-7F69-EA9C165ECC75}"/>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38723421"/>
      </p:ext>
    </p:extLst>
  </p:cSld>
  <p:clrMapOvr>
    <a:masterClrMapping/>
  </p:clrMapOvr>
  <mc:AlternateContent xmlns:mc="http://schemas.openxmlformats.org/markup-compatibility/2006" xmlns:p14="http://schemas.microsoft.com/office/powerpoint/2010/main">
    <mc:Choice Requires="p14">
      <p:transition spd="slow" p14:dur="2000" advTm="28097"/>
    </mc:Choice>
    <mc:Fallback xmlns="">
      <p:transition spd="slow" advTm="28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9C9D6-A254-CEFD-289C-1F37CDDAACB0}"/>
              </a:ext>
            </a:extLst>
          </p:cNvPr>
          <p:cNvSpPr>
            <a:spLocks noGrp="1"/>
          </p:cNvSpPr>
          <p:nvPr>
            <p:ph idx="1"/>
          </p:nvPr>
        </p:nvSpPr>
        <p:spPr>
          <a:xfrm>
            <a:off x="838199" y="291548"/>
            <a:ext cx="11009243" cy="5885415"/>
          </a:xfrm>
        </p:spPr>
        <p:txBody>
          <a:bodyPr/>
          <a:lstStyle/>
          <a:p>
            <a:pPr marL="0" indent="0">
              <a:buNone/>
            </a:pPr>
            <a:r>
              <a:rPr lang="en-US" b="1" dirty="0">
                <a:solidFill>
                  <a:schemeClr val="accent6">
                    <a:lumMod val="75000"/>
                  </a:schemeClr>
                </a:solidFill>
              </a:rPr>
              <a:t>Complete with one word.</a:t>
            </a:r>
          </a:p>
          <a:p>
            <a:pPr marL="0" indent="0">
              <a:lnSpc>
                <a:spcPct val="150000"/>
              </a:lnSpc>
              <a:buNone/>
            </a:pPr>
            <a:r>
              <a:rPr lang="en-US" b="1" dirty="0"/>
              <a:t>1. </a:t>
            </a:r>
            <a:r>
              <a:rPr lang="en-US" dirty="0"/>
              <a:t>Please switch _______ your mobile. You can’t use it here.</a:t>
            </a:r>
          </a:p>
          <a:p>
            <a:pPr marL="0" indent="0">
              <a:lnSpc>
                <a:spcPct val="150000"/>
              </a:lnSpc>
              <a:buNone/>
            </a:pPr>
            <a:r>
              <a:rPr lang="en-US" b="1" dirty="0"/>
              <a:t>2. </a:t>
            </a:r>
            <a:r>
              <a:rPr lang="en-US" dirty="0"/>
              <a:t>I’m afraid John’s out. Can you call _______ later?</a:t>
            </a:r>
          </a:p>
          <a:p>
            <a:pPr marL="0" indent="0">
              <a:lnSpc>
                <a:spcPct val="150000"/>
              </a:lnSpc>
              <a:buNone/>
            </a:pPr>
            <a:r>
              <a:rPr lang="en-US" b="1" dirty="0"/>
              <a:t>3. </a:t>
            </a:r>
            <a:r>
              <a:rPr lang="en-US" dirty="0"/>
              <a:t>I can’t believe it! He hung _______ in the middle of our conversation!</a:t>
            </a:r>
          </a:p>
          <a:p>
            <a:pPr marL="0" indent="0">
              <a:lnSpc>
                <a:spcPct val="150000"/>
              </a:lnSpc>
              <a:buNone/>
            </a:pPr>
            <a:r>
              <a:rPr lang="en-US" b="1" dirty="0"/>
              <a:t>4. </a:t>
            </a:r>
            <a:r>
              <a:rPr lang="en-US" dirty="0"/>
              <a:t>She looks _______ her mother. They both have big eyes.</a:t>
            </a:r>
          </a:p>
          <a:p>
            <a:pPr marL="0" indent="0">
              <a:lnSpc>
                <a:spcPct val="150000"/>
              </a:lnSpc>
              <a:buNone/>
            </a:pPr>
            <a:r>
              <a:rPr lang="en-US" b="1" dirty="0"/>
              <a:t>5. </a:t>
            </a:r>
            <a:r>
              <a:rPr lang="en-US" dirty="0"/>
              <a:t>He’s _______ his late forties.</a:t>
            </a:r>
          </a:p>
          <a:p>
            <a:pPr marL="0" indent="0">
              <a:buNone/>
            </a:pPr>
            <a:endParaRPr lang="en-US" dirty="0"/>
          </a:p>
        </p:txBody>
      </p:sp>
      <p:sp>
        <p:nvSpPr>
          <p:cNvPr id="2" name="TextBox 1">
            <a:extLst>
              <a:ext uri="{FF2B5EF4-FFF2-40B4-BE49-F238E27FC236}">
                <a16:creationId xmlns:a16="http://schemas.microsoft.com/office/drawing/2014/main" id="{A568524F-DAF1-DF9F-35F2-8CC13617CB8D}"/>
              </a:ext>
            </a:extLst>
          </p:cNvPr>
          <p:cNvSpPr txBox="1"/>
          <p:nvPr/>
        </p:nvSpPr>
        <p:spPr>
          <a:xfrm>
            <a:off x="3498574" y="954157"/>
            <a:ext cx="604653" cy="523220"/>
          </a:xfrm>
          <a:prstGeom prst="rect">
            <a:avLst/>
          </a:prstGeom>
          <a:noFill/>
        </p:spPr>
        <p:txBody>
          <a:bodyPr wrap="none" rtlCol="0">
            <a:spAutoFit/>
          </a:bodyPr>
          <a:lstStyle/>
          <a:p>
            <a:r>
              <a:rPr lang="en-US" sz="2800" b="1" dirty="0">
                <a:solidFill>
                  <a:schemeClr val="accent2">
                    <a:lumMod val="75000"/>
                  </a:schemeClr>
                </a:solidFill>
              </a:rPr>
              <a:t>off</a:t>
            </a:r>
          </a:p>
        </p:txBody>
      </p:sp>
      <p:sp>
        <p:nvSpPr>
          <p:cNvPr id="4" name="TextBox 3">
            <a:extLst>
              <a:ext uri="{FF2B5EF4-FFF2-40B4-BE49-F238E27FC236}">
                <a16:creationId xmlns:a16="http://schemas.microsoft.com/office/drawing/2014/main" id="{01044FD3-C80E-95DA-FA35-15F71436E023}"/>
              </a:ext>
            </a:extLst>
          </p:cNvPr>
          <p:cNvSpPr txBox="1"/>
          <p:nvPr/>
        </p:nvSpPr>
        <p:spPr>
          <a:xfrm>
            <a:off x="6342820" y="1702904"/>
            <a:ext cx="878767" cy="523220"/>
          </a:xfrm>
          <a:prstGeom prst="rect">
            <a:avLst/>
          </a:prstGeom>
          <a:noFill/>
        </p:spPr>
        <p:txBody>
          <a:bodyPr wrap="none" rtlCol="0">
            <a:spAutoFit/>
          </a:bodyPr>
          <a:lstStyle/>
          <a:p>
            <a:r>
              <a:rPr lang="en-US" sz="2800" b="1" dirty="0">
                <a:solidFill>
                  <a:schemeClr val="accent2">
                    <a:lumMod val="75000"/>
                  </a:schemeClr>
                </a:solidFill>
              </a:rPr>
              <a:t>back</a:t>
            </a:r>
          </a:p>
        </p:txBody>
      </p:sp>
      <p:sp>
        <p:nvSpPr>
          <p:cNvPr id="5" name="TextBox 4">
            <a:extLst>
              <a:ext uri="{FF2B5EF4-FFF2-40B4-BE49-F238E27FC236}">
                <a16:creationId xmlns:a16="http://schemas.microsoft.com/office/drawing/2014/main" id="{76BE9287-11B5-E201-9E65-59C36C094C4A}"/>
              </a:ext>
            </a:extLst>
          </p:cNvPr>
          <p:cNvSpPr txBox="1"/>
          <p:nvPr/>
        </p:nvSpPr>
        <p:spPr>
          <a:xfrm>
            <a:off x="5227982" y="2484783"/>
            <a:ext cx="569387" cy="523220"/>
          </a:xfrm>
          <a:prstGeom prst="rect">
            <a:avLst/>
          </a:prstGeom>
          <a:noFill/>
        </p:spPr>
        <p:txBody>
          <a:bodyPr wrap="none" rtlCol="0">
            <a:spAutoFit/>
          </a:bodyPr>
          <a:lstStyle/>
          <a:p>
            <a:r>
              <a:rPr lang="en-US" sz="2800" b="1" dirty="0">
                <a:solidFill>
                  <a:schemeClr val="accent2">
                    <a:lumMod val="75000"/>
                  </a:schemeClr>
                </a:solidFill>
              </a:rPr>
              <a:t>up</a:t>
            </a:r>
          </a:p>
        </p:txBody>
      </p:sp>
      <p:sp>
        <p:nvSpPr>
          <p:cNvPr id="6" name="TextBox 5">
            <a:extLst>
              <a:ext uri="{FF2B5EF4-FFF2-40B4-BE49-F238E27FC236}">
                <a16:creationId xmlns:a16="http://schemas.microsoft.com/office/drawing/2014/main" id="{CBBFB5DE-9F9F-0A55-D9DB-8A3DCFF55EB1}"/>
              </a:ext>
            </a:extLst>
          </p:cNvPr>
          <p:cNvSpPr txBox="1"/>
          <p:nvPr/>
        </p:nvSpPr>
        <p:spPr>
          <a:xfrm>
            <a:off x="2893921" y="3234255"/>
            <a:ext cx="705450" cy="523220"/>
          </a:xfrm>
          <a:prstGeom prst="rect">
            <a:avLst/>
          </a:prstGeom>
          <a:noFill/>
        </p:spPr>
        <p:txBody>
          <a:bodyPr wrap="none" rtlCol="0">
            <a:spAutoFit/>
          </a:bodyPr>
          <a:lstStyle/>
          <a:p>
            <a:r>
              <a:rPr lang="en-US" sz="2800" b="1" dirty="0">
                <a:solidFill>
                  <a:schemeClr val="accent2">
                    <a:lumMod val="75000"/>
                  </a:schemeClr>
                </a:solidFill>
              </a:rPr>
              <a:t>like</a:t>
            </a:r>
          </a:p>
        </p:txBody>
      </p:sp>
      <p:sp>
        <p:nvSpPr>
          <p:cNvPr id="7" name="TextBox 6">
            <a:extLst>
              <a:ext uri="{FF2B5EF4-FFF2-40B4-BE49-F238E27FC236}">
                <a16:creationId xmlns:a16="http://schemas.microsoft.com/office/drawing/2014/main" id="{DE53361C-1A1C-5222-67F2-758C4B0E3820}"/>
              </a:ext>
            </a:extLst>
          </p:cNvPr>
          <p:cNvSpPr txBox="1"/>
          <p:nvPr/>
        </p:nvSpPr>
        <p:spPr>
          <a:xfrm>
            <a:off x="2034209" y="3982279"/>
            <a:ext cx="465192" cy="523220"/>
          </a:xfrm>
          <a:prstGeom prst="rect">
            <a:avLst/>
          </a:prstGeom>
          <a:noFill/>
        </p:spPr>
        <p:txBody>
          <a:bodyPr wrap="none" rtlCol="0">
            <a:spAutoFit/>
          </a:bodyPr>
          <a:lstStyle/>
          <a:p>
            <a:r>
              <a:rPr lang="en-US" sz="2800" b="1" dirty="0">
                <a:solidFill>
                  <a:schemeClr val="accent2">
                    <a:lumMod val="75000"/>
                  </a:schemeClr>
                </a:solidFill>
              </a:rPr>
              <a:t>in</a:t>
            </a:r>
          </a:p>
        </p:txBody>
      </p:sp>
      <p:pic>
        <p:nvPicPr>
          <p:cNvPr id="10" name="Audio 9">
            <a:hlinkClick r:id="" action="ppaction://media"/>
            <a:extLst>
              <a:ext uri="{FF2B5EF4-FFF2-40B4-BE49-F238E27FC236}">
                <a16:creationId xmlns:a16="http://schemas.microsoft.com/office/drawing/2014/main" id="{22D7372F-182D-35A7-4BF8-24066479D2E2}"/>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35832930"/>
      </p:ext>
    </p:extLst>
  </p:cSld>
  <p:clrMapOvr>
    <a:masterClrMapping/>
  </p:clrMapOvr>
  <mc:AlternateContent xmlns:mc="http://schemas.openxmlformats.org/markup-compatibility/2006" xmlns:p14="http://schemas.microsoft.com/office/powerpoint/2010/main">
    <mc:Choice Requires="p14">
      <p:transition spd="slow" p14:dur="2000" advTm="26411"/>
    </mc:Choice>
    <mc:Fallback xmlns="">
      <p:transition spd="slow" advTm="26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4315C5-EF90-BD67-558D-81FEBB35B490}"/>
              </a:ext>
            </a:extLst>
          </p:cNvPr>
          <p:cNvSpPr>
            <a:spLocks noGrp="1"/>
          </p:cNvSpPr>
          <p:nvPr>
            <p:ph idx="1"/>
          </p:nvPr>
        </p:nvSpPr>
        <p:spPr>
          <a:xfrm>
            <a:off x="344557" y="0"/>
            <a:ext cx="11542643" cy="6858000"/>
          </a:xfrm>
        </p:spPr>
        <p:txBody>
          <a:bodyPr>
            <a:normAutofit fontScale="92500"/>
          </a:bodyPr>
          <a:lstStyle/>
          <a:p>
            <a:pPr marL="0" indent="0">
              <a:buNone/>
            </a:pPr>
            <a:r>
              <a:rPr lang="en-US" b="1" dirty="0">
                <a:solidFill>
                  <a:schemeClr val="accent6">
                    <a:lumMod val="75000"/>
                  </a:schemeClr>
                </a:solidFill>
              </a:rPr>
              <a:t>Reading                                          The best day of my life</a:t>
            </a:r>
          </a:p>
          <a:p>
            <a:pPr marL="0" indent="0" algn="just">
              <a:buNone/>
            </a:pPr>
            <a:r>
              <a:rPr lang="en-US" dirty="0"/>
              <a:t>One of he best days of my life was when my agent phoned to say that my first novel, </a:t>
            </a:r>
            <a:r>
              <a:rPr lang="en-US" i="1" dirty="0"/>
              <a:t>The Ice House</a:t>
            </a:r>
            <a:r>
              <a:rPr lang="en-US" dirty="0"/>
              <a:t>, had been accepted by a publisher- I'd finished the book 18 months earlier, and I didn't think it was ever going to be published. It was one morning in the autumn of 1990 when the phone call came I was 39, and a friend of mine turned up, sat down at my kitchen table and </a:t>
            </a:r>
            <a:r>
              <a:rPr lang="en-US" dirty="0">
                <a:highlight>
                  <a:srgbClr val="FFFF00"/>
                </a:highlight>
              </a:rPr>
              <a:t>burst into </a:t>
            </a:r>
            <a:r>
              <a:rPr lang="en-US" dirty="0"/>
              <a:t>tears because she was having problems with her marriage. I was doing my best to try to console her when the phone rang. So there I was, listening to the best news of my life, while my friend was crying over the worst news of her life. My agent said, 'Aren't you pleased? why aren't you more excited?’ I said, I am but I’ll tell you later. I put the phone down and tried to be </a:t>
            </a:r>
            <a:r>
              <a:rPr lang="en-US" dirty="0">
                <a:highlight>
                  <a:srgbClr val="FFFF00"/>
                </a:highlight>
              </a:rPr>
              <a:t>sympathetic</a:t>
            </a:r>
            <a:r>
              <a:rPr lang="en-US" dirty="0"/>
              <a:t> to my friend. But at 1 o'clock I </a:t>
            </a:r>
            <a:r>
              <a:rPr lang="en-US" dirty="0">
                <a:highlight>
                  <a:srgbClr val="FFFF00"/>
                </a:highlight>
              </a:rPr>
              <a:t>couldn't stand </a:t>
            </a:r>
            <a:r>
              <a:rPr lang="en-US" dirty="0"/>
              <a:t>it any longer so I said, 'Stay there I have to go out for ten minutes'. I came back with a bottle of champagne. ‘You and I are going to drink some champagne,’ I said, and told her my good news. She was a much happier lady when she left! I can’t</a:t>
            </a:r>
            <a:r>
              <a:rPr lang="ar-SA" dirty="0"/>
              <a:t> </a:t>
            </a:r>
            <a:r>
              <a:rPr lang="en-US" dirty="0"/>
              <a:t>I remember how many publishers had </a:t>
            </a:r>
            <a:r>
              <a:rPr lang="en-US" dirty="0">
                <a:highlight>
                  <a:srgbClr val="FFFF00"/>
                </a:highlight>
              </a:rPr>
              <a:t>turned down </a:t>
            </a:r>
            <a:r>
              <a:rPr lang="en-US" dirty="0"/>
              <a:t>my book, because my agent didn’t tell me. I don't know how many copies it's sold now , a couple of million I should think because it's published in 36 countries. But I have absolutely no sympathy for those publishers who rejected my book. I was </a:t>
            </a:r>
            <a:r>
              <a:rPr lang="en-US" dirty="0">
                <a:highlight>
                  <a:srgbClr val="FFFF00"/>
                </a:highlight>
              </a:rPr>
              <a:t>deeply hurt </a:t>
            </a:r>
            <a:r>
              <a:rPr lang="en-US" dirty="0"/>
              <a:t>at the time, but now I'm laughing!</a:t>
            </a:r>
          </a:p>
          <a:p>
            <a:pPr marL="0" indent="0" algn="just">
              <a:buNone/>
            </a:pPr>
            <a:endParaRPr lang="en-US" dirty="0"/>
          </a:p>
          <a:p>
            <a:pPr marL="0" indent="0">
              <a:buNone/>
            </a:pPr>
            <a:endParaRPr lang="en-US" dirty="0"/>
          </a:p>
          <a:p>
            <a:pPr marL="0" indent="0">
              <a:buNone/>
            </a:pPr>
            <a:endParaRPr lang="en-US" dirty="0"/>
          </a:p>
          <a:p>
            <a:pPr marL="0" indent="0">
              <a:buNone/>
            </a:pPr>
            <a:endParaRPr lang="en-US" dirty="0"/>
          </a:p>
        </p:txBody>
      </p:sp>
      <p:pic>
        <p:nvPicPr>
          <p:cNvPr id="2" name="Audio 1">
            <a:hlinkClick r:id="" action="ppaction://media"/>
            <a:extLst>
              <a:ext uri="{FF2B5EF4-FFF2-40B4-BE49-F238E27FC236}">
                <a16:creationId xmlns:a16="http://schemas.microsoft.com/office/drawing/2014/main" id="{FBE87360-61D7-5254-1CD7-BBDEC188A0FF}"/>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8836198"/>
      </p:ext>
    </p:extLst>
  </p:cSld>
  <p:clrMapOvr>
    <a:masterClrMapping/>
  </p:clrMapOvr>
  <mc:AlternateContent xmlns:mc="http://schemas.openxmlformats.org/markup-compatibility/2006" xmlns:p14="http://schemas.microsoft.com/office/powerpoint/2010/main">
    <mc:Choice Requires="p14">
      <p:transition spd="slow" p14:dur="2000" advTm="9019"/>
    </mc:Choice>
    <mc:Fallback xmlns="">
      <p:transition spd="slow" advTm="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9C9D6-A254-CEFD-289C-1F37CDDAACB0}"/>
              </a:ext>
            </a:extLst>
          </p:cNvPr>
          <p:cNvSpPr>
            <a:spLocks noGrp="1"/>
          </p:cNvSpPr>
          <p:nvPr>
            <p:ph idx="1"/>
          </p:nvPr>
        </p:nvSpPr>
        <p:spPr>
          <a:xfrm>
            <a:off x="265043" y="291548"/>
            <a:ext cx="11622157" cy="5885415"/>
          </a:xfrm>
        </p:spPr>
        <p:txBody>
          <a:bodyPr>
            <a:normAutofit lnSpcReduction="10000"/>
          </a:bodyPr>
          <a:lstStyle/>
          <a:p>
            <a:pPr marL="0" indent="0">
              <a:lnSpc>
                <a:spcPct val="150000"/>
              </a:lnSpc>
              <a:buNone/>
            </a:pPr>
            <a:r>
              <a:rPr lang="en-US" sz="3200" b="1" dirty="0">
                <a:solidFill>
                  <a:schemeClr val="accent6">
                    <a:lumMod val="75000"/>
                  </a:schemeClr>
                </a:solidFill>
              </a:rPr>
              <a:t>Can you guess the meaning of the </a:t>
            </a:r>
            <a:r>
              <a:rPr lang="en-US" sz="3200" b="1" dirty="0">
                <a:solidFill>
                  <a:schemeClr val="accent6">
                    <a:lumMod val="75000"/>
                  </a:schemeClr>
                </a:solidFill>
                <a:highlight>
                  <a:srgbClr val="FFFF00"/>
                </a:highlight>
              </a:rPr>
              <a:t>highlighted</a:t>
            </a:r>
            <a:r>
              <a:rPr lang="en-US" sz="3200" b="1" dirty="0">
                <a:solidFill>
                  <a:schemeClr val="accent6">
                    <a:lumMod val="75000"/>
                  </a:schemeClr>
                </a:solidFill>
              </a:rPr>
              <a:t> words?</a:t>
            </a:r>
          </a:p>
          <a:p>
            <a:pPr marL="0" indent="0">
              <a:lnSpc>
                <a:spcPct val="150000"/>
              </a:lnSpc>
              <a:buNone/>
            </a:pPr>
            <a:r>
              <a:rPr lang="en-US" sz="3200" dirty="0"/>
              <a:t>She </a:t>
            </a:r>
            <a:r>
              <a:rPr lang="en-US" sz="3200" dirty="0">
                <a:highlight>
                  <a:srgbClr val="FFFF00"/>
                </a:highlight>
              </a:rPr>
              <a:t>burst into tears </a:t>
            </a:r>
            <a:r>
              <a:rPr lang="en-US" sz="3200" dirty="0"/>
              <a:t>because she was having problems.</a:t>
            </a:r>
          </a:p>
          <a:p>
            <a:pPr marL="0" indent="0">
              <a:lnSpc>
                <a:spcPct val="150000"/>
              </a:lnSpc>
              <a:buNone/>
            </a:pPr>
            <a:r>
              <a:rPr lang="en-US" sz="3200" dirty="0"/>
              <a:t>I tried to be </a:t>
            </a:r>
            <a:r>
              <a:rPr lang="en-US" sz="3200" dirty="0">
                <a:highlight>
                  <a:srgbClr val="FFFF00"/>
                </a:highlight>
              </a:rPr>
              <a:t>sympathetic</a:t>
            </a:r>
            <a:r>
              <a:rPr lang="en-US" sz="3200" dirty="0"/>
              <a:t> with my friend. </a:t>
            </a:r>
          </a:p>
          <a:p>
            <a:pPr marL="0" indent="0">
              <a:lnSpc>
                <a:spcPct val="150000"/>
              </a:lnSpc>
              <a:buNone/>
            </a:pPr>
            <a:r>
              <a:rPr lang="en-US" sz="3200" dirty="0"/>
              <a:t>I </a:t>
            </a:r>
            <a:r>
              <a:rPr lang="en-US" sz="3200" dirty="0">
                <a:highlight>
                  <a:srgbClr val="FFFF00"/>
                </a:highlight>
              </a:rPr>
              <a:t>couldn’t stand </a:t>
            </a:r>
            <a:r>
              <a:rPr lang="en-US" sz="3200" dirty="0"/>
              <a:t>the noise any longer. </a:t>
            </a:r>
          </a:p>
          <a:p>
            <a:pPr marL="0" indent="0">
              <a:lnSpc>
                <a:spcPct val="150000"/>
              </a:lnSpc>
              <a:buNone/>
            </a:pPr>
            <a:r>
              <a:rPr lang="en-US" sz="3200" dirty="0"/>
              <a:t>Many publishers </a:t>
            </a:r>
            <a:r>
              <a:rPr lang="en-US" sz="3200" dirty="0">
                <a:highlight>
                  <a:srgbClr val="FFFF00"/>
                </a:highlight>
              </a:rPr>
              <a:t>turned down </a:t>
            </a:r>
            <a:r>
              <a:rPr lang="en-US" sz="3200" dirty="0"/>
              <a:t>my book. It wasn’t up to the level.</a:t>
            </a:r>
          </a:p>
          <a:p>
            <a:pPr marL="0" indent="0">
              <a:lnSpc>
                <a:spcPct val="150000"/>
              </a:lnSpc>
              <a:buNone/>
            </a:pPr>
            <a:endParaRPr lang="en-US" sz="3200" dirty="0"/>
          </a:p>
          <a:p>
            <a:pPr marL="0" indent="0">
              <a:lnSpc>
                <a:spcPct val="150000"/>
              </a:lnSpc>
              <a:buNone/>
            </a:pPr>
            <a:r>
              <a:rPr lang="en-US" sz="3200" dirty="0"/>
              <a:t>I was </a:t>
            </a:r>
            <a:r>
              <a:rPr lang="en-US" sz="3200" dirty="0">
                <a:highlight>
                  <a:srgbClr val="FFFF00"/>
                </a:highlight>
              </a:rPr>
              <a:t>deeply hurt </a:t>
            </a:r>
            <a:r>
              <a:rPr lang="en-US" sz="3200" dirty="0"/>
              <a:t>at that time, but now I am laughing.</a:t>
            </a:r>
          </a:p>
          <a:p>
            <a:pPr marL="0" indent="0">
              <a:buNone/>
            </a:pPr>
            <a:endParaRPr lang="en-US" dirty="0"/>
          </a:p>
          <a:p>
            <a:pPr marL="0" indent="0">
              <a:buNone/>
            </a:pPr>
            <a:endParaRPr lang="en-US" dirty="0"/>
          </a:p>
          <a:p>
            <a:pPr marL="0" indent="0">
              <a:buNone/>
            </a:pPr>
            <a:endParaRPr lang="en-US" dirty="0"/>
          </a:p>
        </p:txBody>
      </p:sp>
      <p:sp>
        <p:nvSpPr>
          <p:cNvPr id="2" name="TextBox 1">
            <a:extLst>
              <a:ext uri="{FF2B5EF4-FFF2-40B4-BE49-F238E27FC236}">
                <a16:creationId xmlns:a16="http://schemas.microsoft.com/office/drawing/2014/main" id="{D36305A3-6156-9CB7-3D36-BA9EE33C76E8}"/>
              </a:ext>
            </a:extLst>
          </p:cNvPr>
          <p:cNvSpPr txBox="1"/>
          <p:nvPr/>
        </p:nvSpPr>
        <p:spPr>
          <a:xfrm>
            <a:off x="9342670" y="1272208"/>
            <a:ext cx="2849329" cy="400110"/>
          </a:xfrm>
          <a:prstGeom prst="rect">
            <a:avLst/>
          </a:prstGeom>
          <a:noFill/>
        </p:spPr>
        <p:txBody>
          <a:bodyPr wrap="square" rtlCol="0">
            <a:spAutoFit/>
          </a:bodyPr>
          <a:lstStyle/>
          <a:p>
            <a:r>
              <a:rPr lang="en-US" sz="2000" b="1" dirty="0">
                <a:solidFill>
                  <a:schemeClr val="accent2">
                    <a:lumMod val="75000"/>
                  </a:schemeClr>
                </a:solidFill>
              </a:rPr>
              <a:t>Suddenly start crying</a:t>
            </a:r>
          </a:p>
        </p:txBody>
      </p:sp>
      <p:sp>
        <p:nvSpPr>
          <p:cNvPr id="4" name="TextBox 3">
            <a:extLst>
              <a:ext uri="{FF2B5EF4-FFF2-40B4-BE49-F238E27FC236}">
                <a16:creationId xmlns:a16="http://schemas.microsoft.com/office/drawing/2014/main" id="{20F8BB85-4414-2892-69B3-430434087461}"/>
              </a:ext>
            </a:extLst>
          </p:cNvPr>
          <p:cNvSpPr txBox="1"/>
          <p:nvPr/>
        </p:nvSpPr>
        <p:spPr>
          <a:xfrm>
            <a:off x="6990522" y="2166730"/>
            <a:ext cx="5201478" cy="461665"/>
          </a:xfrm>
          <a:prstGeom prst="rect">
            <a:avLst/>
          </a:prstGeom>
          <a:noFill/>
        </p:spPr>
        <p:txBody>
          <a:bodyPr wrap="square" rtlCol="0">
            <a:spAutoFit/>
          </a:bodyPr>
          <a:lstStyle/>
          <a:p>
            <a:r>
              <a:rPr lang="en-US" sz="2400" b="1" dirty="0">
                <a:solidFill>
                  <a:schemeClr val="accent2">
                    <a:lumMod val="75000"/>
                  </a:schemeClr>
                </a:solidFill>
              </a:rPr>
              <a:t>Understanding other people’s feelings</a:t>
            </a:r>
          </a:p>
        </p:txBody>
      </p:sp>
      <p:sp>
        <p:nvSpPr>
          <p:cNvPr id="5" name="TextBox 4">
            <a:extLst>
              <a:ext uri="{FF2B5EF4-FFF2-40B4-BE49-F238E27FC236}">
                <a16:creationId xmlns:a16="http://schemas.microsoft.com/office/drawing/2014/main" id="{FF7F1B67-05B0-8503-A569-F1F1FFB40FC5}"/>
              </a:ext>
            </a:extLst>
          </p:cNvPr>
          <p:cNvSpPr txBox="1"/>
          <p:nvPr/>
        </p:nvSpPr>
        <p:spPr>
          <a:xfrm>
            <a:off x="6506818" y="3061252"/>
            <a:ext cx="2858668" cy="400110"/>
          </a:xfrm>
          <a:prstGeom prst="rect">
            <a:avLst/>
          </a:prstGeom>
          <a:noFill/>
        </p:spPr>
        <p:txBody>
          <a:bodyPr wrap="none" rtlCol="0">
            <a:spAutoFit/>
          </a:bodyPr>
          <a:lstStyle/>
          <a:p>
            <a:r>
              <a:rPr lang="en-US" sz="2000" b="1" dirty="0">
                <a:solidFill>
                  <a:schemeClr val="accent2">
                    <a:lumMod val="75000"/>
                  </a:schemeClr>
                </a:solidFill>
              </a:rPr>
              <a:t>Couldn’t tolerate / stand </a:t>
            </a:r>
          </a:p>
        </p:txBody>
      </p:sp>
      <p:sp>
        <p:nvSpPr>
          <p:cNvPr id="6" name="TextBox 5">
            <a:extLst>
              <a:ext uri="{FF2B5EF4-FFF2-40B4-BE49-F238E27FC236}">
                <a16:creationId xmlns:a16="http://schemas.microsoft.com/office/drawing/2014/main" id="{FA76E987-0ED4-D793-D552-28E937FFE360}"/>
              </a:ext>
            </a:extLst>
          </p:cNvPr>
          <p:cNvSpPr txBox="1"/>
          <p:nvPr/>
        </p:nvSpPr>
        <p:spPr>
          <a:xfrm>
            <a:off x="265043" y="4293704"/>
            <a:ext cx="2600840" cy="461665"/>
          </a:xfrm>
          <a:prstGeom prst="rect">
            <a:avLst/>
          </a:prstGeom>
          <a:noFill/>
        </p:spPr>
        <p:txBody>
          <a:bodyPr wrap="none" rtlCol="0">
            <a:spAutoFit/>
          </a:bodyPr>
          <a:lstStyle/>
          <a:p>
            <a:r>
              <a:rPr lang="en-US" sz="2400" b="1" dirty="0">
                <a:solidFill>
                  <a:schemeClr val="accent2">
                    <a:lumMod val="75000"/>
                  </a:schemeClr>
                </a:solidFill>
              </a:rPr>
              <a:t>Refused/ rejected  </a:t>
            </a:r>
          </a:p>
        </p:txBody>
      </p:sp>
      <p:sp>
        <p:nvSpPr>
          <p:cNvPr id="7" name="TextBox 6">
            <a:extLst>
              <a:ext uri="{FF2B5EF4-FFF2-40B4-BE49-F238E27FC236}">
                <a16:creationId xmlns:a16="http://schemas.microsoft.com/office/drawing/2014/main" id="{759F1C90-A9F0-2549-C267-76910E061D5D}"/>
              </a:ext>
            </a:extLst>
          </p:cNvPr>
          <p:cNvSpPr txBox="1"/>
          <p:nvPr/>
        </p:nvSpPr>
        <p:spPr>
          <a:xfrm>
            <a:off x="9342671" y="5293404"/>
            <a:ext cx="2385503" cy="461665"/>
          </a:xfrm>
          <a:prstGeom prst="rect">
            <a:avLst/>
          </a:prstGeom>
          <a:noFill/>
        </p:spPr>
        <p:txBody>
          <a:bodyPr wrap="square" rtlCol="0">
            <a:spAutoFit/>
          </a:bodyPr>
          <a:lstStyle/>
          <a:p>
            <a:r>
              <a:rPr lang="en-US" sz="2400" b="1" dirty="0">
                <a:solidFill>
                  <a:schemeClr val="accent2">
                    <a:lumMod val="75000"/>
                  </a:schemeClr>
                </a:solidFill>
              </a:rPr>
              <a:t>Very unhappy</a:t>
            </a:r>
          </a:p>
        </p:txBody>
      </p:sp>
      <p:pic>
        <p:nvPicPr>
          <p:cNvPr id="8" name="Audio 7">
            <a:hlinkClick r:id="" action="ppaction://media"/>
            <a:extLst>
              <a:ext uri="{FF2B5EF4-FFF2-40B4-BE49-F238E27FC236}">
                <a16:creationId xmlns:a16="http://schemas.microsoft.com/office/drawing/2014/main" id="{52F84FE3-2894-EADC-3F24-25FE7CDAA0E3}"/>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45029082"/>
      </p:ext>
    </p:extLst>
  </p:cSld>
  <p:clrMapOvr>
    <a:masterClrMapping/>
  </p:clrMapOvr>
  <mc:AlternateContent xmlns:mc="http://schemas.openxmlformats.org/markup-compatibility/2006" xmlns:p14="http://schemas.microsoft.com/office/powerpoint/2010/main">
    <mc:Choice Requires="p14">
      <p:transition spd="slow" p14:dur="2000" advTm="46428"/>
    </mc:Choice>
    <mc:Fallback xmlns="">
      <p:transition spd="slow" advTm="46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5E1F1C-C89D-3FD1-235F-7AED75C76FBF}"/>
              </a:ext>
            </a:extLst>
          </p:cNvPr>
          <p:cNvSpPr>
            <a:spLocks noGrp="1"/>
          </p:cNvSpPr>
          <p:nvPr>
            <p:ph idx="1"/>
          </p:nvPr>
        </p:nvSpPr>
        <p:spPr>
          <a:xfrm>
            <a:off x="185529" y="198783"/>
            <a:ext cx="11741427" cy="6546573"/>
          </a:xfrm>
        </p:spPr>
        <p:txBody>
          <a:bodyPr>
            <a:normAutofit/>
          </a:bodyPr>
          <a:lstStyle/>
          <a:p>
            <a:pPr marL="0" indent="0">
              <a:buNone/>
            </a:pPr>
            <a:r>
              <a:rPr lang="en-US" b="1" dirty="0">
                <a:solidFill>
                  <a:schemeClr val="accent6">
                    <a:lumMod val="75000"/>
                  </a:schemeClr>
                </a:solidFill>
              </a:rPr>
              <a:t>Choose a, b, or c.</a:t>
            </a:r>
          </a:p>
          <a:p>
            <a:pPr marL="0" indent="0">
              <a:buNone/>
            </a:pPr>
            <a:r>
              <a:rPr lang="en-US" b="1" dirty="0"/>
              <a:t>1. </a:t>
            </a:r>
            <a:r>
              <a:rPr lang="en-US" dirty="0"/>
              <a:t>In 1990 Minette Walters was ____ about the chances of her first novel being published.</a:t>
            </a:r>
          </a:p>
          <a:p>
            <a:pPr marL="0" indent="0">
              <a:buNone/>
            </a:pPr>
            <a:r>
              <a:rPr lang="en-US" b="1" dirty="0"/>
              <a:t>a </a:t>
            </a:r>
            <a:r>
              <a:rPr lang="en-US" dirty="0"/>
              <a:t>quite optimistic 		</a:t>
            </a:r>
            <a:r>
              <a:rPr lang="en-US" b="1" dirty="0"/>
              <a:t>b </a:t>
            </a:r>
            <a:r>
              <a:rPr lang="en-US" dirty="0"/>
              <a:t>quite pessimistic 	</a:t>
            </a:r>
            <a:r>
              <a:rPr lang="en-US" b="1" dirty="0"/>
              <a:t>c </a:t>
            </a:r>
            <a:r>
              <a:rPr lang="en-US" dirty="0"/>
              <a:t>quite worried</a:t>
            </a:r>
          </a:p>
          <a:p>
            <a:pPr marL="0" indent="0">
              <a:buNone/>
            </a:pPr>
            <a:r>
              <a:rPr lang="en-US" b="1" dirty="0"/>
              <a:t>2. </a:t>
            </a:r>
            <a:r>
              <a:rPr lang="en-US" dirty="0"/>
              <a:t>When her agent first phoned, Minette felt that she ____celebrate the news.</a:t>
            </a:r>
          </a:p>
          <a:p>
            <a:pPr marL="0" indent="0">
              <a:buNone/>
            </a:pPr>
            <a:r>
              <a:rPr lang="en-US" b="1" dirty="0"/>
              <a:t>a </a:t>
            </a:r>
            <a:r>
              <a:rPr lang="en-US" dirty="0"/>
              <a:t>shouldn’t 			</a:t>
            </a:r>
            <a:r>
              <a:rPr lang="en-US" b="1" dirty="0"/>
              <a:t>b</a:t>
            </a:r>
            <a:r>
              <a:rPr lang="en-US" dirty="0"/>
              <a:t> had to 			</a:t>
            </a:r>
            <a:r>
              <a:rPr lang="ar-SA" dirty="0"/>
              <a:t> </a:t>
            </a:r>
            <a:r>
              <a:rPr lang="en-US" b="1" dirty="0"/>
              <a:t>c </a:t>
            </a:r>
            <a:r>
              <a:rPr lang="en-US" dirty="0"/>
              <a:t>could</a:t>
            </a:r>
          </a:p>
          <a:p>
            <a:pPr marL="0" indent="0">
              <a:buNone/>
            </a:pPr>
            <a:r>
              <a:rPr lang="en-US" b="1" dirty="0"/>
              <a:t>3. </a:t>
            </a:r>
            <a:r>
              <a:rPr lang="en-US" dirty="0"/>
              <a:t>Her agent couldn’t understand ____.</a:t>
            </a:r>
          </a:p>
          <a:p>
            <a:pPr marL="0" indent="0">
              <a:buNone/>
            </a:pPr>
            <a:r>
              <a:rPr lang="en-US" b="1" dirty="0"/>
              <a:t>a </a:t>
            </a:r>
            <a:r>
              <a:rPr lang="en-US" dirty="0"/>
              <a:t>why she was crying 	</a:t>
            </a:r>
            <a:r>
              <a:rPr lang="en-US" b="1" dirty="0"/>
              <a:t>b</a:t>
            </a:r>
            <a:r>
              <a:rPr lang="en-US" dirty="0"/>
              <a:t> what she was saying 	</a:t>
            </a:r>
            <a:r>
              <a:rPr lang="en-US" b="1" dirty="0"/>
              <a:t>c </a:t>
            </a:r>
            <a:r>
              <a:rPr lang="en-US" dirty="0"/>
              <a:t>her reaction</a:t>
            </a:r>
          </a:p>
          <a:p>
            <a:pPr marL="0" indent="0">
              <a:buNone/>
            </a:pPr>
            <a:r>
              <a:rPr lang="en-US" b="1" dirty="0"/>
              <a:t>4. </a:t>
            </a:r>
            <a:r>
              <a:rPr lang="en-US" dirty="0"/>
              <a:t>In the end Minette's good news made her friend ____.</a:t>
            </a:r>
          </a:p>
          <a:p>
            <a:pPr marL="0" indent="0">
              <a:buNone/>
            </a:pPr>
            <a:r>
              <a:rPr lang="en-US" b="1" dirty="0"/>
              <a:t>a</a:t>
            </a:r>
            <a:r>
              <a:rPr lang="en-US" dirty="0"/>
              <a:t> feel better 		</a:t>
            </a:r>
            <a:r>
              <a:rPr lang="en-US" b="1" dirty="0"/>
              <a:t>b</a:t>
            </a:r>
            <a:r>
              <a:rPr lang="en-US" dirty="0"/>
              <a:t> feel worse 		</a:t>
            </a:r>
            <a:r>
              <a:rPr lang="en-US" b="1" dirty="0"/>
              <a:t>c</a:t>
            </a:r>
            <a:r>
              <a:rPr lang="en-US" dirty="0"/>
              <a:t> leave early</a:t>
            </a:r>
          </a:p>
          <a:p>
            <a:pPr marL="0" indent="0">
              <a:buNone/>
            </a:pPr>
            <a:r>
              <a:rPr lang="en-US" b="1" dirty="0"/>
              <a:t>5. </a:t>
            </a:r>
            <a:r>
              <a:rPr lang="en-US" dirty="0"/>
              <a:t>Now that she is very successful, she ____ the publishers who rejected her.</a:t>
            </a:r>
          </a:p>
          <a:p>
            <a:pPr marL="0" indent="0">
              <a:buNone/>
            </a:pPr>
            <a:r>
              <a:rPr lang="en-US" b="1" dirty="0"/>
              <a:t>a </a:t>
            </a:r>
            <a:r>
              <a:rPr lang="en-US" dirty="0"/>
              <a:t>feels positive towards 	</a:t>
            </a:r>
            <a:r>
              <a:rPr lang="en-US" b="1" dirty="0"/>
              <a:t>b</a:t>
            </a:r>
            <a:r>
              <a:rPr lang="en-US" dirty="0"/>
              <a:t> feels negative towards  </a:t>
            </a:r>
            <a:r>
              <a:rPr lang="en-US" b="1" dirty="0"/>
              <a:t>c</a:t>
            </a:r>
            <a:r>
              <a:rPr lang="ar-SA" dirty="0"/>
              <a:t> </a:t>
            </a:r>
            <a:r>
              <a:rPr lang="en-US" dirty="0"/>
              <a:t>understands</a:t>
            </a:r>
          </a:p>
          <a:p>
            <a:pPr marL="0" indent="0">
              <a:buNone/>
            </a:pPr>
            <a:endParaRPr lang="en-US" dirty="0"/>
          </a:p>
          <a:p>
            <a:pPr marL="0" indent="0">
              <a:buNone/>
            </a:pPr>
            <a:endParaRPr lang="en-US" dirty="0"/>
          </a:p>
          <a:p>
            <a:pPr marL="0" indent="0">
              <a:buNone/>
            </a:pPr>
            <a:endParaRPr lang="en-US" b="1" dirty="0"/>
          </a:p>
        </p:txBody>
      </p:sp>
      <p:cxnSp>
        <p:nvCxnSpPr>
          <p:cNvPr id="5" name="Straight Connector 4">
            <a:extLst>
              <a:ext uri="{FF2B5EF4-FFF2-40B4-BE49-F238E27FC236}">
                <a16:creationId xmlns:a16="http://schemas.microsoft.com/office/drawing/2014/main" id="{B976FBAE-9F45-4892-0A9B-20A59A190E95}"/>
              </a:ext>
            </a:extLst>
          </p:cNvPr>
          <p:cNvCxnSpPr/>
          <p:nvPr/>
        </p:nvCxnSpPr>
        <p:spPr>
          <a:xfrm>
            <a:off x="3869636" y="2093844"/>
            <a:ext cx="2822713"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A400AA2A-7B3B-34FA-31A9-44511AB3AF0E}"/>
              </a:ext>
            </a:extLst>
          </p:cNvPr>
          <p:cNvCxnSpPr>
            <a:cxnSpLocks/>
          </p:cNvCxnSpPr>
          <p:nvPr/>
        </p:nvCxnSpPr>
        <p:spPr>
          <a:xfrm>
            <a:off x="185529" y="3094383"/>
            <a:ext cx="1683028"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30F54D16-307A-44F6-EC2D-2FEBE4AADE4B}"/>
              </a:ext>
            </a:extLst>
          </p:cNvPr>
          <p:cNvCxnSpPr>
            <a:cxnSpLocks/>
          </p:cNvCxnSpPr>
          <p:nvPr/>
        </p:nvCxnSpPr>
        <p:spPr>
          <a:xfrm>
            <a:off x="7520610" y="4154557"/>
            <a:ext cx="2007703"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CE59520E-BF5B-5D2F-EB6F-C1D72CD700E8}"/>
              </a:ext>
            </a:extLst>
          </p:cNvPr>
          <p:cNvCxnSpPr>
            <a:cxnSpLocks/>
          </p:cNvCxnSpPr>
          <p:nvPr/>
        </p:nvCxnSpPr>
        <p:spPr>
          <a:xfrm>
            <a:off x="185529" y="5161722"/>
            <a:ext cx="1895062"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3ADAD6C0-FBFA-E8E3-376E-AA6259AD826B}"/>
              </a:ext>
            </a:extLst>
          </p:cNvPr>
          <p:cNvCxnSpPr>
            <a:cxnSpLocks/>
          </p:cNvCxnSpPr>
          <p:nvPr/>
        </p:nvCxnSpPr>
        <p:spPr>
          <a:xfrm>
            <a:off x="3869636" y="6208644"/>
            <a:ext cx="3650974"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2" name="Audio 1">
            <a:hlinkClick r:id="" action="ppaction://media"/>
            <a:extLst>
              <a:ext uri="{FF2B5EF4-FFF2-40B4-BE49-F238E27FC236}">
                <a16:creationId xmlns:a16="http://schemas.microsoft.com/office/drawing/2014/main" id="{AC61650B-FE87-7084-360E-85452D39129E}"/>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25728335"/>
      </p:ext>
    </p:extLst>
  </p:cSld>
  <p:clrMapOvr>
    <a:masterClrMapping/>
  </p:clrMapOvr>
  <mc:AlternateContent xmlns:mc="http://schemas.openxmlformats.org/markup-compatibility/2006" xmlns:p14="http://schemas.microsoft.com/office/powerpoint/2010/main">
    <mc:Choice Requires="p14">
      <p:transition spd="slow" p14:dur="2000" advTm="47897"/>
    </mc:Choice>
    <mc:Fallback xmlns="">
      <p:transition spd="slow" advTm="4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74C1D-E4DC-203F-AABD-AF37875525B0}"/>
              </a:ext>
            </a:extLst>
          </p:cNvPr>
          <p:cNvSpPr>
            <a:spLocks noGrp="1"/>
          </p:cNvSpPr>
          <p:nvPr>
            <p:ph idx="1"/>
          </p:nvPr>
        </p:nvSpPr>
        <p:spPr>
          <a:xfrm>
            <a:off x="838200" y="463826"/>
            <a:ext cx="10515600" cy="5713137"/>
          </a:xfrm>
        </p:spPr>
        <p:txBody>
          <a:bodyPr>
            <a:normAutofit/>
          </a:bodyPr>
          <a:lstStyle/>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r>
              <a:rPr lang="en-US" sz="4000" b="1" dirty="0">
                <a:solidFill>
                  <a:schemeClr val="accent6">
                    <a:lumMod val="50000"/>
                  </a:schemeClr>
                </a:solidFill>
              </a:rPr>
              <a:t>{</a:t>
            </a:r>
            <a:r>
              <a:rPr lang="en-US" sz="4000" b="1" dirty="0">
                <a:solidFill>
                  <a:schemeClr val="accent2">
                    <a:lumMod val="75000"/>
                  </a:schemeClr>
                </a:solidFill>
              </a:rPr>
              <a:t>{ </a:t>
            </a:r>
            <a:r>
              <a:rPr lang="en-US" sz="4000" b="1" dirty="0">
                <a:solidFill>
                  <a:schemeClr val="accent6">
                    <a:lumMod val="50000"/>
                  </a:schemeClr>
                </a:solidFill>
              </a:rPr>
              <a:t>Thank You </a:t>
            </a:r>
            <a:r>
              <a:rPr lang="en-US" sz="4000" b="1" dirty="0">
                <a:solidFill>
                  <a:schemeClr val="accent2">
                    <a:lumMod val="75000"/>
                  </a:schemeClr>
                </a:solidFill>
              </a:rPr>
              <a:t>}</a:t>
            </a:r>
            <a:r>
              <a:rPr lang="en-US" sz="4000" b="1" dirty="0">
                <a:solidFill>
                  <a:schemeClr val="accent6">
                    <a:lumMod val="50000"/>
                  </a:schemeClr>
                </a:solidFill>
              </a:rPr>
              <a:t>}</a:t>
            </a:r>
          </a:p>
        </p:txBody>
      </p:sp>
      <p:pic>
        <p:nvPicPr>
          <p:cNvPr id="2" name="Audio 1">
            <a:hlinkClick r:id="" action="ppaction://media"/>
            <a:extLst>
              <a:ext uri="{FF2B5EF4-FFF2-40B4-BE49-F238E27FC236}">
                <a16:creationId xmlns:a16="http://schemas.microsoft.com/office/drawing/2014/main" id="{32D70B00-13EE-2BAB-3BCE-15A3568537CD}"/>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8512725"/>
      </p:ext>
    </p:extLst>
  </p:cSld>
  <p:clrMapOvr>
    <a:masterClrMapping/>
  </p:clrMapOvr>
  <mc:AlternateContent xmlns:mc="http://schemas.openxmlformats.org/markup-compatibility/2006" xmlns:p14="http://schemas.microsoft.com/office/powerpoint/2010/main">
    <mc:Choice Requires="p14">
      <p:transition spd="slow" p14:dur="2000" advTm="5206"/>
    </mc:Choice>
    <mc:Fallback xmlns="">
      <p:transition spd="slow" advTm="5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p:txBody>
          <a:bodyPr>
            <a:normAutofit fontScale="92500" lnSpcReduction="100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3</a:t>
            </a:r>
          </a:p>
          <a:p>
            <a:pPr marL="0" indent="0" algn="ctr">
              <a:lnSpc>
                <a:spcPct val="200000"/>
              </a:lnSpc>
              <a:buNone/>
            </a:pPr>
            <a:r>
              <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Writing</a:t>
            </a:r>
          </a:p>
          <a:p>
            <a:pPr marL="0" indent="0" algn="ctr">
              <a:lnSpc>
                <a:spcPct val="200000"/>
              </a:lnSpc>
              <a:buNone/>
            </a:pP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An informal letter </a:t>
            </a:r>
          </a:p>
          <a:p>
            <a:pPr marL="0" indent="0">
              <a:buNone/>
            </a:pPr>
            <a:endParaRPr lang="en-US" dirty="0"/>
          </a:p>
        </p:txBody>
      </p:sp>
      <p:pic>
        <p:nvPicPr>
          <p:cNvPr id="2" name="Audio 1">
            <a:hlinkClick r:id="" action="ppaction://media"/>
            <a:extLst>
              <a:ext uri="{FF2B5EF4-FFF2-40B4-BE49-F238E27FC236}">
                <a16:creationId xmlns:a16="http://schemas.microsoft.com/office/drawing/2014/main" id="{4E4507B8-4F4C-CA1B-608D-4AB6EB2FA7E2}"/>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170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232"/>
    </mc:Choice>
    <mc:Fallback xmlns="">
      <p:transition spd="slow" advTm="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730832-1A9A-1D0D-B1C9-F86C605774F6}"/>
              </a:ext>
            </a:extLst>
          </p:cNvPr>
          <p:cNvSpPr>
            <a:spLocks noGrp="1"/>
          </p:cNvSpPr>
          <p:nvPr>
            <p:ph idx="1"/>
          </p:nvPr>
        </p:nvSpPr>
        <p:spPr>
          <a:xfrm>
            <a:off x="119270" y="0"/>
            <a:ext cx="11234530" cy="6858000"/>
          </a:xfrm>
        </p:spPr>
        <p:txBody>
          <a:bodyPr>
            <a:normAutofit fontScale="92500" lnSpcReduction="10000"/>
          </a:bodyPr>
          <a:lstStyle/>
          <a:p>
            <a:pPr marL="0" indent="0">
              <a:buNone/>
            </a:pPr>
            <a:r>
              <a:rPr lang="en-US" b="1" dirty="0">
                <a:solidFill>
                  <a:schemeClr val="accent6">
                    <a:lumMod val="75000"/>
                  </a:schemeClr>
                </a:solidFill>
              </a:rPr>
              <a:t>Read the letter, then order the following 1-7.</a:t>
            </a:r>
          </a:p>
          <a:p>
            <a:pPr>
              <a:lnSpc>
                <a:spcPct val="150000"/>
              </a:lnSpc>
            </a:pPr>
            <a:r>
              <a:rPr lang="en-US" sz="2400" dirty="0"/>
              <a:t>She suggests the best time to come to Geneva. ___</a:t>
            </a:r>
          </a:p>
          <a:p>
            <a:pPr>
              <a:lnSpc>
                <a:spcPct val="150000"/>
              </a:lnSpc>
            </a:pPr>
            <a:r>
              <a:rPr lang="en-US" sz="2400" dirty="0"/>
              <a:t>She thanks them for having her to stay. ___</a:t>
            </a:r>
          </a:p>
          <a:p>
            <a:pPr>
              <a:lnSpc>
                <a:spcPct val="150000"/>
              </a:lnSpc>
            </a:pPr>
            <a:r>
              <a:rPr lang="en-US" sz="2400" dirty="0"/>
              <a:t>She talks about what she's been doing recently. ___</a:t>
            </a:r>
          </a:p>
          <a:p>
            <a:pPr>
              <a:lnSpc>
                <a:spcPct val="150000"/>
              </a:lnSpc>
            </a:pPr>
            <a:r>
              <a:rPr lang="en-US" sz="2400" dirty="0"/>
              <a:t>She apologizes for not writing before. ___</a:t>
            </a:r>
          </a:p>
          <a:p>
            <a:pPr>
              <a:lnSpc>
                <a:spcPct val="150000"/>
              </a:lnSpc>
            </a:pPr>
            <a:r>
              <a:rPr lang="en-US" sz="2400" dirty="0"/>
              <a:t>She mentions two really good experiences in Scotland. ___</a:t>
            </a:r>
          </a:p>
          <a:p>
            <a:pPr>
              <a:lnSpc>
                <a:spcPct val="150000"/>
              </a:lnSpc>
            </a:pPr>
            <a:r>
              <a:rPr lang="en-US" sz="2400" dirty="0"/>
              <a:t>She thanks them again and invites them to stay. ___</a:t>
            </a:r>
          </a:p>
          <a:p>
            <a:pPr>
              <a:lnSpc>
                <a:spcPct val="150000"/>
              </a:lnSpc>
            </a:pPr>
            <a:r>
              <a:rPr lang="en-US" sz="2400" dirty="0"/>
              <a:t>She talks in general about the nice things that </a:t>
            </a:r>
          </a:p>
          <a:p>
            <a:pPr marL="0" indent="0">
              <a:lnSpc>
                <a:spcPct val="150000"/>
              </a:lnSpc>
              <a:buNone/>
            </a:pPr>
            <a:r>
              <a:rPr lang="en-US" sz="2400" dirty="0"/>
              <a:t>happened in Scotland. ___</a:t>
            </a:r>
          </a:p>
          <a:p>
            <a:pPr marL="0" indent="0">
              <a:buNone/>
            </a:pPr>
            <a:endParaRPr lang="en-US" b="1" dirty="0">
              <a:solidFill>
                <a:schemeClr val="accent6">
                  <a:lumMod val="75000"/>
                </a:schemeClr>
              </a:solidFill>
            </a:endParaRPr>
          </a:p>
          <a:p>
            <a:pPr marL="0" indent="0">
              <a:buNone/>
            </a:pPr>
            <a:endParaRPr lang="en-US" dirty="0"/>
          </a:p>
          <a:p>
            <a:pPr marL="0" indent="0">
              <a:buNone/>
            </a:pPr>
            <a:r>
              <a:rPr lang="en-US" dirty="0"/>
              <a:t> </a:t>
            </a:r>
          </a:p>
        </p:txBody>
      </p:sp>
      <p:pic>
        <p:nvPicPr>
          <p:cNvPr id="5" name="Picture 4">
            <a:extLst>
              <a:ext uri="{FF2B5EF4-FFF2-40B4-BE49-F238E27FC236}">
                <a16:creationId xmlns:a16="http://schemas.microsoft.com/office/drawing/2014/main" id="{7805856B-4E08-7905-285C-ED0B03C826EA}"/>
              </a:ext>
            </a:extLst>
          </p:cNvPr>
          <p:cNvPicPr>
            <a:picLocks noChangeAspect="1"/>
          </p:cNvPicPr>
          <p:nvPr/>
        </p:nvPicPr>
        <p:blipFill>
          <a:blip r:embed="rId5" cstate="print"/>
          <a:stretch>
            <a:fillRect/>
          </a:stretch>
        </p:blipFill>
        <p:spPr>
          <a:xfrm>
            <a:off x="7591908" y="0"/>
            <a:ext cx="4600092" cy="6858000"/>
          </a:xfrm>
          <a:prstGeom prst="rect">
            <a:avLst/>
          </a:prstGeom>
        </p:spPr>
      </p:pic>
      <p:sp>
        <p:nvSpPr>
          <p:cNvPr id="6" name="TextBox 5">
            <a:extLst>
              <a:ext uri="{FF2B5EF4-FFF2-40B4-BE49-F238E27FC236}">
                <a16:creationId xmlns:a16="http://schemas.microsoft.com/office/drawing/2014/main" id="{CEE92570-C9C7-9AD6-2589-5CDCD7F6B97E}"/>
              </a:ext>
            </a:extLst>
          </p:cNvPr>
          <p:cNvSpPr txBox="1"/>
          <p:nvPr/>
        </p:nvSpPr>
        <p:spPr>
          <a:xfrm>
            <a:off x="5911269" y="463826"/>
            <a:ext cx="340158" cy="461665"/>
          </a:xfrm>
          <a:prstGeom prst="rect">
            <a:avLst/>
          </a:prstGeom>
          <a:noFill/>
        </p:spPr>
        <p:txBody>
          <a:bodyPr wrap="none" rtlCol="0">
            <a:spAutoFit/>
          </a:bodyPr>
          <a:lstStyle/>
          <a:p>
            <a:r>
              <a:rPr lang="en-US" sz="2400" b="1" dirty="0">
                <a:solidFill>
                  <a:schemeClr val="accent2">
                    <a:lumMod val="75000"/>
                  </a:schemeClr>
                </a:solidFill>
              </a:rPr>
              <a:t>7</a:t>
            </a:r>
          </a:p>
        </p:txBody>
      </p:sp>
      <p:sp>
        <p:nvSpPr>
          <p:cNvPr id="7" name="TextBox 6">
            <a:extLst>
              <a:ext uri="{FF2B5EF4-FFF2-40B4-BE49-F238E27FC236}">
                <a16:creationId xmlns:a16="http://schemas.microsoft.com/office/drawing/2014/main" id="{8E24BAC7-FCCD-C82B-0E7B-1950213ACBE5}"/>
              </a:ext>
            </a:extLst>
          </p:cNvPr>
          <p:cNvSpPr txBox="1"/>
          <p:nvPr/>
        </p:nvSpPr>
        <p:spPr>
          <a:xfrm>
            <a:off x="4881635" y="1093305"/>
            <a:ext cx="340158" cy="461665"/>
          </a:xfrm>
          <a:prstGeom prst="rect">
            <a:avLst/>
          </a:prstGeom>
          <a:noFill/>
        </p:spPr>
        <p:txBody>
          <a:bodyPr wrap="none" rtlCol="0">
            <a:spAutoFit/>
          </a:bodyPr>
          <a:lstStyle/>
          <a:p>
            <a:r>
              <a:rPr lang="en-US" sz="2400" b="1" dirty="0">
                <a:solidFill>
                  <a:schemeClr val="accent2">
                    <a:lumMod val="75000"/>
                  </a:schemeClr>
                </a:solidFill>
              </a:rPr>
              <a:t>2</a:t>
            </a:r>
          </a:p>
        </p:txBody>
      </p:sp>
      <p:sp>
        <p:nvSpPr>
          <p:cNvPr id="8" name="TextBox 7">
            <a:extLst>
              <a:ext uri="{FF2B5EF4-FFF2-40B4-BE49-F238E27FC236}">
                <a16:creationId xmlns:a16="http://schemas.microsoft.com/office/drawing/2014/main" id="{79C8C698-8A7C-077D-9829-5D777ECAB5D4}"/>
              </a:ext>
            </a:extLst>
          </p:cNvPr>
          <p:cNvSpPr txBox="1"/>
          <p:nvPr/>
        </p:nvSpPr>
        <p:spPr>
          <a:xfrm>
            <a:off x="5879881" y="1689652"/>
            <a:ext cx="340158" cy="461665"/>
          </a:xfrm>
          <a:prstGeom prst="rect">
            <a:avLst/>
          </a:prstGeom>
          <a:noFill/>
        </p:spPr>
        <p:txBody>
          <a:bodyPr wrap="none" rtlCol="0">
            <a:spAutoFit/>
          </a:bodyPr>
          <a:lstStyle/>
          <a:p>
            <a:r>
              <a:rPr lang="en-US" sz="2400" b="1" dirty="0">
                <a:solidFill>
                  <a:schemeClr val="accent2">
                    <a:lumMod val="75000"/>
                  </a:schemeClr>
                </a:solidFill>
              </a:rPr>
              <a:t>5</a:t>
            </a:r>
          </a:p>
        </p:txBody>
      </p:sp>
      <p:sp>
        <p:nvSpPr>
          <p:cNvPr id="9" name="TextBox 8">
            <a:extLst>
              <a:ext uri="{FF2B5EF4-FFF2-40B4-BE49-F238E27FC236}">
                <a16:creationId xmlns:a16="http://schemas.microsoft.com/office/drawing/2014/main" id="{8B3B353A-F648-56AA-08E5-3DE6E51B1BFA}"/>
              </a:ext>
            </a:extLst>
          </p:cNvPr>
          <p:cNvSpPr txBox="1"/>
          <p:nvPr/>
        </p:nvSpPr>
        <p:spPr>
          <a:xfrm>
            <a:off x="4695805" y="2232992"/>
            <a:ext cx="340158" cy="461665"/>
          </a:xfrm>
          <a:prstGeom prst="rect">
            <a:avLst/>
          </a:prstGeom>
          <a:noFill/>
        </p:spPr>
        <p:txBody>
          <a:bodyPr wrap="none" rtlCol="0">
            <a:spAutoFit/>
          </a:bodyPr>
          <a:lstStyle/>
          <a:p>
            <a:r>
              <a:rPr lang="en-US" sz="2400" b="1" dirty="0">
                <a:solidFill>
                  <a:schemeClr val="accent2">
                    <a:lumMod val="75000"/>
                  </a:schemeClr>
                </a:solidFill>
              </a:rPr>
              <a:t>1</a:t>
            </a:r>
          </a:p>
        </p:txBody>
      </p:sp>
      <p:sp>
        <p:nvSpPr>
          <p:cNvPr id="10" name="TextBox 9">
            <a:extLst>
              <a:ext uri="{FF2B5EF4-FFF2-40B4-BE49-F238E27FC236}">
                <a16:creationId xmlns:a16="http://schemas.microsoft.com/office/drawing/2014/main" id="{B882FC08-6FDD-8C28-95B2-D962938BA898}"/>
              </a:ext>
            </a:extLst>
          </p:cNvPr>
          <p:cNvSpPr txBox="1"/>
          <p:nvPr/>
        </p:nvSpPr>
        <p:spPr>
          <a:xfrm>
            <a:off x="6735895" y="2842592"/>
            <a:ext cx="348172" cy="461665"/>
          </a:xfrm>
          <a:prstGeom prst="rect">
            <a:avLst/>
          </a:prstGeom>
          <a:noFill/>
        </p:spPr>
        <p:txBody>
          <a:bodyPr wrap="none" rtlCol="0">
            <a:spAutoFit/>
          </a:bodyPr>
          <a:lstStyle/>
          <a:p>
            <a:r>
              <a:rPr lang="en-US" sz="2400" b="1" dirty="0">
                <a:solidFill>
                  <a:schemeClr val="accent2">
                    <a:lumMod val="75000"/>
                  </a:schemeClr>
                </a:solidFill>
              </a:rPr>
              <a:t>4</a:t>
            </a:r>
          </a:p>
        </p:txBody>
      </p:sp>
      <p:sp>
        <p:nvSpPr>
          <p:cNvPr id="11" name="TextBox 10">
            <a:extLst>
              <a:ext uri="{FF2B5EF4-FFF2-40B4-BE49-F238E27FC236}">
                <a16:creationId xmlns:a16="http://schemas.microsoft.com/office/drawing/2014/main" id="{62C77682-A748-1877-06F0-CAA89C71B979}"/>
              </a:ext>
            </a:extLst>
          </p:cNvPr>
          <p:cNvSpPr txBox="1"/>
          <p:nvPr/>
        </p:nvSpPr>
        <p:spPr>
          <a:xfrm>
            <a:off x="5853140" y="3429000"/>
            <a:ext cx="340158" cy="461665"/>
          </a:xfrm>
          <a:prstGeom prst="rect">
            <a:avLst/>
          </a:prstGeom>
          <a:noFill/>
        </p:spPr>
        <p:txBody>
          <a:bodyPr wrap="none" rtlCol="0">
            <a:spAutoFit/>
          </a:bodyPr>
          <a:lstStyle/>
          <a:p>
            <a:r>
              <a:rPr lang="en-US" sz="2400" b="1" dirty="0">
                <a:solidFill>
                  <a:schemeClr val="accent2">
                    <a:lumMod val="75000"/>
                  </a:schemeClr>
                </a:solidFill>
              </a:rPr>
              <a:t>6</a:t>
            </a:r>
          </a:p>
        </p:txBody>
      </p:sp>
      <p:sp>
        <p:nvSpPr>
          <p:cNvPr id="12" name="TextBox 11">
            <a:extLst>
              <a:ext uri="{FF2B5EF4-FFF2-40B4-BE49-F238E27FC236}">
                <a16:creationId xmlns:a16="http://schemas.microsoft.com/office/drawing/2014/main" id="{A135BD2B-0DA4-D447-5624-E76336D930C4}"/>
              </a:ext>
            </a:extLst>
          </p:cNvPr>
          <p:cNvSpPr txBox="1"/>
          <p:nvPr/>
        </p:nvSpPr>
        <p:spPr>
          <a:xfrm>
            <a:off x="2803635" y="4658139"/>
            <a:ext cx="340158" cy="461665"/>
          </a:xfrm>
          <a:prstGeom prst="rect">
            <a:avLst/>
          </a:prstGeom>
          <a:noFill/>
        </p:spPr>
        <p:txBody>
          <a:bodyPr wrap="none" rtlCol="0">
            <a:spAutoFit/>
          </a:bodyPr>
          <a:lstStyle/>
          <a:p>
            <a:r>
              <a:rPr lang="en-US" sz="2400" b="1" dirty="0">
                <a:solidFill>
                  <a:schemeClr val="accent2">
                    <a:lumMod val="75000"/>
                  </a:schemeClr>
                </a:solidFill>
              </a:rPr>
              <a:t>3</a:t>
            </a:r>
          </a:p>
        </p:txBody>
      </p:sp>
      <p:pic>
        <p:nvPicPr>
          <p:cNvPr id="4" name="Audio 3">
            <a:hlinkClick r:id="" action="ppaction://media"/>
            <a:extLst>
              <a:ext uri="{FF2B5EF4-FFF2-40B4-BE49-F238E27FC236}">
                <a16:creationId xmlns:a16="http://schemas.microsoft.com/office/drawing/2014/main" id="{1F6D5A07-7462-B918-AA79-BA9218ED7E70}"/>
              </a:ext>
            </a:extLst>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91143443"/>
      </p:ext>
    </p:extLst>
  </p:cSld>
  <p:clrMapOvr>
    <a:masterClrMapping/>
  </p:clrMapOvr>
  <mc:AlternateContent xmlns:mc="http://schemas.openxmlformats.org/markup-compatibility/2006" xmlns:p14="http://schemas.microsoft.com/office/powerpoint/2010/main">
    <mc:Choice Requires="p14">
      <p:transition spd="slow" p14:dur="2000" advTm="131735"/>
    </mc:Choice>
    <mc:Fallback xmlns="">
      <p:transition spd="slow" advTm="131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96B2B8-510D-DE87-C2EC-507F6EA7253E}"/>
              </a:ext>
            </a:extLst>
          </p:cNvPr>
          <p:cNvSpPr>
            <a:spLocks noGrp="1"/>
          </p:cNvSpPr>
          <p:nvPr>
            <p:ph idx="1"/>
          </p:nvPr>
        </p:nvSpPr>
        <p:spPr>
          <a:xfrm>
            <a:off x="331304" y="344557"/>
            <a:ext cx="11675166" cy="6294782"/>
          </a:xfrm>
        </p:spPr>
        <p:txBody>
          <a:bodyPr/>
          <a:lstStyle/>
          <a:p>
            <a:pPr marL="0" indent="0">
              <a:buNone/>
            </a:pPr>
            <a:endParaRPr lang="en-US" dirty="0"/>
          </a:p>
          <a:p>
            <a:pPr marL="0" indent="0">
              <a:buNone/>
            </a:pPr>
            <a:r>
              <a:rPr lang="en-US" b="1" dirty="0">
                <a:solidFill>
                  <a:schemeClr val="accent6">
                    <a:lumMod val="75000"/>
                  </a:schemeClr>
                </a:solidFill>
              </a:rPr>
              <a:t>Find and correct five punctuation mistakes in the second paragraph.</a:t>
            </a:r>
          </a:p>
          <a:p>
            <a:pPr marL="0" indent="0">
              <a:lnSpc>
                <a:spcPct val="150000"/>
              </a:lnSpc>
              <a:buNone/>
            </a:pPr>
            <a:r>
              <a:rPr lang="en-US" dirty="0" err="1"/>
              <a:t>Im</a:t>
            </a:r>
            <a:r>
              <a:rPr lang="en-US" dirty="0"/>
              <a:t> writing to thank you for letting me stay with you in august I had a fantastic time. The weather was perfect and I really think my </a:t>
            </a:r>
            <a:r>
              <a:rPr lang="en-US" dirty="0" err="1"/>
              <a:t>engLish</a:t>
            </a:r>
            <a:r>
              <a:rPr lang="en-US" dirty="0"/>
              <a:t> got better, </a:t>
            </a:r>
            <a:r>
              <a:rPr lang="en-US" dirty="0" err="1"/>
              <a:t>i</a:t>
            </a:r>
            <a:r>
              <a:rPr lang="en-US" dirty="0"/>
              <a:t> hope you think so too!</a:t>
            </a:r>
          </a:p>
          <a:p>
            <a:pPr marL="0" indent="0">
              <a:lnSpc>
                <a:spcPct val="150000"/>
              </a:lnSpc>
              <a:buNone/>
            </a:pPr>
            <a:endParaRPr lang="en-US" dirty="0"/>
          </a:p>
          <a:p>
            <a:pPr>
              <a:buFont typeface="Wingdings" panose="05000000000000000000" pitchFamily="2" charset="2"/>
              <a:buChar char="ü"/>
            </a:pPr>
            <a:r>
              <a:rPr lang="en-US" b="1" dirty="0"/>
              <a:t>I</a:t>
            </a:r>
            <a:r>
              <a:rPr lang="en-US" b="1" dirty="0">
                <a:solidFill>
                  <a:schemeClr val="accent2">
                    <a:lumMod val="75000"/>
                  </a:schemeClr>
                </a:solidFill>
              </a:rPr>
              <a:t>’</a:t>
            </a:r>
            <a:r>
              <a:rPr lang="en-US" b="1" dirty="0"/>
              <a:t>m</a:t>
            </a:r>
            <a:r>
              <a:rPr lang="en-US" dirty="0"/>
              <a:t> writing to thank you for letting me stay with you in </a:t>
            </a:r>
            <a:r>
              <a:rPr lang="en-US" b="1" dirty="0">
                <a:solidFill>
                  <a:schemeClr val="accent2">
                    <a:lumMod val="75000"/>
                  </a:schemeClr>
                </a:solidFill>
              </a:rPr>
              <a:t>A</a:t>
            </a:r>
            <a:r>
              <a:rPr lang="en-US" b="1" dirty="0"/>
              <a:t>ugust</a:t>
            </a:r>
            <a:r>
              <a:rPr lang="en-US" b="1" dirty="0">
                <a:solidFill>
                  <a:schemeClr val="accent2">
                    <a:lumMod val="75000"/>
                  </a:schemeClr>
                </a:solidFill>
              </a:rPr>
              <a:t>.</a:t>
            </a:r>
            <a:r>
              <a:rPr lang="en-US" dirty="0"/>
              <a:t> I had a fantastic time. The weather was perfect and I really think my </a:t>
            </a:r>
            <a:r>
              <a:rPr lang="en-US" b="1" dirty="0" err="1">
                <a:solidFill>
                  <a:schemeClr val="accent2">
                    <a:lumMod val="75000"/>
                  </a:schemeClr>
                </a:solidFill>
              </a:rPr>
              <a:t>E</a:t>
            </a:r>
            <a:r>
              <a:rPr lang="en-US" b="1" dirty="0" err="1"/>
              <a:t>ngLish</a:t>
            </a:r>
            <a:r>
              <a:rPr lang="en-US" dirty="0"/>
              <a:t> got better, </a:t>
            </a:r>
            <a:r>
              <a:rPr lang="en-US" dirty="0">
                <a:solidFill>
                  <a:schemeClr val="accent2">
                    <a:lumMod val="75000"/>
                  </a:schemeClr>
                </a:solidFill>
              </a:rPr>
              <a:t>I</a:t>
            </a:r>
            <a:r>
              <a:rPr lang="en-US" dirty="0"/>
              <a:t> hope you think so too!</a:t>
            </a:r>
          </a:p>
          <a:p>
            <a:pPr marL="0" indent="0">
              <a:buNone/>
            </a:pPr>
            <a:endParaRPr lang="en-US" dirty="0"/>
          </a:p>
        </p:txBody>
      </p:sp>
      <p:pic>
        <p:nvPicPr>
          <p:cNvPr id="2" name="Audio 1">
            <a:hlinkClick r:id="" action="ppaction://media"/>
            <a:extLst>
              <a:ext uri="{FF2B5EF4-FFF2-40B4-BE49-F238E27FC236}">
                <a16:creationId xmlns:a16="http://schemas.microsoft.com/office/drawing/2014/main" id="{FBC3BB49-51B8-A2DA-A41D-216666886EC0}"/>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55911664"/>
      </p:ext>
    </p:extLst>
  </p:cSld>
  <p:clrMapOvr>
    <a:masterClrMapping/>
  </p:clrMapOvr>
  <mc:AlternateContent xmlns:mc="http://schemas.openxmlformats.org/markup-compatibility/2006" xmlns:p14="http://schemas.microsoft.com/office/powerpoint/2010/main">
    <mc:Choice Requires="p14">
      <p:transition spd="slow" p14:dur="2000" advTm="30079"/>
    </mc:Choice>
    <mc:Fallback xmlns="">
      <p:transition spd="slow" advTm="30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1000"/>
                                        <p:tgtEl>
                                          <p:spTgt spid="3">
                                            <p:txEl>
                                              <p:pRg st="4" end="4"/>
                                            </p:txEl>
                                          </p:spTgt>
                                        </p:tgtEl>
                                      </p:cBhvr>
                                    </p:animEffect>
                                    <p:anim calcmode="lin" valueType="num">
                                      <p:cBhvr>
                                        <p:cTn id="1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96B2B8-510D-DE87-C2EC-507F6EA7253E}"/>
              </a:ext>
            </a:extLst>
          </p:cNvPr>
          <p:cNvSpPr>
            <a:spLocks noGrp="1"/>
          </p:cNvSpPr>
          <p:nvPr>
            <p:ph idx="1"/>
          </p:nvPr>
        </p:nvSpPr>
        <p:spPr>
          <a:xfrm>
            <a:off x="838200" y="344557"/>
            <a:ext cx="10515600" cy="5832406"/>
          </a:xfrm>
        </p:spPr>
        <p:txBody>
          <a:bodyPr>
            <a:normAutofit lnSpcReduction="10000"/>
          </a:bodyPr>
          <a:lstStyle/>
          <a:p>
            <a:pPr marL="0" indent="0">
              <a:buNone/>
            </a:pPr>
            <a:r>
              <a:rPr lang="en-US" b="1" dirty="0">
                <a:solidFill>
                  <a:schemeClr val="accent6">
                    <a:lumMod val="75000"/>
                  </a:schemeClr>
                </a:solidFill>
              </a:rPr>
              <a:t>Useful language: informal letters / emails</a:t>
            </a:r>
          </a:p>
          <a:p>
            <a:pPr marL="0" indent="0">
              <a:buNone/>
            </a:pPr>
            <a:r>
              <a:rPr lang="en-US" dirty="0">
                <a:solidFill>
                  <a:schemeClr val="accent2">
                    <a:lumMod val="75000"/>
                  </a:schemeClr>
                </a:solidFill>
              </a:rPr>
              <a:t>Beginnings</a:t>
            </a:r>
          </a:p>
          <a:p>
            <a:pPr marL="0" indent="0">
              <a:buNone/>
            </a:pPr>
            <a:r>
              <a:rPr lang="en-US" dirty="0"/>
              <a:t>Dear + name (email: Dear or Hi)</a:t>
            </a:r>
          </a:p>
          <a:p>
            <a:pPr marL="0" indent="0">
              <a:buNone/>
            </a:pPr>
            <a:r>
              <a:rPr lang="en-US" dirty="0"/>
              <a:t>Sorry for not writing earlier but...</a:t>
            </a:r>
          </a:p>
          <a:p>
            <a:pPr marL="0" indent="0">
              <a:buNone/>
            </a:pPr>
            <a:r>
              <a:rPr lang="en-US" dirty="0"/>
              <a:t>Thank you / Thanks (so much) for (your letter, having me to stay, etc.).</a:t>
            </a:r>
          </a:p>
          <a:p>
            <a:pPr marL="0" indent="0">
              <a:buNone/>
            </a:pPr>
            <a:r>
              <a:rPr lang="en-US" dirty="0"/>
              <a:t>It was great to hear from you...</a:t>
            </a:r>
          </a:p>
          <a:p>
            <a:pPr marL="0" indent="0">
              <a:buNone/>
            </a:pPr>
            <a:r>
              <a:rPr lang="en-US" dirty="0">
                <a:solidFill>
                  <a:schemeClr val="accent2">
                    <a:lumMod val="75000"/>
                  </a:schemeClr>
                </a:solidFill>
              </a:rPr>
              <a:t>Endings</a:t>
            </a:r>
          </a:p>
          <a:p>
            <a:pPr marL="0" indent="0">
              <a:buNone/>
            </a:pPr>
            <a:r>
              <a:rPr lang="en-US" dirty="0"/>
              <a:t>That’s all for now.</a:t>
            </a:r>
          </a:p>
          <a:p>
            <a:pPr marL="0" indent="0">
              <a:buNone/>
            </a:pPr>
            <a:r>
              <a:rPr lang="en-US" dirty="0"/>
              <a:t>Hope to hear from you soon. / Looking forward to hearing from you.</a:t>
            </a:r>
          </a:p>
          <a:p>
            <a:pPr marL="0" indent="0">
              <a:buNone/>
            </a:pPr>
            <a:r>
              <a:rPr lang="en-US" dirty="0"/>
              <a:t>(Give my) regards / love to...</a:t>
            </a:r>
          </a:p>
          <a:p>
            <a:pPr marL="0" indent="0">
              <a:buNone/>
            </a:pPr>
            <a:r>
              <a:rPr lang="en-US" dirty="0"/>
              <a:t>Best wishes / Love (from)</a:t>
            </a:r>
          </a:p>
          <a:p>
            <a:pPr marL="0" indent="0">
              <a:buNone/>
            </a:pPr>
            <a:r>
              <a:rPr lang="en-US" dirty="0"/>
              <a:t>PS I enclose a photo of the three of us (email: I attach...)</a:t>
            </a:r>
          </a:p>
          <a:p>
            <a:pPr marL="0" indent="0">
              <a:buNone/>
            </a:pPr>
            <a:endParaRPr lang="en-US" dirty="0"/>
          </a:p>
        </p:txBody>
      </p:sp>
      <p:pic>
        <p:nvPicPr>
          <p:cNvPr id="2" name="Audio 1">
            <a:hlinkClick r:id="" action="ppaction://media"/>
            <a:extLst>
              <a:ext uri="{FF2B5EF4-FFF2-40B4-BE49-F238E27FC236}">
                <a16:creationId xmlns:a16="http://schemas.microsoft.com/office/drawing/2014/main" id="{45DA974F-E1D5-EBDC-6791-21D959EDF9CF}"/>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7323781"/>
      </p:ext>
    </p:extLst>
  </p:cSld>
  <p:clrMapOvr>
    <a:masterClrMapping/>
  </p:clrMapOvr>
  <mc:AlternateContent xmlns:mc="http://schemas.openxmlformats.org/markup-compatibility/2006" xmlns:p14="http://schemas.microsoft.com/office/powerpoint/2010/main">
    <mc:Choice Requires="p14">
      <p:transition spd="slow" p14:dur="2000" advTm="67928"/>
    </mc:Choice>
    <mc:Fallback xmlns="">
      <p:transition spd="slow" advTm="6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p:txBody>
          <a:bodyPr>
            <a:normAutofit fontScale="92500" lnSpcReduction="100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3</a:t>
            </a:r>
          </a:p>
          <a:p>
            <a:pPr marL="0" indent="0" algn="ctr">
              <a:lnSpc>
                <a:spcPct val="200000"/>
              </a:lnSpc>
              <a:buNone/>
            </a:pPr>
            <a:r>
              <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Review</a:t>
            </a:r>
          </a:p>
          <a:p>
            <a:pPr marL="0" indent="0" algn="ctr">
              <a:lnSpc>
                <a:spcPct val="200000"/>
              </a:lnSpc>
              <a:buNone/>
            </a:pP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What do you remember?</a:t>
            </a:r>
          </a:p>
          <a:p>
            <a:pPr marL="0" indent="0">
              <a:buNone/>
            </a:pPr>
            <a:endParaRPr lang="en-US" dirty="0"/>
          </a:p>
        </p:txBody>
      </p:sp>
      <p:pic>
        <p:nvPicPr>
          <p:cNvPr id="2" name="Audio 1">
            <a:hlinkClick r:id="" action="ppaction://media"/>
            <a:extLst>
              <a:ext uri="{FF2B5EF4-FFF2-40B4-BE49-F238E27FC236}">
                <a16:creationId xmlns:a16="http://schemas.microsoft.com/office/drawing/2014/main" id="{50D7DD18-FB28-E838-A884-89DDF6294056}"/>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1708880"/>
      </p:ext>
    </p:extLst>
  </p:cSld>
  <p:clrMapOvr>
    <a:masterClrMapping/>
  </p:clrMapOvr>
  <mc:AlternateContent xmlns:mc="http://schemas.openxmlformats.org/markup-compatibility/2006" xmlns:p14="http://schemas.microsoft.com/office/powerpoint/2010/main">
    <mc:Choice Requires="p14">
      <p:transition spd="slow" p14:dur="2000" advTm="4951"/>
    </mc:Choice>
    <mc:Fallback xmlns="">
      <p:transition spd="slow" advTm="4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96B2B8-510D-DE87-C2EC-507F6EA7253E}"/>
              </a:ext>
            </a:extLst>
          </p:cNvPr>
          <p:cNvSpPr>
            <a:spLocks noGrp="1"/>
          </p:cNvSpPr>
          <p:nvPr>
            <p:ph idx="1"/>
          </p:nvPr>
        </p:nvSpPr>
        <p:spPr>
          <a:xfrm>
            <a:off x="838200" y="344557"/>
            <a:ext cx="10515600" cy="6294782"/>
          </a:xfrm>
        </p:spPr>
        <p:txBody>
          <a:bodyPr>
            <a:normAutofit lnSpcReduction="10000"/>
          </a:bodyPr>
          <a:lstStyle/>
          <a:p>
            <a:pPr marL="0" indent="0">
              <a:buNone/>
            </a:pPr>
            <a:r>
              <a:rPr lang="en-US" b="1" dirty="0">
                <a:solidFill>
                  <a:schemeClr val="accent6">
                    <a:lumMod val="75000"/>
                  </a:schemeClr>
                </a:solidFill>
              </a:rPr>
              <a:t>Grammar</a:t>
            </a:r>
          </a:p>
          <a:p>
            <a:pPr marL="0" indent="0">
              <a:buNone/>
            </a:pPr>
            <a:r>
              <a:rPr lang="en-US" b="1" dirty="0">
                <a:solidFill>
                  <a:schemeClr val="accent6">
                    <a:lumMod val="75000"/>
                  </a:schemeClr>
                </a:solidFill>
              </a:rPr>
              <a:t>Complete the second sentence with two words so that it means the same as the first. </a:t>
            </a:r>
            <a:r>
              <a:rPr lang="en-US" dirty="0">
                <a:solidFill>
                  <a:schemeClr val="accent6">
                    <a:lumMod val="75000"/>
                  </a:schemeClr>
                </a:solidFill>
              </a:rPr>
              <a:t>Contracted forms: </a:t>
            </a:r>
            <a:r>
              <a:rPr lang="en-US" i="1" dirty="0">
                <a:solidFill>
                  <a:schemeClr val="accent6">
                    <a:lumMod val="75000"/>
                  </a:schemeClr>
                </a:solidFill>
              </a:rPr>
              <a:t>e.g. isn't</a:t>
            </a:r>
            <a:r>
              <a:rPr lang="en-US" dirty="0">
                <a:solidFill>
                  <a:schemeClr val="accent6">
                    <a:lumMod val="75000"/>
                  </a:schemeClr>
                </a:solidFill>
              </a:rPr>
              <a:t>, count as one word.</a:t>
            </a:r>
          </a:p>
          <a:p>
            <a:r>
              <a:rPr lang="en-US" dirty="0"/>
              <a:t>I really think it's important for you to learn to drive.</a:t>
            </a:r>
          </a:p>
          <a:p>
            <a:r>
              <a:rPr lang="en-US" dirty="0"/>
              <a:t>You really ___________ to drive. </a:t>
            </a:r>
          </a:p>
          <a:p>
            <a:pPr>
              <a:buFont typeface="Courier New" panose="02070309020205020404" pitchFamily="49" charset="0"/>
              <a:buChar char="o"/>
            </a:pPr>
            <a:r>
              <a:rPr lang="en-US" dirty="0"/>
              <a:t>Why don’t you join a tennis club? It would be good for you.</a:t>
            </a:r>
          </a:p>
          <a:p>
            <a:pPr>
              <a:buFont typeface="Courier New" panose="02070309020205020404" pitchFamily="49" charset="0"/>
              <a:buChar char="o"/>
            </a:pPr>
            <a:r>
              <a:rPr lang="en-US" dirty="0"/>
              <a:t>I think you 	 ___________ a tennis club.</a:t>
            </a:r>
          </a:p>
          <a:p>
            <a:r>
              <a:rPr lang="en-US" dirty="0"/>
              <a:t>I’m sure she’s not American. She hasn’t got an American accent. </a:t>
            </a:r>
          </a:p>
          <a:p>
            <a:r>
              <a:rPr lang="en-US" dirty="0"/>
              <a:t>She	___________ American she hasn’t got an American accent.</a:t>
            </a:r>
          </a:p>
          <a:p>
            <a:pPr>
              <a:buFont typeface="Courier New" panose="02070309020205020404" pitchFamily="49" charset="0"/>
              <a:buChar char="o"/>
            </a:pPr>
            <a:r>
              <a:rPr lang="en-US" dirty="0"/>
              <a:t>I can’t go out tonight. </a:t>
            </a:r>
          </a:p>
          <a:p>
            <a:pPr>
              <a:buFont typeface="Courier New" panose="02070309020205020404" pitchFamily="49" charset="0"/>
              <a:buChar char="o"/>
            </a:pPr>
            <a:r>
              <a:rPr lang="en-US" dirty="0"/>
              <a:t>I won’t _________ to go out tonight.</a:t>
            </a:r>
          </a:p>
          <a:p>
            <a:r>
              <a:rPr lang="en-US" dirty="0"/>
              <a:t>It’s prohibited to take photos there. </a:t>
            </a:r>
          </a:p>
          <a:p>
            <a:r>
              <a:rPr lang="en-US" dirty="0"/>
              <a:t>You _________________  photos there.</a:t>
            </a:r>
          </a:p>
          <a:p>
            <a:pPr marL="0" indent="0">
              <a:buNone/>
            </a:pPr>
            <a:endParaRPr lang="en-US" dirty="0"/>
          </a:p>
          <a:p>
            <a:pPr marL="0" indent="0">
              <a:buNone/>
            </a:pPr>
            <a:endParaRPr lang="en-US" dirty="0"/>
          </a:p>
          <a:p>
            <a:pPr marL="0" indent="0">
              <a:buNone/>
            </a:pPr>
            <a:endParaRPr lang="en-US" dirty="0"/>
          </a:p>
        </p:txBody>
      </p:sp>
      <p:sp>
        <p:nvSpPr>
          <p:cNvPr id="2" name="TextBox 1">
            <a:extLst>
              <a:ext uri="{FF2B5EF4-FFF2-40B4-BE49-F238E27FC236}">
                <a16:creationId xmlns:a16="http://schemas.microsoft.com/office/drawing/2014/main" id="{A991ECC7-DF6C-24AC-0D42-4BE4D2584738}"/>
              </a:ext>
            </a:extLst>
          </p:cNvPr>
          <p:cNvSpPr txBox="1"/>
          <p:nvPr/>
        </p:nvSpPr>
        <p:spPr>
          <a:xfrm>
            <a:off x="2647122" y="2027583"/>
            <a:ext cx="1782026" cy="523220"/>
          </a:xfrm>
          <a:prstGeom prst="rect">
            <a:avLst/>
          </a:prstGeom>
          <a:noFill/>
        </p:spPr>
        <p:txBody>
          <a:bodyPr wrap="none" rtlCol="0">
            <a:spAutoFit/>
          </a:bodyPr>
          <a:lstStyle/>
          <a:p>
            <a:r>
              <a:rPr lang="en-US" sz="2800" b="1" dirty="0">
                <a:solidFill>
                  <a:schemeClr val="accent2">
                    <a:lumMod val="75000"/>
                  </a:schemeClr>
                </a:solidFill>
              </a:rPr>
              <a:t>must learn</a:t>
            </a:r>
          </a:p>
        </p:txBody>
      </p:sp>
      <p:sp>
        <p:nvSpPr>
          <p:cNvPr id="4" name="TextBox 3">
            <a:extLst>
              <a:ext uri="{FF2B5EF4-FFF2-40B4-BE49-F238E27FC236}">
                <a16:creationId xmlns:a16="http://schemas.microsoft.com/office/drawing/2014/main" id="{7C9200BA-6756-9D4F-D781-897D63CE5095}"/>
              </a:ext>
            </a:extLst>
          </p:cNvPr>
          <p:cNvSpPr txBox="1"/>
          <p:nvPr/>
        </p:nvSpPr>
        <p:spPr>
          <a:xfrm>
            <a:off x="2773017" y="2905780"/>
            <a:ext cx="1830950" cy="523220"/>
          </a:xfrm>
          <a:prstGeom prst="rect">
            <a:avLst/>
          </a:prstGeom>
          <a:noFill/>
        </p:spPr>
        <p:txBody>
          <a:bodyPr wrap="none" rtlCol="0">
            <a:spAutoFit/>
          </a:bodyPr>
          <a:lstStyle/>
          <a:p>
            <a:r>
              <a:rPr lang="en-US" sz="2800" b="1" dirty="0">
                <a:solidFill>
                  <a:schemeClr val="accent2">
                    <a:lumMod val="75000"/>
                  </a:schemeClr>
                </a:solidFill>
              </a:rPr>
              <a:t>should join</a:t>
            </a:r>
          </a:p>
        </p:txBody>
      </p:sp>
      <p:sp>
        <p:nvSpPr>
          <p:cNvPr id="5" name="TextBox 4">
            <a:extLst>
              <a:ext uri="{FF2B5EF4-FFF2-40B4-BE49-F238E27FC236}">
                <a16:creationId xmlns:a16="http://schemas.microsoft.com/office/drawing/2014/main" id="{F8E0DED1-C371-0985-5181-A69942AADA67}"/>
              </a:ext>
            </a:extLst>
          </p:cNvPr>
          <p:cNvSpPr txBox="1"/>
          <p:nvPr/>
        </p:nvSpPr>
        <p:spPr>
          <a:xfrm>
            <a:off x="1756109" y="3894362"/>
            <a:ext cx="1418978" cy="523220"/>
          </a:xfrm>
          <a:prstGeom prst="rect">
            <a:avLst/>
          </a:prstGeom>
          <a:noFill/>
        </p:spPr>
        <p:txBody>
          <a:bodyPr wrap="none" rtlCol="0">
            <a:spAutoFit/>
          </a:bodyPr>
          <a:lstStyle/>
          <a:p>
            <a:r>
              <a:rPr lang="en-US" sz="2800" b="1" dirty="0">
                <a:solidFill>
                  <a:schemeClr val="accent2">
                    <a:lumMod val="75000"/>
                  </a:schemeClr>
                </a:solidFill>
              </a:rPr>
              <a:t>can’t be</a:t>
            </a:r>
          </a:p>
        </p:txBody>
      </p:sp>
      <p:sp>
        <p:nvSpPr>
          <p:cNvPr id="6" name="TextBox 5">
            <a:extLst>
              <a:ext uri="{FF2B5EF4-FFF2-40B4-BE49-F238E27FC236}">
                <a16:creationId xmlns:a16="http://schemas.microsoft.com/office/drawing/2014/main" id="{B6B09735-345C-DEB3-665A-03782F38F273}"/>
              </a:ext>
            </a:extLst>
          </p:cNvPr>
          <p:cNvSpPr txBox="1"/>
          <p:nvPr/>
        </p:nvSpPr>
        <p:spPr>
          <a:xfrm>
            <a:off x="2269435" y="4772559"/>
            <a:ext cx="1279517" cy="523220"/>
          </a:xfrm>
          <a:prstGeom prst="rect">
            <a:avLst/>
          </a:prstGeom>
          <a:noFill/>
        </p:spPr>
        <p:txBody>
          <a:bodyPr wrap="none" rtlCol="0">
            <a:spAutoFit/>
          </a:bodyPr>
          <a:lstStyle/>
          <a:p>
            <a:r>
              <a:rPr lang="en-US" sz="2800" b="1" dirty="0">
                <a:solidFill>
                  <a:schemeClr val="accent2">
                    <a:lumMod val="75000"/>
                  </a:schemeClr>
                </a:solidFill>
              </a:rPr>
              <a:t>be able</a:t>
            </a:r>
          </a:p>
        </p:txBody>
      </p:sp>
      <p:sp>
        <p:nvSpPr>
          <p:cNvPr id="7" name="TextBox 6">
            <a:extLst>
              <a:ext uri="{FF2B5EF4-FFF2-40B4-BE49-F238E27FC236}">
                <a16:creationId xmlns:a16="http://schemas.microsoft.com/office/drawing/2014/main" id="{DA552C2C-D38C-28B1-11DA-46D023D7A26B}"/>
              </a:ext>
            </a:extLst>
          </p:cNvPr>
          <p:cNvSpPr txBox="1"/>
          <p:nvPr/>
        </p:nvSpPr>
        <p:spPr>
          <a:xfrm>
            <a:off x="1822174" y="5728613"/>
            <a:ext cx="3122714" cy="523220"/>
          </a:xfrm>
          <a:prstGeom prst="rect">
            <a:avLst/>
          </a:prstGeom>
          <a:noFill/>
        </p:spPr>
        <p:txBody>
          <a:bodyPr wrap="none" rtlCol="0">
            <a:spAutoFit/>
          </a:bodyPr>
          <a:lstStyle/>
          <a:p>
            <a:r>
              <a:rPr lang="en-US" sz="2800" b="1" dirty="0">
                <a:solidFill>
                  <a:schemeClr val="accent2">
                    <a:lumMod val="75000"/>
                  </a:schemeClr>
                </a:solidFill>
              </a:rPr>
              <a:t>mustn’t / can’t take</a:t>
            </a:r>
          </a:p>
        </p:txBody>
      </p:sp>
      <p:pic>
        <p:nvPicPr>
          <p:cNvPr id="8" name="Audio 7">
            <a:hlinkClick r:id="" action="ppaction://media"/>
            <a:extLst>
              <a:ext uri="{FF2B5EF4-FFF2-40B4-BE49-F238E27FC236}">
                <a16:creationId xmlns:a16="http://schemas.microsoft.com/office/drawing/2014/main" id="{3CCD0990-961A-441C-099E-8CD8D7A2960C}"/>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74740382"/>
      </p:ext>
    </p:extLst>
  </p:cSld>
  <p:clrMapOvr>
    <a:masterClrMapping/>
  </p:clrMapOvr>
  <mc:AlternateContent xmlns:mc="http://schemas.openxmlformats.org/markup-compatibility/2006" xmlns:p14="http://schemas.microsoft.com/office/powerpoint/2010/main">
    <mc:Choice Requires="p14">
      <p:transition spd="slow" p14:dur="2000" advTm="57897"/>
    </mc:Choice>
    <mc:Fallback xmlns="">
      <p:transition spd="slow" advTm="5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1000"/>
                                        <p:tgtEl>
                                          <p:spTgt spid="6">
                                            <p:txEl>
                                              <p:pRg st="0" end="0"/>
                                            </p:txEl>
                                          </p:spTgt>
                                        </p:tgtEl>
                                      </p:cBhvr>
                                    </p:animEffect>
                                    <p:anim calcmode="lin" valueType="num">
                                      <p:cBhvr>
                                        <p:cTn id="3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fade">
                                      <p:cBhvr>
                                        <p:cTn id="39" dur="1000"/>
                                        <p:tgtEl>
                                          <p:spTgt spid="7">
                                            <p:txEl>
                                              <p:pRg st="0" end="0"/>
                                            </p:txEl>
                                          </p:spTgt>
                                        </p:tgtEl>
                                      </p:cBhvr>
                                    </p:animEffect>
                                    <p:anim calcmode="lin" valueType="num">
                                      <p:cBhvr>
                                        <p:cTn id="4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96B2B8-510D-DE87-C2EC-507F6EA7253E}"/>
              </a:ext>
            </a:extLst>
          </p:cNvPr>
          <p:cNvSpPr>
            <a:spLocks noGrp="1"/>
          </p:cNvSpPr>
          <p:nvPr>
            <p:ph idx="1"/>
          </p:nvPr>
        </p:nvSpPr>
        <p:spPr>
          <a:xfrm>
            <a:off x="838200" y="344557"/>
            <a:ext cx="10515600" cy="5832406"/>
          </a:xfrm>
        </p:spPr>
        <p:txBody>
          <a:bodyPr>
            <a:normAutofit lnSpcReduction="10000"/>
          </a:bodyPr>
          <a:lstStyle/>
          <a:p>
            <a:r>
              <a:rPr lang="en-US" dirty="0"/>
              <a:t>I’m not sure if she’ll like her present. </a:t>
            </a:r>
          </a:p>
          <a:p>
            <a:r>
              <a:rPr lang="en-US" dirty="0"/>
              <a:t>She __________ like her present.</a:t>
            </a:r>
          </a:p>
          <a:p>
            <a:pPr>
              <a:buFont typeface="Courier New" panose="02070309020205020404" pitchFamily="49" charset="0"/>
              <a:buChar char="o"/>
            </a:pPr>
            <a:r>
              <a:rPr lang="en-US" dirty="0"/>
              <a:t>Wearing a uniform is not obligatory. </a:t>
            </a:r>
          </a:p>
          <a:p>
            <a:pPr>
              <a:buFont typeface="Courier New" panose="02070309020205020404" pitchFamily="49" charset="0"/>
              <a:buChar char="o"/>
            </a:pPr>
            <a:r>
              <a:rPr lang="en-US" dirty="0"/>
              <a:t>You __________ to wear a uniform.</a:t>
            </a:r>
          </a:p>
          <a:p>
            <a:r>
              <a:rPr lang="en-US" dirty="0"/>
              <a:t>The lights are on so I’m sure he’s at home.</a:t>
            </a:r>
          </a:p>
          <a:p>
            <a:r>
              <a:rPr lang="en-US" dirty="0"/>
              <a:t>The lights are on so he __________ at home.</a:t>
            </a:r>
          </a:p>
          <a:p>
            <a:pPr>
              <a:buFont typeface="Courier New" panose="02070309020205020404" pitchFamily="49" charset="0"/>
              <a:buChar char="o"/>
            </a:pPr>
            <a:r>
              <a:rPr lang="en-US" dirty="0"/>
              <a:t>I think perhaps this is their house. </a:t>
            </a:r>
          </a:p>
          <a:p>
            <a:pPr>
              <a:buFont typeface="Courier New" panose="02070309020205020404" pitchFamily="49" charset="0"/>
              <a:buChar char="o"/>
            </a:pPr>
            <a:r>
              <a:rPr lang="en-US" dirty="0"/>
              <a:t>This __________ their house.</a:t>
            </a:r>
          </a:p>
          <a:p>
            <a:r>
              <a:rPr lang="en-US" dirty="0"/>
              <a:t>Paying in advance is obligatory at this school.</a:t>
            </a:r>
          </a:p>
          <a:p>
            <a:r>
              <a:rPr lang="en-US" dirty="0"/>
              <a:t>You __________ pay in advance at this school.</a:t>
            </a:r>
          </a:p>
          <a:p>
            <a:pPr>
              <a:buFont typeface="Courier New" panose="02070309020205020404" pitchFamily="49" charset="0"/>
              <a:buChar char="o"/>
            </a:pPr>
            <a:r>
              <a:rPr lang="en-US" dirty="0"/>
              <a:t>Drinking a lot of coffee isn't a good idea.</a:t>
            </a:r>
          </a:p>
          <a:p>
            <a:pPr>
              <a:buFont typeface="Courier New" panose="02070309020205020404" pitchFamily="49" charset="0"/>
              <a:buChar char="o"/>
            </a:pPr>
            <a:r>
              <a:rPr lang="en-US" dirty="0"/>
              <a:t>You _____________ a lot of coffee.</a:t>
            </a:r>
          </a:p>
          <a:p>
            <a:pPr marL="0" indent="0">
              <a:buNone/>
            </a:pPr>
            <a:endParaRPr lang="en-US" dirty="0"/>
          </a:p>
        </p:txBody>
      </p:sp>
      <p:sp>
        <p:nvSpPr>
          <p:cNvPr id="2" name="TextBox 1">
            <a:extLst>
              <a:ext uri="{FF2B5EF4-FFF2-40B4-BE49-F238E27FC236}">
                <a16:creationId xmlns:a16="http://schemas.microsoft.com/office/drawing/2014/main" id="{1CBA482E-75F8-CF97-8557-F0C7C905C176}"/>
              </a:ext>
            </a:extLst>
          </p:cNvPr>
          <p:cNvSpPr txBox="1"/>
          <p:nvPr/>
        </p:nvSpPr>
        <p:spPr>
          <a:xfrm>
            <a:off x="1881808" y="681037"/>
            <a:ext cx="1721818" cy="523220"/>
          </a:xfrm>
          <a:prstGeom prst="rect">
            <a:avLst/>
          </a:prstGeom>
          <a:noFill/>
        </p:spPr>
        <p:txBody>
          <a:bodyPr wrap="none" rtlCol="0">
            <a:spAutoFit/>
          </a:bodyPr>
          <a:lstStyle/>
          <a:p>
            <a:r>
              <a:rPr lang="en-US" sz="2800" b="1" dirty="0">
                <a:solidFill>
                  <a:schemeClr val="accent2">
                    <a:lumMod val="75000"/>
                  </a:schemeClr>
                </a:solidFill>
              </a:rPr>
              <a:t>might not </a:t>
            </a:r>
          </a:p>
        </p:txBody>
      </p:sp>
      <p:sp>
        <p:nvSpPr>
          <p:cNvPr id="4" name="TextBox 3">
            <a:extLst>
              <a:ext uri="{FF2B5EF4-FFF2-40B4-BE49-F238E27FC236}">
                <a16:creationId xmlns:a16="http://schemas.microsoft.com/office/drawing/2014/main" id="{14F971FA-00CC-23DD-8616-734F610B5E7A}"/>
              </a:ext>
            </a:extLst>
          </p:cNvPr>
          <p:cNvSpPr txBox="1"/>
          <p:nvPr/>
        </p:nvSpPr>
        <p:spPr>
          <a:xfrm>
            <a:off x="1782417" y="1641820"/>
            <a:ext cx="1774460" cy="523220"/>
          </a:xfrm>
          <a:prstGeom prst="rect">
            <a:avLst/>
          </a:prstGeom>
          <a:noFill/>
        </p:spPr>
        <p:txBody>
          <a:bodyPr wrap="none" rtlCol="0">
            <a:spAutoFit/>
          </a:bodyPr>
          <a:lstStyle/>
          <a:p>
            <a:r>
              <a:rPr lang="en-US" sz="2800" b="1" dirty="0">
                <a:solidFill>
                  <a:schemeClr val="accent2">
                    <a:lumMod val="75000"/>
                  </a:schemeClr>
                </a:solidFill>
              </a:rPr>
              <a:t>don’t have</a:t>
            </a:r>
          </a:p>
        </p:txBody>
      </p:sp>
      <p:sp>
        <p:nvSpPr>
          <p:cNvPr id="5" name="TextBox 4">
            <a:extLst>
              <a:ext uri="{FF2B5EF4-FFF2-40B4-BE49-F238E27FC236}">
                <a16:creationId xmlns:a16="http://schemas.microsoft.com/office/drawing/2014/main" id="{D87FC255-6315-3EF6-1B3D-05E715E22E31}"/>
              </a:ext>
            </a:extLst>
          </p:cNvPr>
          <p:cNvSpPr txBox="1"/>
          <p:nvPr/>
        </p:nvSpPr>
        <p:spPr>
          <a:xfrm>
            <a:off x="4512365" y="2569472"/>
            <a:ext cx="1387688" cy="523220"/>
          </a:xfrm>
          <a:prstGeom prst="rect">
            <a:avLst/>
          </a:prstGeom>
          <a:noFill/>
        </p:spPr>
        <p:txBody>
          <a:bodyPr wrap="none" rtlCol="0">
            <a:spAutoFit/>
          </a:bodyPr>
          <a:lstStyle/>
          <a:p>
            <a:r>
              <a:rPr lang="en-US" sz="2800" b="1" dirty="0">
                <a:solidFill>
                  <a:schemeClr val="accent2">
                    <a:lumMod val="75000"/>
                  </a:schemeClr>
                </a:solidFill>
              </a:rPr>
              <a:t>must be</a:t>
            </a:r>
          </a:p>
        </p:txBody>
      </p:sp>
      <p:sp>
        <p:nvSpPr>
          <p:cNvPr id="6" name="TextBox 5">
            <a:extLst>
              <a:ext uri="{FF2B5EF4-FFF2-40B4-BE49-F238E27FC236}">
                <a16:creationId xmlns:a16="http://schemas.microsoft.com/office/drawing/2014/main" id="{1529EC22-8664-AA56-F793-45F868FE538D}"/>
              </a:ext>
            </a:extLst>
          </p:cNvPr>
          <p:cNvSpPr txBox="1"/>
          <p:nvPr/>
        </p:nvSpPr>
        <p:spPr>
          <a:xfrm>
            <a:off x="1782417" y="3462303"/>
            <a:ext cx="1585562" cy="523220"/>
          </a:xfrm>
          <a:prstGeom prst="rect">
            <a:avLst/>
          </a:prstGeom>
          <a:noFill/>
        </p:spPr>
        <p:txBody>
          <a:bodyPr wrap="none" rtlCol="0">
            <a:spAutoFit/>
          </a:bodyPr>
          <a:lstStyle/>
          <a:p>
            <a:r>
              <a:rPr lang="en-US" sz="2800" b="1" dirty="0">
                <a:solidFill>
                  <a:schemeClr val="accent2">
                    <a:lumMod val="75000"/>
                  </a:schemeClr>
                </a:solidFill>
              </a:rPr>
              <a:t>might be </a:t>
            </a:r>
          </a:p>
        </p:txBody>
      </p:sp>
      <p:sp>
        <p:nvSpPr>
          <p:cNvPr id="7" name="TextBox 6">
            <a:extLst>
              <a:ext uri="{FF2B5EF4-FFF2-40B4-BE49-F238E27FC236}">
                <a16:creationId xmlns:a16="http://schemas.microsoft.com/office/drawing/2014/main" id="{5654AB3E-E4DD-F084-38B8-E70A410BE3A8}"/>
              </a:ext>
            </a:extLst>
          </p:cNvPr>
          <p:cNvSpPr txBox="1"/>
          <p:nvPr/>
        </p:nvSpPr>
        <p:spPr>
          <a:xfrm>
            <a:off x="1714289" y="4431351"/>
            <a:ext cx="1293239" cy="523220"/>
          </a:xfrm>
          <a:prstGeom prst="rect">
            <a:avLst/>
          </a:prstGeom>
          <a:noFill/>
        </p:spPr>
        <p:txBody>
          <a:bodyPr wrap="none" rtlCol="0">
            <a:spAutoFit/>
          </a:bodyPr>
          <a:lstStyle/>
          <a:p>
            <a:r>
              <a:rPr lang="en-US" sz="2800" b="1" dirty="0">
                <a:solidFill>
                  <a:schemeClr val="accent2">
                    <a:lumMod val="75000"/>
                  </a:schemeClr>
                </a:solidFill>
              </a:rPr>
              <a:t>have to</a:t>
            </a:r>
          </a:p>
        </p:txBody>
      </p:sp>
      <p:sp>
        <p:nvSpPr>
          <p:cNvPr id="8" name="TextBox 7">
            <a:extLst>
              <a:ext uri="{FF2B5EF4-FFF2-40B4-BE49-F238E27FC236}">
                <a16:creationId xmlns:a16="http://schemas.microsoft.com/office/drawing/2014/main" id="{426403FF-FB1F-04AD-87BD-E16A0A123B0D}"/>
              </a:ext>
            </a:extLst>
          </p:cNvPr>
          <p:cNvSpPr txBox="1"/>
          <p:nvPr/>
        </p:nvSpPr>
        <p:spPr>
          <a:xfrm>
            <a:off x="1714289" y="5400399"/>
            <a:ext cx="2451312" cy="523220"/>
          </a:xfrm>
          <a:prstGeom prst="rect">
            <a:avLst/>
          </a:prstGeom>
          <a:noFill/>
        </p:spPr>
        <p:txBody>
          <a:bodyPr wrap="none" rtlCol="0">
            <a:spAutoFit/>
          </a:bodyPr>
          <a:lstStyle/>
          <a:p>
            <a:r>
              <a:rPr lang="en-US" sz="2800" b="1" dirty="0">
                <a:solidFill>
                  <a:schemeClr val="accent2">
                    <a:lumMod val="75000"/>
                  </a:schemeClr>
                </a:solidFill>
              </a:rPr>
              <a:t>shouldn’t drink</a:t>
            </a:r>
          </a:p>
        </p:txBody>
      </p:sp>
      <p:pic>
        <p:nvPicPr>
          <p:cNvPr id="9" name="Audio 8">
            <a:hlinkClick r:id="" action="ppaction://media"/>
            <a:extLst>
              <a:ext uri="{FF2B5EF4-FFF2-40B4-BE49-F238E27FC236}">
                <a16:creationId xmlns:a16="http://schemas.microsoft.com/office/drawing/2014/main" id="{1D3D12F8-ED78-49D6-DEF1-853A79562757}"/>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55959780"/>
      </p:ext>
    </p:extLst>
  </p:cSld>
  <p:clrMapOvr>
    <a:masterClrMapping/>
  </p:clrMapOvr>
  <mc:AlternateContent xmlns:mc="http://schemas.openxmlformats.org/markup-compatibility/2006" xmlns:p14="http://schemas.microsoft.com/office/powerpoint/2010/main">
    <mc:Choice Requires="p14">
      <p:transition spd="slow" p14:dur="2000" advTm="50443"/>
    </mc:Choice>
    <mc:Fallback xmlns="">
      <p:transition spd="slow" advTm="5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1000"/>
                                        <p:tgtEl>
                                          <p:spTgt spid="6">
                                            <p:txEl>
                                              <p:pRg st="0" end="0"/>
                                            </p:txEl>
                                          </p:spTgt>
                                        </p:tgtEl>
                                      </p:cBhvr>
                                    </p:animEffect>
                                    <p:anim calcmode="lin" valueType="num">
                                      <p:cBhvr>
                                        <p:cTn id="3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fade">
                                      <p:cBhvr>
                                        <p:cTn id="39" dur="1000"/>
                                        <p:tgtEl>
                                          <p:spTgt spid="7">
                                            <p:txEl>
                                              <p:pRg st="0" end="0"/>
                                            </p:txEl>
                                          </p:spTgt>
                                        </p:tgtEl>
                                      </p:cBhvr>
                                    </p:animEffect>
                                    <p:anim calcmode="lin" valueType="num">
                                      <p:cBhvr>
                                        <p:cTn id="4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fade">
                                      <p:cBhvr>
                                        <p:cTn id="46" dur="1000"/>
                                        <p:tgtEl>
                                          <p:spTgt spid="8">
                                            <p:txEl>
                                              <p:pRg st="0" end="0"/>
                                            </p:txEl>
                                          </p:spTgt>
                                        </p:tgtEl>
                                      </p:cBhvr>
                                    </p:animEffect>
                                    <p:anim calcmode="lin" valueType="num">
                                      <p:cBhvr>
                                        <p:cTn id="4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269516-78E5-1352-9AEB-23D5718D5B5E}"/>
              </a:ext>
            </a:extLst>
          </p:cNvPr>
          <p:cNvSpPr>
            <a:spLocks noGrp="1"/>
          </p:cNvSpPr>
          <p:nvPr>
            <p:ph idx="1"/>
          </p:nvPr>
        </p:nvSpPr>
        <p:spPr>
          <a:xfrm>
            <a:off x="838200" y="463826"/>
            <a:ext cx="10515600" cy="5713137"/>
          </a:xfrm>
        </p:spPr>
        <p:txBody>
          <a:bodyPr/>
          <a:lstStyle/>
          <a:p>
            <a:pPr marL="0" indent="0">
              <a:buNone/>
            </a:pPr>
            <a:r>
              <a:rPr lang="en-US" b="1" dirty="0">
                <a:solidFill>
                  <a:schemeClr val="accent6">
                    <a:lumMod val="75000"/>
                  </a:schemeClr>
                </a:solidFill>
              </a:rPr>
              <a:t>Vocabulary</a:t>
            </a:r>
          </a:p>
          <a:p>
            <a:pPr marL="0" indent="0">
              <a:buNone/>
            </a:pPr>
            <a:r>
              <a:rPr lang="en-US" b="1" dirty="0"/>
              <a:t>Complete the description.</a:t>
            </a:r>
          </a:p>
          <a:p>
            <a:pPr marL="0" indent="0">
              <a:buNone/>
            </a:pPr>
            <a:r>
              <a:rPr lang="en-US" dirty="0"/>
              <a:t>My cousin Ann is very attractive. She’s </a:t>
            </a:r>
          </a:p>
          <a:p>
            <a:pPr marL="0" indent="0">
              <a:buNone/>
            </a:pPr>
            <a:r>
              <a:rPr lang="en-US" dirty="0"/>
              <a:t>in her ___twenties - 24 or 25 I think. </a:t>
            </a:r>
          </a:p>
          <a:p>
            <a:pPr marL="0" indent="0">
              <a:buNone/>
            </a:pPr>
            <a:r>
              <a:rPr lang="en-US" dirty="0"/>
              <a:t>She's blonde, with shoulder-______hair.</a:t>
            </a:r>
          </a:p>
          <a:p>
            <a:pPr marL="0" indent="0">
              <a:buNone/>
            </a:pPr>
            <a:r>
              <a:rPr lang="en-US" dirty="0"/>
              <a:t>It's completely _______ , not curly at all. </a:t>
            </a:r>
          </a:p>
          <a:p>
            <a:pPr marL="0" indent="0">
              <a:buNone/>
            </a:pPr>
            <a:r>
              <a:rPr lang="en-US" dirty="0"/>
              <a:t>Her ________is very long and gets in her </a:t>
            </a:r>
          </a:p>
          <a:p>
            <a:pPr marL="0" indent="0">
              <a:buNone/>
            </a:pPr>
            <a:r>
              <a:rPr lang="en-US" dirty="0"/>
              <a:t>eyes. She's very short-sighted but she</a:t>
            </a:r>
          </a:p>
          <a:p>
            <a:pPr marL="0" indent="0">
              <a:buNone/>
            </a:pPr>
            <a:r>
              <a:rPr lang="en-US" dirty="0"/>
              <a:t>______contact lenses.</a:t>
            </a:r>
          </a:p>
          <a:p>
            <a:pPr marL="0" indent="0">
              <a:buNone/>
            </a:pPr>
            <a:endParaRPr lang="en-US" dirty="0"/>
          </a:p>
          <a:p>
            <a:pPr marL="0" indent="0">
              <a:buNone/>
            </a:pPr>
            <a:r>
              <a:rPr lang="en-US" dirty="0"/>
              <a:t> </a:t>
            </a:r>
          </a:p>
          <a:p>
            <a:pPr marL="0" indent="0">
              <a:buNone/>
            </a:pPr>
            <a:endParaRPr lang="en-US" dirty="0"/>
          </a:p>
        </p:txBody>
      </p:sp>
      <p:pic>
        <p:nvPicPr>
          <p:cNvPr id="5" name="Picture 4">
            <a:extLst>
              <a:ext uri="{FF2B5EF4-FFF2-40B4-BE49-F238E27FC236}">
                <a16:creationId xmlns:a16="http://schemas.microsoft.com/office/drawing/2014/main" id="{B37F6E5B-4E4F-9A6C-B67F-9A8FEA5E84F1}"/>
              </a:ext>
            </a:extLst>
          </p:cNvPr>
          <p:cNvPicPr>
            <a:picLocks noChangeAspect="1"/>
          </p:cNvPicPr>
          <p:nvPr/>
        </p:nvPicPr>
        <p:blipFill>
          <a:blip r:embed="rId5"/>
          <a:stretch>
            <a:fillRect/>
          </a:stretch>
        </p:blipFill>
        <p:spPr>
          <a:xfrm>
            <a:off x="6966779" y="463826"/>
            <a:ext cx="3525008" cy="3720548"/>
          </a:xfrm>
          <a:prstGeom prst="rect">
            <a:avLst/>
          </a:prstGeom>
        </p:spPr>
      </p:pic>
      <p:sp>
        <p:nvSpPr>
          <p:cNvPr id="6" name="TextBox 5">
            <a:extLst>
              <a:ext uri="{FF2B5EF4-FFF2-40B4-BE49-F238E27FC236}">
                <a16:creationId xmlns:a16="http://schemas.microsoft.com/office/drawing/2014/main" id="{BDB02BEB-D374-609C-0996-BC2BF8A5B19D}"/>
              </a:ext>
            </a:extLst>
          </p:cNvPr>
          <p:cNvSpPr txBox="1"/>
          <p:nvPr/>
        </p:nvSpPr>
        <p:spPr>
          <a:xfrm>
            <a:off x="1700213" y="1953903"/>
            <a:ext cx="756938" cy="523220"/>
          </a:xfrm>
          <a:prstGeom prst="rect">
            <a:avLst/>
          </a:prstGeom>
          <a:noFill/>
        </p:spPr>
        <p:txBody>
          <a:bodyPr wrap="none" rtlCol="0">
            <a:spAutoFit/>
          </a:bodyPr>
          <a:lstStyle/>
          <a:p>
            <a:r>
              <a:rPr lang="en-US" sz="2800" b="1" dirty="0">
                <a:solidFill>
                  <a:schemeClr val="accent2">
                    <a:lumMod val="75000"/>
                  </a:schemeClr>
                </a:solidFill>
              </a:rPr>
              <a:t>mid</a:t>
            </a:r>
          </a:p>
        </p:txBody>
      </p:sp>
      <p:sp>
        <p:nvSpPr>
          <p:cNvPr id="7" name="TextBox 6">
            <a:extLst>
              <a:ext uri="{FF2B5EF4-FFF2-40B4-BE49-F238E27FC236}">
                <a16:creationId xmlns:a16="http://schemas.microsoft.com/office/drawing/2014/main" id="{47BC8E20-81D7-3DA4-0FDA-4C6ECCEE9BA8}"/>
              </a:ext>
            </a:extLst>
          </p:cNvPr>
          <p:cNvSpPr txBox="1"/>
          <p:nvPr/>
        </p:nvSpPr>
        <p:spPr>
          <a:xfrm>
            <a:off x="5040491" y="2477123"/>
            <a:ext cx="996748" cy="461665"/>
          </a:xfrm>
          <a:prstGeom prst="rect">
            <a:avLst/>
          </a:prstGeom>
          <a:noFill/>
        </p:spPr>
        <p:txBody>
          <a:bodyPr wrap="none" rtlCol="0">
            <a:spAutoFit/>
          </a:bodyPr>
          <a:lstStyle/>
          <a:p>
            <a:r>
              <a:rPr lang="en-US" sz="2400" b="1" dirty="0">
                <a:solidFill>
                  <a:schemeClr val="accent2">
                    <a:lumMod val="75000"/>
                  </a:schemeClr>
                </a:solidFill>
              </a:rPr>
              <a:t>length</a:t>
            </a:r>
          </a:p>
        </p:txBody>
      </p:sp>
      <p:sp>
        <p:nvSpPr>
          <p:cNvPr id="8" name="TextBox 7">
            <a:extLst>
              <a:ext uri="{FF2B5EF4-FFF2-40B4-BE49-F238E27FC236}">
                <a16:creationId xmlns:a16="http://schemas.microsoft.com/office/drawing/2014/main" id="{8F502E61-F9A1-EA11-37A9-878A47A30350}"/>
              </a:ext>
            </a:extLst>
          </p:cNvPr>
          <p:cNvSpPr txBox="1"/>
          <p:nvPr/>
        </p:nvSpPr>
        <p:spPr>
          <a:xfrm>
            <a:off x="3112299" y="3022813"/>
            <a:ext cx="1157433" cy="461665"/>
          </a:xfrm>
          <a:prstGeom prst="rect">
            <a:avLst/>
          </a:prstGeom>
          <a:noFill/>
        </p:spPr>
        <p:txBody>
          <a:bodyPr wrap="none" rtlCol="0">
            <a:spAutoFit/>
          </a:bodyPr>
          <a:lstStyle/>
          <a:p>
            <a:r>
              <a:rPr lang="en-US" sz="2400" b="1" dirty="0">
                <a:solidFill>
                  <a:schemeClr val="accent2">
                    <a:lumMod val="75000"/>
                  </a:schemeClr>
                </a:solidFill>
              </a:rPr>
              <a:t>straight</a:t>
            </a:r>
          </a:p>
        </p:txBody>
      </p:sp>
      <p:sp>
        <p:nvSpPr>
          <p:cNvPr id="9" name="TextBox 8">
            <a:extLst>
              <a:ext uri="{FF2B5EF4-FFF2-40B4-BE49-F238E27FC236}">
                <a16:creationId xmlns:a16="http://schemas.microsoft.com/office/drawing/2014/main" id="{65B8F126-063E-3E4D-31C6-CF4D862ACC64}"/>
              </a:ext>
            </a:extLst>
          </p:cNvPr>
          <p:cNvSpPr txBox="1"/>
          <p:nvPr/>
        </p:nvSpPr>
        <p:spPr>
          <a:xfrm>
            <a:off x="1700213" y="3505535"/>
            <a:ext cx="929935" cy="461665"/>
          </a:xfrm>
          <a:prstGeom prst="rect">
            <a:avLst/>
          </a:prstGeom>
          <a:noFill/>
        </p:spPr>
        <p:txBody>
          <a:bodyPr wrap="none" rtlCol="0">
            <a:spAutoFit/>
          </a:bodyPr>
          <a:lstStyle/>
          <a:p>
            <a:r>
              <a:rPr lang="en-US" sz="2400" b="1" dirty="0">
                <a:solidFill>
                  <a:schemeClr val="accent2">
                    <a:lumMod val="75000"/>
                  </a:schemeClr>
                </a:solidFill>
              </a:rPr>
              <a:t>fringe</a:t>
            </a:r>
          </a:p>
        </p:txBody>
      </p:sp>
      <p:sp>
        <p:nvSpPr>
          <p:cNvPr id="10" name="TextBox 9">
            <a:extLst>
              <a:ext uri="{FF2B5EF4-FFF2-40B4-BE49-F238E27FC236}">
                <a16:creationId xmlns:a16="http://schemas.microsoft.com/office/drawing/2014/main" id="{5DEF273B-3A1F-FFE7-CD38-F36563E4A135}"/>
              </a:ext>
            </a:extLst>
          </p:cNvPr>
          <p:cNvSpPr txBox="1"/>
          <p:nvPr/>
        </p:nvSpPr>
        <p:spPr>
          <a:xfrm>
            <a:off x="921249" y="4533947"/>
            <a:ext cx="947888" cy="461665"/>
          </a:xfrm>
          <a:prstGeom prst="rect">
            <a:avLst/>
          </a:prstGeom>
          <a:noFill/>
        </p:spPr>
        <p:txBody>
          <a:bodyPr wrap="none" rtlCol="0">
            <a:spAutoFit/>
          </a:bodyPr>
          <a:lstStyle/>
          <a:p>
            <a:r>
              <a:rPr lang="en-US" sz="2400" b="1" dirty="0">
                <a:solidFill>
                  <a:schemeClr val="accent2">
                    <a:lumMod val="75000"/>
                  </a:schemeClr>
                </a:solidFill>
              </a:rPr>
              <a:t>wears</a:t>
            </a:r>
          </a:p>
        </p:txBody>
      </p:sp>
      <p:pic>
        <p:nvPicPr>
          <p:cNvPr id="2" name="Audio 1">
            <a:hlinkClick r:id="" action="ppaction://media"/>
            <a:extLst>
              <a:ext uri="{FF2B5EF4-FFF2-40B4-BE49-F238E27FC236}">
                <a16:creationId xmlns:a16="http://schemas.microsoft.com/office/drawing/2014/main" id="{F4FED590-7DE6-AD36-1594-17908839EA52}"/>
              </a:ext>
            </a:extLst>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87150890"/>
      </p:ext>
    </p:extLst>
  </p:cSld>
  <p:clrMapOvr>
    <a:masterClrMapping/>
  </p:clrMapOvr>
  <mc:AlternateContent xmlns:mc="http://schemas.openxmlformats.org/markup-compatibility/2006" xmlns:p14="http://schemas.microsoft.com/office/powerpoint/2010/main">
    <mc:Choice Requires="p14">
      <p:transition spd="slow" p14:dur="2000" advTm="35073"/>
    </mc:Choice>
    <mc:Fallback xmlns="">
      <p:transition spd="slow" advTm="35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2|26.2|11.3|18.4|33.2"/>
</p:tagLst>
</file>

<file path=ppt/tags/tag2.xml><?xml version="1.0" encoding="utf-8"?>
<p:tagLst xmlns:a="http://schemas.openxmlformats.org/drawingml/2006/main" xmlns:r="http://schemas.openxmlformats.org/officeDocument/2006/relationships" xmlns:p="http://schemas.openxmlformats.org/presentationml/2006/main">
  <p:tag name="TIMING" val="|7.4"/>
</p:tagLst>
</file>

<file path=ppt/tags/tag3.xml><?xml version="1.0" encoding="utf-8"?>
<p:tagLst xmlns:a="http://schemas.openxmlformats.org/drawingml/2006/main" xmlns:r="http://schemas.openxmlformats.org/officeDocument/2006/relationships" xmlns:p="http://schemas.openxmlformats.org/presentationml/2006/main">
  <p:tag name="TIMING" val="|19.7|10.2|9.2|6.4|7.6"/>
</p:tagLst>
</file>

<file path=ppt/tags/tag4.xml><?xml version="1.0" encoding="utf-8"?>
<p:tagLst xmlns:a="http://schemas.openxmlformats.org/drawingml/2006/main" xmlns:r="http://schemas.openxmlformats.org/officeDocument/2006/relationships" xmlns:p="http://schemas.openxmlformats.org/presentationml/2006/main">
  <p:tag name="TIMING" val="|4.4|8.2|11.1|6.4|8.2|7.2"/>
</p:tagLst>
</file>

<file path=ppt/tags/tag5.xml><?xml version="1.0" encoding="utf-8"?>
<p:tagLst xmlns:a="http://schemas.openxmlformats.org/drawingml/2006/main" xmlns:r="http://schemas.openxmlformats.org/officeDocument/2006/relationships" xmlns:p="http://schemas.openxmlformats.org/presentationml/2006/main">
  <p:tag name="TIMING" val="|10.2|6.2|3.9|3.4|7.5"/>
</p:tagLst>
</file>

<file path=ppt/tags/tag6.xml><?xml version="1.0" encoding="utf-8"?>
<p:tagLst xmlns:a="http://schemas.openxmlformats.org/drawingml/2006/main" xmlns:r="http://schemas.openxmlformats.org/officeDocument/2006/relationships" xmlns:p="http://schemas.openxmlformats.org/presentationml/2006/main">
  <p:tag name="TIMING" val="|5|4.4|4.6|5.4|4.1"/>
</p:tagLst>
</file>

<file path=ppt/tags/tag7.xml><?xml version="1.0" encoding="utf-8"?>
<p:tagLst xmlns:a="http://schemas.openxmlformats.org/drawingml/2006/main" xmlns:r="http://schemas.openxmlformats.org/officeDocument/2006/relationships" xmlns:p="http://schemas.openxmlformats.org/presentationml/2006/main">
  <p:tag name="TIMING" val="|3.1|3.7|5|5.1|4.5"/>
</p:tagLst>
</file>

<file path=ppt/tags/tag8.xml><?xml version="1.0" encoding="utf-8"?>
<p:tagLst xmlns:a="http://schemas.openxmlformats.org/drawingml/2006/main" xmlns:r="http://schemas.openxmlformats.org/officeDocument/2006/relationships" xmlns:p="http://schemas.openxmlformats.org/presentationml/2006/main">
  <p:tag name="TIMING" val="|8.2|3|14.5|7.6|8.6"/>
</p:tagLst>
</file>

<file path=ppt/tags/tag9.xml><?xml version="1.0" encoding="utf-8"?>
<p:tagLst xmlns:a="http://schemas.openxmlformats.org/drawingml/2006/main" xmlns:r="http://schemas.openxmlformats.org/officeDocument/2006/relationships" xmlns:p="http://schemas.openxmlformats.org/presentationml/2006/main">
  <p:tag name="TIMING" val="|8.8|12.7|6.7|6.4|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1335</Words>
  <Application>Microsoft Office PowerPoint</Application>
  <PresentationFormat>شاشة عريضة</PresentationFormat>
  <Paragraphs>156</Paragraphs>
  <Slides>15</Slides>
  <Notes>0</Notes>
  <HiddenSlides>0</HiddenSlides>
  <MMClips>15</MMClips>
  <ScaleCrop>false</ScaleCrop>
  <HeadingPairs>
    <vt:vector size="6" baseType="variant">
      <vt:variant>
        <vt:lpstr>الخطوط المستخدمة</vt:lpstr>
      </vt:variant>
      <vt:variant>
        <vt:i4>6</vt:i4>
      </vt:variant>
      <vt:variant>
        <vt:lpstr>نسق</vt:lpstr>
      </vt:variant>
      <vt:variant>
        <vt:i4>2</vt:i4>
      </vt:variant>
      <vt:variant>
        <vt:lpstr>عناوين الشرائح</vt:lpstr>
      </vt:variant>
      <vt:variant>
        <vt:i4>15</vt:i4>
      </vt:variant>
    </vt:vector>
  </HeadingPairs>
  <TitlesOfParts>
    <vt:vector size="23" baseType="lpstr">
      <vt:lpstr>Arial</vt:lpstr>
      <vt:lpstr>Calibri</vt:lpstr>
      <vt:lpstr>Calibri Light</vt:lpstr>
      <vt:lpstr>Courier New</vt:lpstr>
      <vt:lpstr>Times New Roman</vt:lpstr>
      <vt:lpstr>Wingdings</vt:lpstr>
      <vt:lpstr>Office Theme</vt:lpstr>
      <vt:lpstr>1_Office Theme</vt:lpstr>
      <vt:lpstr>New English File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377</cp:revision>
  <dcterms:created xsi:type="dcterms:W3CDTF">2022-10-28T18:57:55Z</dcterms:created>
  <dcterms:modified xsi:type="dcterms:W3CDTF">2023-03-05T07:46:23Z</dcterms:modified>
</cp:coreProperties>
</file>