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sldIdLst>
    <p:sldId id="306" r:id="rId3"/>
    <p:sldId id="386" r:id="rId4"/>
    <p:sldId id="380" r:id="rId5"/>
    <p:sldId id="387" r:id="rId6"/>
    <p:sldId id="388" r:id="rId7"/>
    <p:sldId id="381" r:id="rId8"/>
    <p:sldId id="258" r:id="rId9"/>
    <p:sldId id="353" r:id="rId10"/>
    <p:sldId id="366" r:id="rId11"/>
    <p:sldId id="375" r:id="rId12"/>
    <p:sldId id="368" r:id="rId13"/>
    <p:sldId id="373" r:id="rId14"/>
    <p:sldId id="370" r:id="rId15"/>
    <p:sldId id="369" r:id="rId16"/>
    <p:sldId id="371" r:id="rId17"/>
    <p:sldId id="372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284Ydhf3ADno/Z5HzUTJmg==" hashData="X0PuYBsV7PUH4GaAra8G5E11Hg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E0CD-3E60-A242-ADB2-D660CB30D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910A8-5DA4-0F1A-EE38-6803142E7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FFD7E-202D-06CE-D54D-C0DD5CE4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C100-6168-2DD2-1408-B607B424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75981-5CD4-9AD2-6D64-8E847500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E22E-D4E8-B804-ECF1-D08EA69D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39C4-0F65-C708-A363-90238D2C8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724F-0FF4-91A5-C423-8982F5DF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C90DC-D928-43EF-5EA6-28CF246D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4B8AE-7B2A-2D8D-A368-7D3495D1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7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6CE66-2C69-EE26-AEAC-122CF682B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25EC7-6F16-AE45-CD0D-15E45EFF3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C22D-5B63-CD72-78BB-3F98EC5F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20E8-83FE-EBDB-07C8-3BFDCEE1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9F78-7EE9-40AD-0C2C-1F80D431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2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6961-9F76-2213-34C9-1BC39E4B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14131-1487-F4A7-A22B-0A790E77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CF7F-3810-A6EA-B80B-7BD54AA2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8291C-FB6E-AD84-2EB6-0C9E9DB4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B316-8F73-7457-9737-3CDEF5A5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6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27D8-A41A-900A-212B-FF510023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BEDB-D9D9-5AD3-17EE-F6411EDF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1E50-5A9A-F3A6-5621-544C5305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1584E-9B70-A6AD-3A80-39D9CE39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8DD8-471B-AAD4-9045-B0D636BA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C56D-5F38-F17B-3068-0E0D8923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E09F-9D36-39FE-D29E-7D0866888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DE846-3F29-E46B-7D2D-6202CCB39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FAB2E-2441-C3B3-E0AA-2487C3DE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F1020-BAC9-FB4D-0423-16D923B3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40613-7B20-DFF3-CC53-A634EC64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8A8F-15E7-9B08-9623-D622B7B9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65BF-C749-FF12-D6DE-52EB7D9E7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8A32-C055-45A1-9F27-15A2D5F6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84770-1750-972F-76DE-451963E8B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D98DB-E251-0853-9B67-1E11DE85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05F27-4EB0-0E08-C93F-BD2749A4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EDFF2-F346-68D9-E751-2EF8B780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9FAB8-723C-B586-349E-1894F9F1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33DB-1868-4941-6517-57E2ED3C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36031-58ED-93F1-08FF-ADAB5C9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F4AA6-D9F2-0F2C-4D12-03473BD0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5DAF-0A18-A15A-B4A4-445105F0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3A1E2-EA8A-BCF4-AEBB-F7C8F7A8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6532B-5F4C-5985-1871-A76099CF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844EC-3FF2-22A2-85B2-EE8A6023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01D-9DE8-8C92-FBD3-E048DD08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4599-D839-B7E0-87BD-DEDC4F3F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69151-8163-8D5C-C1AD-617733CD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5840B-1217-0FA4-1F0D-9192F6E6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F550B-F006-3005-4A1A-37FC27E0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F6259-E21F-17D9-7C74-6609F6AA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C1D4-AA8E-1A36-400A-93D46993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C416AD-7610-AF62-9843-37E4C248E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E3D07-C088-11B9-CFE9-B4FCB7927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CE445-B796-9400-9911-B5CE170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F69A4-13CF-0C76-37A8-E383FEF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3DBD7-1663-45D6-E99F-399BA021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01A57-15EC-F67B-1B63-E4B2D72E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D78B6-D338-1620-E457-B5BA59271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75A36-09BF-8A7B-6599-8F1D5BFA7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5C67F-7EB8-8286-AE3E-0C4B83B9D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7F75-00DC-304C-E43A-3AF36173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B3B-2F39-4D84-B1E7-2F0195BB17EE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7101-E87A-4D5C-98D8-050D8C4382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25AA-CABC-241E-49C3-2F407EF2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653670" cy="8787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New English File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1C1C4-8963-DE6E-9CE9-DC34F9804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4" y="1122363"/>
            <a:ext cx="8653670" cy="878715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Intermediate</a:t>
            </a: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Session 11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64E610-A316-7786-4AD6-05699ABCE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"/>
    </mc:Choice>
    <mc:Fallback xmlns="">
      <p:transition spd="slow" advTm="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59026"/>
            <a:ext cx="11887200" cy="653332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Complete the sentences with the correct form of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can, could, or be able to.</a:t>
            </a:r>
          </a:p>
          <a:p>
            <a:pPr marL="0" indent="0">
              <a:buNone/>
            </a:pPr>
            <a:r>
              <a:rPr lang="en-US" dirty="0"/>
              <a:t>-Susan ______ play badminton.</a:t>
            </a:r>
          </a:p>
          <a:p>
            <a:pPr marL="0" indent="0">
              <a:buNone/>
            </a:pPr>
            <a:r>
              <a:rPr lang="en-US" dirty="0"/>
              <a:t>-She _______ type when she started working</a:t>
            </a:r>
          </a:p>
          <a:p>
            <a:pPr marL="0" indent="0">
              <a:buNone/>
            </a:pPr>
            <a:r>
              <a:rPr lang="en-US" dirty="0"/>
              <a:t>for IBM Berlin.</a:t>
            </a:r>
          </a:p>
          <a:p>
            <a:pPr marL="0" indent="0">
              <a:buNone/>
            </a:pPr>
            <a:r>
              <a:rPr lang="en-US" dirty="0"/>
              <a:t>-She ______speak Italian.</a:t>
            </a:r>
          </a:p>
          <a:p>
            <a:pPr marL="0" indent="0">
              <a:buNone/>
            </a:pPr>
            <a:r>
              <a:rPr lang="en-US" dirty="0"/>
              <a:t>-She ____________     write computer programs</a:t>
            </a:r>
          </a:p>
          <a:p>
            <a:pPr marL="0" indent="0">
              <a:buNone/>
            </a:pPr>
            <a:r>
              <a:rPr lang="en-US" dirty="0"/>
              <a:t>since at least 1990.</a:t>
            </a:r>
          </a:p>
          <a:p>
            <a:pPr marL="0" indent="0">
              <a:buNone/>
            </a:pPr>
            <a:r>
              <a:rPr lang="en-US" dirty="0"/>
              <a:t>-She'd like ___________  speak Russian.</a:t>
            </a:r>
          </a:p>
          <a:p>
            <a:pPr marL="0" indent="0">
              <a:buNone/>
            </a:pPr>
            <a:r>
              <a:rPr lang="en-US" dirty="0"/>
              <a:t>-She ______     speak Spanish when she was</a:t>
            </a:r>
          </a:p>
          <a:p>
            <a:pPr marL="0" indent="0">
              <a:buNone/>
            </a:pPr>
            <a:r>
              <a:rPr lang="en-US" dirty="0"/>
              <a:t>with IBM London.</a:t>
            </a:r>
          </a:p>
          <a:p>
            <a:pPr marL="0" indent="0">
              <a:buNone/>
            </a:pPr>
            <a:r>
              <a:rPr lang="en-US" dirty="0"/>
              <a:t>-She ______________ drive a car very soon.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45C7E-5C4D-2DFA-29A7-44A717A84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221" y="0"/>
            <a:ext cx="414777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D364AE-6288-FE86-2576-220C5CADD0A1}"/>
              </a:ext>
            </a:extLst>
          </p:cNvPr>
          <p:cNvSpPr txBox="1"/>
          <p:nvPr/>
        </p:nvSpPr>
        <p:spPr>
          <a:xfrm>
            <a:off x="1272209" y="1152939"/>
            <a:ext cx="70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can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D7CFE-1626-AF0E-542F-D6FF5EEE6D42}"/>
              </a:ext>
            </a:extLst>
          </p:cNvPr>
          <p:cNvSpPr txBox="1"/>
          <p:nvPr/>
        </p:nvSpPr>
        <p:spPr>
          <a:xfrm>
            <a:off x="901148" y="1676159"/>
            <a:ext cx="998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could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42DCA-A50E-BBE5-4478-9B73C6CA79E3}"/>
              </a:ext>
            </a:extLst>
          </p:cNvPr>
          <p:cNvSpPr txBox="1"/>
          <p:nvPr/>
        </p:nvSpPr>
        <p:spPr>
          <a:xfrm>
            <a:off x="879013" y="2670072"/>
            <a:ext cx="921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can’t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6E9A43-DA7E-334A-ED29-8A3A08FD3842}"/>
              </a:ext>
            </a:extLst>
          </p:cNvPr>
          <p:cNvSpPr txBox="1"/>
          <p:nvPr/>
        </p:nvSpPr>
        <p:spPr>
          <a:xfrm>
            <a:off x="823095" y="3193292"/>
            <a:ext cx="264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has been able 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92FCE-B2DE-2A11-D94D-A958B838A065}"/>
              </a:ext>
            </a:extLst>
          </p:cNvPr>
          <p:cNvSpPr txBox="1"/>
          <p:nvPr/>
        </p:nvSpPr>
        <p:spPr>
          <a:xfrm>
            <a:off x="1743122" y="4157990"/>
            <a:ext cx="2177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 be able to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832FF3-F791-DAB4-7A08-CEFE4A02F816}"/>
              </a:ext>
            </a:extLst>
          </p:cNvPr>
          <p:cNvSpPr txBox="1"/>
          <p:nvPr/>
        </p:nvSpPr>
        <p:spPr>
          <a:xfrm>
            <a:off x="879013" y="4730785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couldn’t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A0767-9EA6-D22A-AB2A-D942C0F7EFBF}"/>
              </a:ext>
            </a:extLst>
          </p:cNvPr>
          <p:cNvSpPr txBox="1"/>
          <p:nvPr/>
        </p:nvSpPr>
        <p:spPr>
          <a:xfrm>
            <a:off x="901148" y="5704338"/>
            <a:ext cx="2370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will be able to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06F91D-9C5F-35F7-D9E1-89D614027B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9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9"/>
    </mc:Choice>
    <mc:Fallback xmlns="">
      <p:transition spd="slow" advTm="4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6BC2-7836-229D-611A-3CAEC041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97564"/>
            <a:ext cx="11648661" cy="59899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How words work </a:t>
            </a:r>
          </a:p>
          <a:p>
            <a:pPr marL="0" indent="0">
              <a:buNone/>
            </a:pPr>
            <a:r>
              <a:rPr lang="en-US" b="1" dirty="0"/>
              <a:t>Look at the two uses of so. Match them with their uses.</a:t>
            </a:r>
          </a:p>
          <a:p>
            <a:pPr marL="0" indent="0">
              <a:buNone/>
            </a:pPr>
            <a:r>
              <a:rPr lang="en-US" b="1" dirty="0"/>
              <a:t>1. </a:t>
            </a:r>
            <a:r>
              <a:rPr lang="en-US" dirty="0"/>
              <a:t>It’s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r>
              <a:rPr lang="en-US" dirty="0"/>
              <a:t> frustrating!</a:t>
            </a:r>
          </a:p>
          <a:p>
            <a:pPr marL="0" indent="0">
              <a:buNone/>
            </a:pPr>
            <a:r>
              <a:rPr lang="en-US" b="1" dirty="0"/>
              <a:t>2. </a:t>
            </a:r>
            <a:r>
              <a:rPr lang="en-US" dirty="0"/>
              <a:t>The classes were free,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r>
              <a:rPr lang="en-US" dirty="0"/>
              <a:t> I joined.</a:t>
            </a:r>
          </a:p>
          <a:p>
            <a:pPr marL="0" indent="0">
              <a:buNone/>
            </a:pPr>
            <a:r>
              <a:rPr lang="en-US" dirty="0"/>
              <a:t>____to emphasize an adjective or adverb </a:t>
            </a:r>
          </a:p>
          <a:p>
            <a:pPr marL="0" indent="0">
              <a:buNone/>
            </a:pPr>
            <a:r>
              <a:rPr lang="en-US" dirty="0"/>
              <a:t>____to connect a cause and a result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Look at the sentences below. Is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r>
              <a:rPr lang="en-US" b="1" dirty="0"/>
              <a:t> use 1 or use 2?</a:t>
            </a:r>
          </a:p>
          <a:p>
            <a:pPr marL="0" indent="0">
              <a:buNone/>
            </a:pPr>
            <a:r>
              <a:rPr lang="en-US" dirty="0"/>
              <a:t>-I love Paris - it's so beautiful. ____</a:t>
            </a:r>
          </a:p>
          <a:p>
            <a:pPr marL="0" indent="0">
              <a:buNone/>
            </a:pPr>
            <a:r>
              <a:rPr lang="en-US" dirty="0"/>
              <a:t>-The bus didn’t come so I walked home. ____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-Why does he talk so much? ____ 	</a:t>
            </a:r>
          </a:p>
          <a:p>
            <a:pPr marL="0" indent="0">
              <a:buNone/>
            </a:pPr>
            <a:r>
              <a:rPr lang="en-US" dirty="0"/>
              <a:t>-I was so tired that I went to bed at 9.00. ____</a:t>
            </a:r>
          </a:p>
          <a:p>
            <a:pPr marL="0" indent="0">
              <a:buNone/>
            </a:pPr>
            <a:r>
              <a:rPr lang="en-US" dirty="0"/>
              <a:t>-I was tired so I went to bed. ____ 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E9B36-D8E6-3785-BF9B-052DEF8CBB73}"/>
              </a:ext>
            </a:extLst>
          </p:cNvPr>
          <p:cNvSpPr txBox="1"/>
          <p:nvPr/>
        </p:nvSpPr>
        <p:spPr>
          <a:xfrm>
            <a:off x="357809" y="210709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CA95F-70DC-6F62-9EC2-9041394C745C}"/>
              </a:ext>
            </a:extLst>
          </p:cNvPr>
          <p:cNvSpPr txBox="1"/>
          <p:nvPr/>
        </p:nvSpPr>
        <p:spPr>
          <a:xfrm>
            <a:off x="357809" y="25012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C6BA4-5CE2-4733-966F-8D9DB3C27F28}"/>
              </a:ext>
            </a:extLst>
          </p:cNvPr>
          <p:cNvSpPr txBox="1"/>
          <p:nvPr/>
        </p:nvSpPr>
        <p:spPr>
          <a:xfrm>
            <a:off x="4422574" y="38150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D3890-B337-80E8-2150-1C3F3CD92F8D}"/>
              </a:ext>
            </a:extLst>
          </p:cNvPr>
          <p:cNvSpPr txBox="1"/>
          <p:nvPr/>
        </p:nvSpPr>
        <p:spPr>
          <a:xfrm>
            <a:off x="4238870" y="472439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4C973-8FB3-1149-1372-03785664A03F}"/>
              </a:ext>
            </a:extLst>
          </p:cNvPr>
          <p:cNvSpPr txBox="1"/>
          <p:nvPr/>
        </p:nvSpPr>
        <p:spPr>
          <a:xfrm>
            <a:off x="5892417" y="514846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23567-C265-9B73-0D40-ECBC22D957A6}"/>
              </a:ext>
            </a:extLst>
          </p:cNvPr>
          <p:cNvSpPr txBox="1"/>
          <p:nvPr/>
        </p:nvSpPr>
        <p:spPr>
          <a:xfrm>
            <a:off x="5777948" y="42475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C42C1D-8D09-286E-EFBA-22802D1A86F4}"/>
              </a:ext>
            </a:extLst>
          </p:cNvPr>
          <p:cNvSpPr txBox="1"/>
          <p:nvPr/>
        </p:nvSpPr>
        <p:spPr>
          <a:xfrm>
            <a:off x="4300331" y="55559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1F5D1A-B65C-83E4-F882-DA7BC4758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17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86"/>
    </mc:Choice>
    <mc:Fallback xmlns="">
      <p:transition spd="slow" advTm="8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557"/>
            <a:ext cx="10515600" cy="58324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Match the sentence halves.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660A9D5-276D-254C-F486-FD3ABA3F8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54489"/>
              </p:ext>
            </p:extLst>
          </p:nvPr>
        </p:nvGraphicFramePr>
        <p:xfrm>
          <a:off x="397564" y="1037719"/>
          <a:ext cx="11502888" cy="494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1775">
                  <a:extLst>
                    <a:ext uri="{9D8B030D-6E8A-4147-A177-3AD203B41FA5}">
                      <a16:colId xmlns:a16="http://schemas.microsoft.com/office/drawing/2014/main" val="3576319249"/>
                    </a:ext>
                  </a:extLst>
                </a:gridCol>
                <a:gridCol w="5261113">
                  <a:extLst>
                    <a:ext uri="{9D8B030D-6E8A-4147-A177-3AD203B41FA5}">
                      <a16:colId xmlns:a16="http://schemas.microsoft.com/office/drawing/2014/main" val="568596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was very late for work ____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was so tired ____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I'm frightened of flying ____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was so disappointed with the restaurant ____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didn't want to speak to anyone ____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was so worried about the exam ____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 I always travel by car.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(that) I studied until 3.00 a.m.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(that) I went straight to bed.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 I took a taxi.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(that) I never went there again.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 I turned off my mobile.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1785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8C7CD0-9E39-7BA7-F42E-B38DC31321A8}"/>
              </a:ext>
            </a:extLst>
          </p:cNvPr>
          <p:cNvSpPr txBox="1"/>
          <p:nvPr/>
        </p:nvSpPr>
        <p:spPr>
          <a:xfrm>
            <a:off x="4611756" y="1245704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22004-3110-B233-55DE-15BE9FAE6B62}"/>
              </a:ext>
            </a:extLst>
          </p:cNvPr>
          <p:cNvSpPr txBox="1"/>
          <p:nvPr/>
        </p:nvSpPr>
        <p:spPr>
          <a:xfrm>
            <a:off x="3147391" y="190168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471DE-AA47-3B3E-CE46-E940CFCA1088}"/>
              </a:ext>
            </a:extLst>
          </p:cNvPr>
          <p:cNvSpPr txBox="1"/>
          <p:nvPr/>
        </p:nvSpPr>
        <p:spPr>
          <a:xfrm>
            <a:off x="4469766" y="251128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9FF2C-E59F-BA1E-A036-6C9280463F3C}"/>
              </a:ext>
            </a:extLst>
          </p:cNvPr>
          <p:cNvSpPr txBox="1"/>
          <p:nvPr/>
        </p:nvSpPr>
        <p:spPr>
          <a:xfrm>
            <a:off x="2657060" y="3823252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D232E-AEF7-1F5C-488F-A083EF19E5F9}"/>
              </a:ext>
            </a:extLst>
          </p:cNvPr>
          <p:cNvSpPr txBox="1"/>
          <p:nvPr/>
        </p:nvSpPr>
        <p:spPr>
          <a:xfrm>
            <a:off x="5906685" y="4419599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57599-91C3-6822-729B-F78F5B6FEA59}"/>
              </a:ext>
            </a:extLst>
          </p:cNvPr>
          <p:cNvSpPr txBox="1"/>
          <p:nvPr/>
        </p:nvSpPr>
        <p:spPr>
          <a:xfrm>
            <a:off x="5906685" y="511464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091CA8B-DB49-74F6-9841-34BCB5E96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3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7"/>
    </mc:Choice>
    <mc:Fallback xmlns="">
      <p:transition spd="slow" advTm="4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VOCABULARY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7D9647-8575-8024-8548-784008346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"/>
    </mc:Choice>
    <mc:Fallback xmlns="">
      <p:transition spd="slow" advTm="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86C0E-06BF-7D11-5F00-2658892F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450574"/>
            <a:ext cx="10956235" cy="57263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Look at the picture.</a:t>
            </a:r>
          </a:p>
          <a:p>
            <a:pPr marL="0" indent="0">
              <a:buNone/>
            </a:pPr>
            <a:r>
              <a:rPr lang="en-US" b="1" dirty="0"/>
              <a:t>1. </a:t>
            </a:r>
            <a:r>
              <a:rPr lang="en-US" dirty="0"/>
              <a:t>Which person is </a:t>
            </a:r>
            <a:r>
              <a:rPr lang="en-US" b="1" dirty="0"/>
              <a:t>bored</a:t>
            </a:r>
            <a:r>
              <a:rPr lang="en-US" dirty="0"/>
              <a:t>? Which person is</a:t>
            </a:r>
            <a:r>
              <a:rPr lang="ar-SA" dirty="0"/>
              <a:t> </a:t>
            </a:r>
            <a:r>
              <a:rPr lang="en-US" b="1" dirty="0"/>
              <a:t>boring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b="1" dirty="0"/>
              <a:t>2. </a:t>
            </a:r>
            <a:r>
              <a:rPr lang="en-US" dirty="0"/>
              <a:t>Which person is </a:t>
            </a:r>
            <a:r>
              <a:rPr lang="en-US" b="1" dirty="0"/>
              <a:t>embarrassed</a:t>
            </a:r>
            <a:r>
              <a:rPr lang="en-US" dirty="0"/>
              <a:t>? Which person is </a:t>
            </a:r>
          </a:p>
          <a:p>
            <a:pPr marL="0" indent="0">
              <a:buNone/>
            </a:pPr>
            <a:r>
              <a:rPr lang="en-US" b="1" dirty="0"/>
              <a:t>embarrassing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Underline the correct adjective in these sentences.</a:t>
            </a:r>
          </a:p>
          <a:p>
            <a:pPr marL="0" indent="0">
              <a:buNone/>
            </a:pPr>
            <a:r>
              <a:rPr lang="en-US" b="1" dirty="0"/>
              <a:t>1. </a:t>
            </a:r>
            <a:r>
              <a:rPr lang="en-US" dirty="0"/>
              <a:t>I failed my first test - I  was really disappointed / disappointing.</a:t>
            </a:r>
          </a:p>
          <a:p>
            <a:pPr marL="0" indent="0">
              <a:buNone/>
            </a:pPr>
            <a:r>
              <a:rPr lang="en-US" b="1" dirty="0"/>
              <a:t>2. </a:t>
            </a:r>
            <a:r>
              <a:rPr lang="en-US" dirty="0"/>
              <a:t>It’s so embarrassed / embarrassing to admit I can’t do something that all my friends are able to do.</a:t>
            </a:r>
          </a:p>
          <a:p>
            <a:pPr marL="0" indent="0">
              <a:buNone/>
            </a:pPr>
            <a:r>
              <a:rPr lang="en-US" b="1" dirty="0"/>
              <a:t>3. </a:t>
            </a:r>
            <a:r>
              <a:rPr lang="en-US" dirty="0"/>
              <a:t>I hate not being able to communicate - its so frustrated / frustrating.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48838-B412-7CEF-E1B5-D81113E20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652" y="0"/>
            <a:ext cx="3644348" cy="33263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63CE7B-3217-023F-8626-1CEE62B0B2AF}"/>
              </a:ext>
            </a:extLst>
          </p:cNvPr>
          <p:cNvCxnSpPr>
            <a:cxnSpLocks/>
          </p:cNvCxnSpPr>
          <p:nvPr/>
        </p:nvCxnSpPr>
        <p:spPr>
          <a:xfrm>
            <a:off x="5632174" y="3949148"/>
            <a:ext cx="184205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C58B6-2003-BE79-F391-2431FF009AD5}"/>
              </a:ext>
            </a:extLst>
          </p:cNvPr>
          <p:cNvCxnSpPr>
            <a:cxnSpLocks/>
          </p:cNvCxnSpPr>
          <p:nvPr/>
        </p:nvCxnSpPr>
        <p:spPr>
          <a:xfrm>
            <a:off x="3969026" y="4472609"/>
            <a:ext cx="184205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6BD1F-3178-87F3-4B85-AC66A7CEA8A4}"/>
              </a:ext>
            </a:extLst>
          </p:cNvPr>
          <p:cNvCxnSpPr>
            <a:cxnSpLocks/>
          </p:cNvCxnSpPr>
          <p:nvPr/>
        </p:nvCxnSpPr>
        <p:spPr>
          <a:xfrm>
            <a:off x="8998226" y="5367130"/>
            <a:ext cx="159026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DE035C-28E4-00C5-F71B-E8105958A9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0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47"/>
    </mc:Choice>
    <mc:Fallback xmlns="">
      <p:transition spd="slow" advTm="8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9FCF5-5319-5CC9-DDFA-F9EB9C897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0"/>
            <a:ext cx="11516139" cy="68580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Complete the adjectives with -ed or -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ing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1. </a:t>
            </a:r>
            <a:r>
              <a:rPr lang="en-US" dirty="0"/>
              <a:t>What do you think is the most </a:t>
            </a:r>
            <a:r>
              <a:rPr lang="en-US" dirty="0" err="1"/>
              <a:t>excit</a:t>
            </a:r>
            <a:r>
              <a:rPr lang="en-US" dirty="0"/>
              <a:t> _____sport to watch?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2. </a:t>
            </a:r>
            <a:r>
              <a:rPr lang="en-US" dirty="0"/>
              <a:t>What music do you listen to if you feel depress _____ 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3. </a:t>
            </a:r>
            <a:r>
              <a:rPr lang="en-US" dirty="0"/>
              <a:t>What was the last interest _____ TV </a:t>
            </a:r>
            <a:r>
              <a:rPr lang="en-US" dirty="0" err="1"/>
              <a:t>programme</a:t>
            </a:r>
            <a:r>
              <a:rPr lang="en-US" dirty="0"/>
              <a:t> you watched?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4. </a:t>
            </a:r>
            <a:r>
              <a:rPr lang="en-US" dirty="0"/>
              <a:t>Have you ever been disappoint _____ by a birthday present?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5. </a:t>
            </a:r>
            <a:r>
              <a:rPr lang="en-US" dirty="0"/>
              <a:t>Which do you find more </a:t>
            </a:r>
            <a:r>
              <a:rPr lang="en-US" dirty="0" err="1"/>
              <a:t>tir</a:t>
            </a:r>
            <a:r>
              <a:rPr lang="en-US" dirty="0"/>
              <a:t> _____, travelling by car or by public transport?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6. </a:t>
            </a:r>
            <a:r>
              <a:rPr lang="en-US" dirty="0"/>
              <a:t>Are you often </a:t>
            </a:r>
            <a:r>
              <a:rPr lang="en-US" dirty="0" err="1"/>
              <a:t>bor</a:t>
            </a:r>
            <a:r>
              <a:rPr lang="en-US" dirty="0"/>
              <a:t> _____ at work or school?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7. </a:t>
            </a:r>
            <a:r>
              <a:rPr lang="en-US" dirty="0"/>
              <a:t>What’s the most embarrass_____ thing that's ever happened to you?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8. </a:t>
            </a:r>
            <a:r>
              <a:rPr lang="en-US" dirty="0"/>
              <a:t>Are you frighten _____ of any insects?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9. </a:t>
            </a:r>
            <a:r>
              <a:rPr lang="en-US" dirty="0"/>
              <a:t>Do you feel very </a:t>
            </a:r>
            <a:r>
              <a:rPr lang="en-US" dirty="0" err="1"/>
              <a:t>tir</a:t>
            </a:r>
            <a:r>
              <a:rPr lang="en-US" dirty="0"/>
              <a:t> _____ in the morning?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10. </a:t>
            </a:r>
            <a:r>
              <a:rPr lang="en-US" dirty="0"/>
              <a:t>What’s the most </a:t>
            </a:r>
            <a:r>
              <a:rPr lang="en-US" dirty="0" err="1"/>
              <a:t>bor</a:t>
            </a:r>
            <a:r>
              <a:rPr lang="en-US" dirty="0"/>
              <a:t> _____ film you’ve seen recently?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95F0D-82F0-5682-2047-66D2A257CEC5}"/>
              </a:ext>
            </a:extLst>
          </p:cNvPr>
          <p:cNvSpPr txBox="1"/>
          <p:nvPr/>
        </p:nvSpPr>
        <p:spPr>
          <a:xfrm>
            <a:off x="5075583" y="556591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7F643-0633-B473-D826-AD92101F9E05}"/>
              </a:ext>
            </a:extLst>
          </p:cNvPr>
          <p:cNvSpPr txBox="1"/>
          <p:nvPr/>
        </p:nvSpPr>
        <p:spPr>
          <a:xfrm>
            <a:off x="6447183" y="1172817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E5B30-F147-5CB4-4992-C1FA61B1C1F7}"/>
              </a:ext>
            </a:extLst>
          </p:cNvPr>
          <p:cNvSpPr txBox="1"/>
          <p:nvPr/>
        </p:nvSpPr>
        <p:spPr>
          <a:xfrm>
            <a:off x="3942522" y="1755912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58A3F-D0DF-AC9B-7382-8393A2ECF3AA}"/>
              </a:ext>
            </a:extLst>
          </p:cNvPr>
          <p:cNvSpPr txBox="1"/>
          <p:nvPr/>
        </p:nvSpPr>
        <p:spPr>
          <a:xfrm>
            <a:off x="4544923" y="2312503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CD146-87FC-E5BC-ADA2-3689A4848F25}"/>
              </a:ext>
            </a:extLst>
          </p:cNvPr>
          <p:cNvSpPr txBox="1"/>
          <p:nvPr/>
        </p:nvSpPr>
        <p:spPr>
          <a:xfrm>
            <a:off x="4061792" y="2967335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2A446-28E0-077E-C83F-50D0CE554623}"/>
              </a:ext>
            </a:extLst>
          </p:cNvPr>
          <p:cNvSpPr txBox="1"/>
          <p:nvPr/>
        </p:nvSpPr>
        <p:spPr>
          <a:xfrm>
            <a:off x="2895601" y="3544956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02BB2-2554-CCB7-7973-1AEA48DC1101}"/>
              </a:ext>
            </a:extLst>
          </p:cNvPr>
          <p:cNvSpPr txBox="1"/>
          <p:nvPr/>
        </p:nvSpPr>
        <p:spPr>
          <a:xfrm>
            <a:off x="4075617" y="4178758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A78E0-DDBF-74A1-CD1A-6A5764740BF4}"/>
              </a:ext>
            </a:extLst>
          </p:cNvPr>
          <p:cNvSpPr txBox="1"/>
          <p:nvPr/>
        </p:nvSpPr>
        <p:spPr>
          <a:xfrm>
            <a:off x="2736575" y="4739813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3BC9F-F146-3192-2D7D-572BAFFCEB8E}"/>
              </a:ext>
            </a:extLst>
          </p:cNvPr>
          <p:cNvSpPr txBox="1"/>
          <p:nvPr/>
        </p:nvSpPr>
        <p:spPr>
          <a:xfrm>
            <a:off x="3069025" y="5395794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3FCB8-24AF-1E91-BEB9-1F73BCEC5C25}"/>
              </a:ext>
            </a:extLst>
          </p:cNvPr>
          <p:cNvSpPr txBox="1"/>
          <p:nvPr/>
        </p:nvSpPr>
        <p:spPr>
          <a:xfrm>
            <a:off x="3438939" y="6029596"/>
            <a:ext cx="63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0808916-69E8-2811-9649-3EC233869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7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3"/>
    </mc:Choice>
    <mc:Fallback xmlns="">
      <p:transition spd="slow" advTm="7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344556"/>
            <a:ext cx="11675165" cy="63875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Underline the correct answer.</a:t>
            </a:r>
          </a:p>
          <a:p>
            <a:pPr>
              <a:lnSpc>
                <a:spcPct val="150000"/>
              </a:lnSpc>
            </a:pPr>
            <a:r>
              <a:rPr lang="en-US" dirty="0"/>
              <a:t>My grandmother gets terribly </a:t>
            </a:r>
            <a:r>
              <a:rPr lang="en-US" b="1" dirty="0"/>
              <a:t>tired / tiring </a:t>
            </a:r>
            <a:r>
              <a:rPr lang="en-US" dirty="0"/>
              <a:t>if she does too much.</a:t>
            </a:r>
          </a:p>
          <a:p>
            <a:pPr>
              <a:lnSpc>
                <a:spcPct val="150000"/>
              </a:lnSpc>
            </a:pPr>
            <a:r>
              <a:rPr lang="en-US" dirty="0"/>
              <a:t>It's very </a:t>
            </a:r>
            <a:r>
              <a:rPr lang="en-US" b="1" dirty="0"/>
              <a:t>worried / worrying </a:t>
            </a:r>
            <a:r>
              <a:rPr lang="en-US" dirty="0"/>
              <a:t>as we haven't heard from him since he went to South Africa.</a:t>
            </a:r>
          </a:p>
          <a:p>
            <a:pPr>
              <a:lnSpc>
                <a:spcPct val="150000"/>
              </a:lnSpc>
            </a:pPr>
            <a:r>
              <a:rPr lang="en-US" dirty="0"/>
              <a:t>Apparently their holiday was very </a:t>
            </a:r>
            <a:r>
              <a:rPr lang="en-US" b="1" dirty="0"/>
              <a:t>bored / boring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You must be </a:t>
            </a:r>
            <a:r>
              <a:rPr lang="en-US" b="1" dirty="0"/>
              <a:t>excited / exciting </a:t>
            </a:r>
            <a:r>
              <a:rPr lang="en-US" dirty="0"/>
              <a:t>about your new job. </a:t>
            </a:r>
          </a:p>
          <a:p>
            <a:pPr>
              <a:lnSpc>
                <a:spcPct val="150000"/>
              </a:lnSpc>
            </a:pPr>
            <a:r>
              <a:rPr lang="en-US" dirty="0"/>
              <a:t>Tell me more about your time in New York - it’s very </a:t>
            </a:r>
            <a:r>
              <a:rPr lang="en-US" b="1" dirty="0"/>
              <a:t>interested / interesting.</a:t>
            </a:r>
          </a:p>
          <a:p>
            <a:pPr>
              <a:lnSpc>
                <a:spcPct val="150000"/>
              </a:lnSpc>
            </a:pPr>
            <a:r>
              <a:rPr lang="en-US" dirty="0"/>
              <a:t>The news today is so </a:t>
            </a:r>
            <a:r>
              <a:rPr lang="en-US" b="1" dirty="0"/>
              <a:t>depressed / depressing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I felt so </a:t>
            </a:r>
            <a:r>
              <a:rPr lang="en-US" b="1" dirty="0"/>
              <a:t>embarrassed / embarrassing </a:t>
            </a:r>
            <a:r>
              <a:rPr lang="en-US" dirty="0"/>
              <a:t>when I couldn't remember her name.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8EE8A-DF05-4183-4687-EB8889A0D125}"/>
              </a:ext>
            </a:extLst>
          </p:cNvPr>
          <p:cNvCxnSpPr>
            <a:cxnSpLocks/>
          </p:cNvCxnSpPr>
          <p:nvPr/>
        </p:nvCxnSpPr>
        <p:spPr>
          <a:xfrm>
            <a:off x="4903305" y="1457739"/>
            <a:ext cx="7156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B422D7-E8B1-AEDF-3ED0-0D28AC21251B}"/>
              </a:ext>
            </a:extLst>
          </p:cNvPr>
          <p:cNvCxnSpPr>
            <a:cxnSpLocks/>
          </p:cNvCxnSpPr>
          <p:nvPr/>
        </p:nvCxnSpPr>
        <p:spPr>
          <a:xfrm>
            <a:off x="3213653" y="2206487"/>
            <a:ext cx="126558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4AD85-A8EA-0D6D-D7AF-0D1FAC62B88E}"/>
              </a:ext>
            </a:extLst>
          </p:cNvPr>
          <p:cNvCxnSpPr>
            <a:cxnSpLocks/>
          </p:cNvCxnSpPr>
          <p:nvPr/>
        </p:nvCxnSpPr>
        <p:spPr>
          <a:xfrm>
            <a:off x="6619461" y="3462130"/>
            <a:ext cx="98728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70B2E5-E569-79D7-6401-34376998FA06}"/>
              </a:ext>
            </a:extLst>
          </p:cNvPr>
          <p:cNvCxnSpPr>
            <a:cxnSpLocks/>
          </p:cNvCxnSpPr>
          <p:nvPr/>
        </p:nvCxnSpPr>
        <p:spPr>
          <a:xfrm>
            <a:off x="2405270" y="4260574"/>
            <a:ext cx="104029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E09809-E71B-BC67-DB09-3F0865EE5EFC}"/>
              </a:ext>
            </a:extLst>
          </p:cNvPr>
          <p:cNvCxnSpPr>
            <a:cxnSpLocks/>
          </p:cNvCxnSpPr>
          <p:nvPr/>
        </p:nvCxnSpPr>
        <p:spPr>
          <a:xfrm>
            <a:off x="9919253" y="4949687"/>
            <a:ext cx="157038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9D923A-2DF3-5328-AF16-33C415B06AAB}"/>
              </a:ext>
            </a:extLst>
          </p:cNvPr>
          <p:cNvCxnSpPr>
            <a:cxnSpLocks/>
          </p:cNvCxnSpPr>
          <p:nvPr/>
        </p:nvCxnSpPr>
        <p:spPr>
          <a:xfrm>
            <a:off x="5380383" y="5718313"/>
            <a:ext cx="174928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C7AE7-965E-8915-D367-62DA75BFC48B}"/>
              </a:ext>
            </a:extLst>
          </p:cNvPr>
          <p:cNvCxnSpPr>
            <a:cxnSpLocks/>
          </p:cNvCxnSpPr>
          <p:nvPr/>
        </p:nvCxnSpPr>
        <p:spPr>
          <a:xfrm>
            <a:off x="1689653" y="6380922"/>
            <a:ext cx="188843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1BBE99-CE3E-15C5-BEFF-AE8983BC0A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6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96"/>
    </mc:Choice>
    <mc:Fallback xmlns="">
      <p:transition spd="slow" advTm="6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4C1D-E4DC-203F-AABD-AF3787552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{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Thank You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}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}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04B6A4-E743-DBD2-9243-5B0B10361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"/>
    </mc:Choice>
    <mc:Fallback xmlns="">
      <p:transition spd="slow" advTm="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READING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306DF0-E54A-9673-04ED-386AA051F7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0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92766"/>
            <a:ext cx="11582400" cy="64538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If at first you don’t succeed,…</a:t>
            </a:r>
          </a:p>
          <a:p>
            <a:pPr marL="0" indent="0">
              <a:buNone/>
            </a:pPr>
            <a:r>
              <a:rPr lang="en-US" sz="2400" b="1" dirty="0"/>
              <a:t>Read the article about people who have tried (but failed) to learn something. Complete the text with these phrases.</a:t>
            </a:r>
          </a:p>
          <a:p>
            <a:pPr marL="0" indent="0">
              <a:buNone/>
            </a:pPr>
            <a:r>
              <a:rPr lang="en-US" sz="2400" b="1" dirty="0"/>
              <a:t>A. </a:t>
            </a:r>
            <a:r>
              <a:rPr lang="en-US" sz="2400" dirty="0"/>
              <a:t>I've never been able to say		</a:t>
            </a:r>
            <a:r>
              <a:rPr lang="en-US" sz="2400" b="1" dirty="0"/>
              <a:t>B. </a:t>
            </a:r>
            <a:r>
              <a:rPr lang="en-US" sz="2400" dirty="0"/>
              <a:t>I was able to learn</a:t>
            </a:r>
          </a:p>
          <a:p>
            <a:pPr marL="0" indent="0">
              <a:buNone/>
            </a:pPr>
            <a:r>
              <a:rPr lang="en-US" sz="2400" b="1" dirty="0"/>
              <a:t>C. </a:t>
            </a:r>
            <a:r>
              <a:rPr lang="en-US" sz="2400" dirty="0"/>
              <a:t>you'll never be able to speak	</a:t>
            </a:r>
            <a:r>
              <a:rPr lang="en-US" sz="2400" b="1" dirty="0"/>
              <a:t>D. </a:t>
            </a:r>
            <a:r>
              <a:rPr lang="en-US" sz="2400" dirty="0"/>
              <a:t>I just wasn't able to do it</a:t>
            </a:r>
          </a:p>
          <a:p>
            <a:pPr marL="0" indent="0">
              <a:buNone/>
            </a:pPr>
            <a:r>
              <a:rPr lang="en-US" sz="2400" b="1" dirty="0"/>
              <a:t>E. </a:t>
            </a:r>
            <a:r>
              <a:rPr lang="en-US" sz="2400" dirty="0"/>
              <a:t>I hate not being able to communicate  	</a:t>
            </a:r>
            <a:r>
              <a:rPr lang="en-US" sz="2400" b="1" dirty="0"/>
              <a:t>F. </a:t>
            </a:r>
            <a:r>
              <a:rPr lang="en-US" sz="2400" dirty="0"/>
              <a:t>I would suddenly be able to do it</a:t>
            </a:r>
          </a:p>
          <a:p>
            <a:pPr marL="0" indent="0">
              <a:buNone/>
            </a:pPr>
            <a:r>
              <a:rPr lang="en-US" sz="2400" b="1" dirty="0"/>
              <a:t>G. </a:t>
            </a:r>
            <a:r>
              <a:rPr lang="en-US" sz="2400" dirty="0"/>
              <a:t>all my friends are able to do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dirty="0"/>
              <a:t>I started having driving lessons when I was 17. Although I’m normally a quick learner,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/>
              <a:t> ____ After 18 months I failed my first test – I was really disappointed. Since then I've taken the test again three times, but I've always failed - usually on reversing or parking. The problem is I get so nervous during the tests that I can't drive properly. It’s so embarrassing to admit that I can’t learn to do something that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/>
              <a:t> ____!</a:t>
            </a:r>
          </a:p>
          <a:p>
            <a:pPr marL="0" indent="0">
              <a:buNone/>
            </a:pPr>
            <a:r>
              <a:rPr lang="en-US" dirty="0"/>
              <a:t>Amanda, Brighton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AAF61-BD62-F0FD-C32D-0B76371A11D7}"/>
              </a:ext>
            </a:extLst>
          </p:cNvPr>
          <p:cNvSpPr txBox="1"/>
          <p:nvPr/>
        </p:nvSpPr>
        <p:spPr>
          <a:xfrm>
            <a:off x="2319131" y="3621156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007DE-F17B-F318-9809-28676D7F3183}"/>
              </a:ext>
            </a:extLst>
          </p:cNvPr>
          <p:cNvSpPr txBox="1"/>
          <p:nvPr/>
        </p:nvSpPr>
        <p:spPr>
          <a:xfrm>
            <a:off x="4777409" y="4966251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5F5496-57BE-7F8D-D391-D2A4DE07B7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5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8"/>
    </mc:Choice>
    <mc:Fallback xmlns="">
      <p:transition spd="slow" advTm="4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32522"/>
            <a:ext cx="11873947" cy="6414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A. </a:t>
            </a:r>
            <a:r>
              <a:rPr lang="en-US" sz="2400" dirty="0"/>
              <a:t>I've never been able to say			</a:t>
            </a:r>
            <a:r>
              <a:rPr lang="en-US" sz="2400" b="1" dirty="0"/>
              <a:t>B. </a:t>
            </a:r>
            <a:r>
              <a:rPr lang="en-US" sz="2400" dirty="0"/>
              <a:t>I was able to learn</a:t>
            </a:r>
          </a:p>
          <a:p>
            <a:pPr marL="0" indent="0">
              <a:buNone/>
            </a:pPr>
            <a:r>
              <a:rPr lang="en-US" sz="2400" b="1" dirty="0"/>
              <a:t>C. </a:t>
            </a:r>
            <a:r>
              <a:rPr lang="en-US" sz="2400" dirty="0"/>
              <a:t>you'll never be able to speak 		</a:t>
            </a:r>
            <a:r>
              <a:rPr lang="en-US" sz="2400" b="1" dirty="0"/>
              <a:t>E. </a:t>
            </a:r>
            <a:r>
              <a:rPr lang="en-US" sz="2400" dirty="0"/>
              <a:t>I hate not being able to communicate  	</a:t>
            </a:r>
          </a:p>
          <a:p>
            <a:pPr marL="0" indent="0">
              <a:buNone/>
            </a:pPr>
            <a:r>
              <a:rPr lang="en-US" sz="2400" b="1" dirty="0"/>
              <a:t>F. </a:t>
            </a:r>
            <a:r>
              <a:rPr lang="en-US" sz="2400" dirty="0"/>
              <a:t>I would suddenly be able to do it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dirty="0"/>
              <a:t>I’ve always wanted to be able to dance salsa, and when I was working in Ecuador there were free classes, so I joined. But the art of salsa is to keep your arms still and move your hips, and I just couldn’t do it. When I hear music my arms start moving but my hips don’t. After about ten hours of classes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/>
              <a:t> ____ the steps, but I was</a:t>
            </a:r>
          </a:p>
          <a:p>
            <a:pPr marL="0" indent="0" algn="just">
              <a:buNone/>
            </a:pPr>
            <a:r>
              <a:rPr lang="en-US" dirty="0"/>
              <a:t>dancing like a robot! I didn't give up, but soon everyone in the class was dancing and I was just slowly moving from side to side and counting out loud 'one, two, three, four&gt;.I was sure that one day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en-US" dirty="0"/>
              <a:t>____ but that never happened. I can still remember the first two steps, though, and I still try to dance when I hear a salsa tune, as long as nobody is watching.</a:t>
            </a:r>
          </a:p>
          <a:p>
            <a:pPr marL="0" indent="0">
              <a:buNone/>
            </a:pPr>
            <a:r>
              <a:rPr lang="en-US" sz="2600" dirty="0" err="1"/>
              <a:t>Seon</a:t>
            </a:r>
            <a:r>
              <a:rPr lang="en-US" sz="2600" dirty="0"/>
              <a:t>, Oxford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987D1-6008-300C-44E3-BFD28266A9E7}"/>
              </a:ext>
            </a:extLst>
          </p:cNvPr>
          <p:cNvSpPr txBox="1"/>
          <p:nvPr/>
        </p:nvSpPr>
        <p:spPr>
          <a:xfrm>
            <a:off x="9263270" y="316739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0F18D-ABC0-225D-1860-07A5D751754C}"/>
              </a:ext>
            </a:extLst>
          </p:cNvPr>
          <p:cNvSpPr txBox="1"/>
          <p:nvPr/>
        </p:nvSpPr>
        <p:spPr>
          <a:xfrm>
            <a:off x="5902678" y="4671512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22E6F4-805C-73A7-049A-CA0D30240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4"/>
    </mc:Choice>
    <mc:Fallback xmlns="">
      <p:transition spd="slow" advTm="2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344556"/>
            <a:ext cx="11449878" cy="6202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A. </a:t>
            </a:r>
            <a:r>
              <a:rPr lang="en-US" sz="2400" dirty="0"/>
              <a:t>I've never been able to say			</a:t>
            </a:r>
          </a:p>
          <a:p>
            <a:pPr marL="0" indent="0">
              <a:buNone/>
            </a:pPr>
            <a:r>
              <a:rPr lang="en-US" sz="2400" b="1" dirty="0"/>
              <a:t>C. </a:t>
            </a:r>
            <a:r>
              <a:rPr lang="en-US" sz="2400" dirty="0"/>
              <a:t>you'll never be able to speak 		</a:t>
            </a:r>
          </a:p>
          <a:p>
            <a:pPr marL="0" indent="0">
              <a:buNone/>
            </a:pPr>
            <a:r>
              <a:rPr lang="en-US" sz="2400" b="1" dirty="0"/>
              <a:t>E. </a:t>
            </a:r>
            <a:r>
              <a:rPr lang="en-US" sz="2400" dirty="0"/>
              <a:t>I hate not being able to communicate  	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dirty="0"/>
              <a:t>I’ve started learning English at least ten times. I've been to classes, I've had a private teacher, I've used a self-study course, but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dirty="0"/>
              <a:t> ____ anything in English. I even had an English girlfriend once but she learned Spanish before I managed to improve my English, so we always spoke in Spanish. I travel a lot in my job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dirty="0"/>
              <a:t>____ it's so frustrating. I’m thirty-two now and I think if you don't learn a language when you’re a child, or go and live in the country,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en-US" dirty="0"/>
              <a:t> ____ it well.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Guillermo, Madrid*</a:t>
            </a:r>
          </a:p>
          <a:p>
            <a:pPr marL="0" indent="0">
              <a:buNone/>
            </a:pPr>
            <a:r>
              <a:rPr lang="en-US" sz="2400" dirty="0"/>
              <a:t>* translated from Spanish</a:t>
            </a: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04165-1736-23A9-D718-8B8165FE447E}"/>
              </a:ext>
            </a:extLst>
          </p:cNvPr>
          <p:cNvSpPr txBox="1"/>
          <p:nvPr/>
        </p:nvSpPr>
        <p:spPr>
          <a:xfrm>
            <a:off x="8057322" y="2491409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C743F-66F6-263F-F51E-7C4CA51BD5A5}"/>
              </a:ext>
            </a:extLst>
          </p:cNvPr>
          <p:cNvSpPr txBox="1"/>
          <p:nvPr/>
        </p:nvSpPr>
        <p:spPr>
          <a:xfrm>
            <a:off x="1490870" y="3624470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B5FE3-F140-BDA3-EE26-DE7CC12ABBA0}"/>
              </a:ext>
            </a:extLst>
          </p:cNvPr>
          <p:cNvSpPr txBox="1"/>
          <p:nvPr/>
        </p:nvSpPr>
        <p:spPr>
          <a:xfrm>
            <a:off x="9654209" y="4088056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DB7494-BAAE-D5EF-2161-4B4E067C46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9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5"/>
    </mc:Choice>
    <mc:Fallback xmlns="">
      <p:transition spd="slow" advTm="2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6673-C940-1B64-82CD-A1C76264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4557"/>
            <a:ext cx="10515600" cy="58324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Look at phrases A-G. What tense or form of be able to are they?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A. </a:t>
            </a:r>
            <a:r>
              <a:rPr lang="en-US" sz="2800" dirty="0"/>
              <a:t>I've never been able to say 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B. </a:t>
            </a:r>
            <a:r>
              <a:rPr lang="en-US" sz="2800" dirty="0"/>
              <a:t>I was able to learn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C. </a:t>
            </a:r>
            <a:r>
              <a:rPr lang="en-US" sz="2800" dirty="0"/>
              <a:t>you'll never be able to speak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D. </a:t>
            </a:r>
            <a:r>
              <a:rPr lang="en-US" sz="2800" dirty="0"/>
              <a:t>I just wasn't able to do 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E. </a:t>
            </a:r>
            <a:r>
              <a:rPr lang="en-US" sz="2800" dirty="0"/>
              <a:t>I hate not being able to communicate  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F. </a:t>
            </a:r>
            <a:r>
              <a:rPr lang="en-US" sz="2800" dirty="0"/>
              <a:t>I would suddenly be able to do 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G. </a:t>
            </a:r>
            <a:r>
              <a:rPr lang="en-US" sz="2800" dirty="0"/>
              <a:t>all my friends are able to do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E920F-6E4B-F996-BE55-43D934EFA2FE}"/>
              </a:ext>
            </a:extLst>
          </p:cNvPr>
          <p:cNvSpPr txBox="1"/>
          <p:nvPr/>
        </p:nvSpPr>
        <p:spPr>
          <a:xfrm>
            <a:off x="5406887" y="1205948"/>
            <a:ext cx="245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Present Perfect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A162F-8A43-793F-7A01-7F8C662DE91E}"/>
              </a:ext>
            </a:extLst>
          </p:cNvPr>
          <p:cNvSpPr txBox="1"/>
          <p:nvPr/>
        </p:nvSpPr>
        <p:spPr>
          <a:xfrm>
            <a:off x="3969026" y="1928191"/>
            <a:ext cx="190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Past Simple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D2746-D541-14CB-41FB-F0C6A33B1B5F}"/>
              </a:ext>
            </a:extLst>
          </p:cNvPr>
          <p:cNvSpPr txBox="1"/>
          <p:nvPr/>
        </p:nvSpPr>
        <p:spPr>
          <a:xfrm>
            <a:off x="5532782" y="2590559"/>
            <a:ext cx="2533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Future with 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8CBC1-8610-7948-EDE7-59AC75C96B9C}"/>
              </a:ext>
            </a:extLst>
          </p:cNvPr>
          <p:cNvSpPr txBox="1"/>
          <p:nvPr/>
        </p:nvSpPr>
        <p:spPr>
          <a:xfrm>
            <a:off x="4976191" y="3352921"/>
            <a:ext cx="190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Past Simple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73FF2-C233-6678-712A-B73C03E9AEBF}"/>
              </a:ext>
            </a:extLst>
          </p:cNvPr>
          <p:cNvSpPr txBox="1"/>
          <p:nvPr/>
        </p:nvSpPr>
        <p:spPr>
          <a:xfrm>
            <a:off x="6762349" y="4115283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Gerund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F7C5C-F554-577A-3072-5D12F1082F60}"/>
              </a:ext>
            </a:extLst>
          </p:cNvPr>
          <p:cNvSpPr txBox="1"/>
          <p:nvPr/>
        </p:nvSpPr>
        <p:spPr>
          <a:xfrm>
            <a:off x="6096000" y="4836561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Conditional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AE491-2D3B-F137-A67C-7CBE7435E96D}"/>
              </a:ext>
            </a:extLst>
          </p:cNvPr>
          <p:cNvSpPr txBox="1"/>
          <p:nvPr/>
        </p:nvSpPr>
        <p:spPr>
          <a:xfrm>
            <a:off x="5406887" y="5557839"/>
            <a:ext cx="2411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Present Simple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17BACAB-8023-6EDD-0FA4-19F35FF27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5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5"/>
    </mc:Choice>
    <mc:Fallback xmlns="">
      <p:transition spd="slow" advTm="4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GRAMMAR 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CF7D49-AA0A-9C22-0295-91DE9E86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B8FF2-90B8-4133-FBDB-841453BF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212035"/>
            <a:ext cx="11595652" cy="6453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(Can, Could, Be able to for ability or possibility)</a:t>
            </a: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Can / Could</a:t>
            </a:r>
          </a:p>
          <a:p>
            <a:r>
              <a:rPr lang="en-US" dirty="0"/>
              <a:t>I </a:t>
            </a:r>
            <a:r>
              <a:rPr lang="en-US" u="sng" dirty="0"/>
              <a:t>can</a:t>
            </a:r>
            <a:r>
              <a:rPr lang="en-US" dirty="0"/>
              <a:t> speak Spanish very well.</a:t>
            </a:r>
          </a:p>
          <a:p>
            <a:r>
              <a:rPr lang="en-US" dirty="0"/>
              <a:t>She </a:t>
            </a:r>
            <a:r>
              <a:rPr lang="en-US" u="sng" dirty="0"/>
              <a:t>could</a:t>
            </a:r>
            <a:r>
              <a:rPr lang="en-US" dirty="0"/>
              <a:t> play the violin when she was three.</a:t>
            </a:r>
          </a:p>
          <a:p>
            <a:r>
              <a:rPr lang="en-US" dirty="0"/>
              <a:t>She </a:t>
            </a:r>
            <a:r>
              <a:rPr lang="en-US" u="sng" dirty="0"/>
              <a:t>can’t</a:t>
            </a:r>
            <a:r>
              <a:rPr lang="en-US" dirty="0"/>
              <a:t> come tonight. She's ill.</a:t>
            </a:r>
          </a:p>
          <a:p>
            <a:r>
              <a:rPr lang="en-US" dirty="0"/>
              <a:t>They </a:t>
            </a:r>
            <a:r>
              <a:rPr lang="en-US" u="sng" dirty="0"/>
              <a:t>couldn’t</a:t>
            </a:r>
            <a:r>
              <a:rPr lang="en-US" dirty="0"/>
              <a:t> wait because they were in a hurry. </a:t>
            </a:r>
          </a:p>
          <a:p>
            <a:r>
              <a:rPr lang="en-US" u="sng" dirty="0"/>
              <a:t>Could</a:t>
            </a:r>
            <a:r>
              <a:rPr lang="en-US" dirty="0"/>
              <a:t> you open that door, please?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Can</a:t>
            </a:r>
            <a:r>
              <a:rPr lang="en-US" dirty="0"/>
              <a:t> is a modal verb. It only has a present, past, and conditional form (but can also be used with a future meaning).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For other tenses and forms use </a:t>
            </a:r>
            <a:r>
              <a:rPr lang="en-US" b="1" dirty="0"/>
              <a:t>be able to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3B216B-5608-1C87-B39F-715152080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8"/>
    </mc:Choice>
    <mc:Fallback xmlns="">
      <p:transition spd="slow" advTm="6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B8FF2-90B8-4133-FBDB-841453BF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212035"/>
            <a:ext cx="11595652" cy="6453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(Can, Could, Be able to for ability or possibility)</a:t>
            </a:r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Be able to + infinitive</a:t>
            </a:r>
          </a:p>
          <a:p>
            <a:r>
              <a:rPr lang="en-US" dirty="0"/>
              <a:t>I </a:t>
            </a:r>
            <a:r>
              <a:rPr lang="en-US" b="1" u="sng" dirty="0"/>
              <a:t>am able to </a:t>
            </a:r>
            <a:r>
              <a:rPr lang="en-US" dirty="0"/>
              <a:t>accept your invitation.</a:t>
            </a:r>
          </a:p>
          <a:p>
            <a:r>
              <a:rPr lang="en-US" dirty="0"/>
              <a:t>They </a:t>
            </a:r>
            <a:r>
              <a:rPr lang="en-US" b="1" u="sng" dirty="0"/>
              <a:t>weren't able to </a:t>
            </a:r>
            <a:r>
              <a:rPr lang="en-US" dirty="0"/>
              <a:t>come.</a:t>
            </a:r>
          </a:p>
          <a:p>
            <a:r>
              <a:rPr lang="en-US" dirty="0"/>
              <a:t>I’ll </a:t>
            </a:r>
            <a:r>
              <a:rPr lang="en-US" b="1" u="sng" dirty="0"/>
              <a:t>be able to</a:t>
            </a:r>
            <a:r>
              <a:rPr lang="en-US" b="1" dirty="0"/>
              <a:t> </a:t>
            </a:r>
            <a:r>
              <a:rPr lang="en-US" dirty="0" err="1"/>
              <a:t>practise</a:t>
            </a:r>
            <a:r>
              <a:rPr lang="en-US" dirty="0"/>
              <a:t> my English in London.</a:t>
            </a:r>
          </a:p>
          <a:p>
            <a:r>
              <a:rPr lang="en-US" dirty="0"/>
              <a:t>She </a:t>
            </a:r>
            <a:r>
              <a:rPr lang="en-US" b="1" u="sng" dirty="0"/>
              <a:t>has been able to</a:t>
            </a:r>
            <a:r>
              <a:rPr lang="en-US" b="1" dirty="0"/>
              <a:t> </a:t>
            </a:r>
            <a:r>
              <a:rPr lang="en-US" dirty="0"/>
              <a:t>speak French since she was a child.</a:t>
            </a:r>
          </a:p>
          <a:p>
            <a:r>
              <a:rPr lang="en-US" dirty="0"/>
              <a:t>I’</a:t>
            </a:r>
            <a:r>
              <a:rPr lang="en-US" b="1" u="sng" dirty="0"/>
              <a:t>d like to be able to</a:t>
            </a:r>
            <a:r>
              <a:rPr lang="en-US" b="1" dirty="0"/>
              <a:t> </a:t>
            </a:r>
            <a:r>
              <a:rPr lang="en-US" dirty="0"/>
              <a:t>ski.</a:t>
            </a:r>
          </a:p>
          <a:p>
            <a:r>
              <a:rPr lang="en-US" dirty="0"/>
              <a:t>I'</a:t>
            </a:r>
            <a:r>
              <a:rPr lang="en-US" b="1" u="sng" dirty="0"/>
              <a:t>d love being able to</a:t>
            </a:r>
            <a:r>
              <a:rPr lang="en-US" b="1" dirty="0"/>
              <a:t> </a:t>
            </a:r>
            <a:r>
              <a:rPr lang="en-US" dirty="0"/>
              <a:t>sleep late at weekends.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You can use </a:t>
            </a:r>
            <a:r>
              <a:rPr lang="en-US" b="1" dirty="0"/>
              <a:t>be able to </a:t>
            </a:r>
            <a:r>
              <a:rPr lang="en-US" dirty="0"/>
              <a:t>in the present, past, future, present perfect, and as a gerund or infinitive.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be able to </a:t>
            </a:r>
            <a:r>
              <a:rPr lang="en-US" dirty="0"/>
              <a:t>in the present and past is more formal than can / could.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D270C0-C10E-EA2B-A1A6-52201C004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49"/>
    </mc:Choice>
    <mc:Fallback xmlns="">
      <p:transition spd="slow" advTm="6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3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4.3|5.3|4|5.7|3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2.1|5|3|5.5|3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8.8|33.7|7.9|4.8|7.6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6|7.8|6.6|6.8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9.9|2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5|3.1|5.3|5.5|8.1|4.8|4.5|4.1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5.1|16.3|2.6|7|5.1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Microsoft Office PowerPoint</Application>
  <PresentationFormat>شاشة عريضة</PresentationFormat>
  <Paragraphs>193</Paragraphs>
  <Slides>17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New English File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338</cp:revision>
  <dcterms:created xsi:type="dcterms:W3CDTF">2022-10-28T18:57:55Z</dcterms:created>
  <dcterms:modified xsi:type="dcterms:W3CDTF">2023-03-05T07:45:55Z</dcterms:modified>
</cp:coreProperties>
</file>