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ink/inkAction1.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Lst>
  <p:sldIdLst>
    <p:sldId id="306" r:id="rId3"/>
    <p:sldId id="318" r:id="rId4"/>
    <p:sldId id="317" r:id="rId5"/>
    <p:sldId id="321" r:id="rId6"/>
    <p:sldId id="340" r:id="rId7"/>
    <p:sldId id="323" r:id="rId8"/>
    <p:sldId id="324" r:id="rId9"/>
    <p:sldId id="325" r:id="rId10"/>
    <p:sldId id="341" r:id="rId11"/>
    <p:sldId id="328" r:id="rId12"/>
    <p:sldId id="327" r:id="rId13"/>
    <p:sldId id="329" r:id="rId14"/>
    <p:sldId id="330" r:id="rId15"/>
    <p:sldId id="331" r:id="rId16"/>
    <p:sldId id="332" r:id="rId17"/>
    <p:sldId id="333" r:id="rId18"/>
    <p:sldId id="334" r:id="rId19"/>
    <p:sldId id="335" r:id="rId20"/>
    <p:sldId id="336" r:id="rId21"/>
    <p:sldId id="338" r:id="rId22"/>
    <p:sldId id="337" r:id="rId23"/>
    <p:sldId id="322" r:id="rId24"/>
    <p:sldId id="339" r:id="rId25"/>
    <p:sldId id="30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50000" saltData="knHX16EsW7JOE2SjnvE3eA==" hashData="Jb2r/rnYhq63HI9Rc8HwR89P4y4="/>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1" d="100"/>
          <a:sy n="101" d="100"/>
        </p:scale>
        <p:origin x="126" y="4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2-11-24T11:02:34.569"/>
    </inkml:context>
    <inkml:brush xml:id="br0">
      <inkml:brushProperty name="width" value="0.05292" units="cm"/>
      <inkml:brushProperty name="height" value="0.05292" units="cm"/>
      <inkml:brushProperty name="color" value="#FFC000"/>
    </inkml:brush>
  </inkml:definitions>
  <iact:action type="add" startTime="10531">
    <iact:property name="dataType"/>
    <iact:actionData xml:id="d0">
      <inkml:trace xmlns:inkml="http://www.w3.org/2003/InkML" xml:id="stk0" contextRef="#ctx0" brushRef="#br0">5980 2677 0,'70'0'14,"-1"0"-2,-34 0-4,0 0 7,35 0-1,-1 0-7,-34 0 8,34 0-1,-34 35-7,35-35 7,-1 0 2,-34 0-2,0 0-7,34 0 7,1 0 0,-35 0-5,69 0 4,-35 0 1,36 0 0,-36-35-1,36 35 1,-1-35-6,0 35 7,-34 0-1,34 0 0,-34 0-7,-1 0 7,1 0 0,-1-34 0,1 34-8,-35 0 11,-1 0-4,36-35-6,34 35 7,-34 0-1,-1 0 1,1-35-5,-1 35 5,1-35 1,-35 35-8,-1 0 7,1 0 1,35 0 6,-35 0 16</inkml:trace>
    </iact:actionData>
  </iact:action>
  <iact:action type="add" startTime="24292">
    <iact:property name="dataType"/>
    <iact:actionData xml:id="d1">
      <inkml:trace xmlns:inkml="http://www.w3.org/2003/InkML" xml:id="stk1" contextRef="#ctx0" brushRef="#br0">5076 7092 0,'35'0'3,"69"0"5,70 35 9,0 0-3,35-35 0,34 34 0,-69-34-6,104 35 4,-69-35 3,-35 0-1,-35 0 0,0 35-2,35-35 5,-35 0-10,-35 0 7,35 0 2,-35 0-4,35 0 2,-69 0 0,34 0-6,-34 0 6,-35 0 0,34 0 0,-34 0 14,0 0-6,0 0 19</inkml:trace>
    </iact:actionData>
  </iact:action>
  <iact:action type="add" startTime="39998">
    <iact:property name="dataType"/>
    <iact:actionData xml:id="d2">
      <inkml:trace xmlns:inkml="http://www.w3.org/2003/InkML" xml:id="stk2" contextRef="#ctx0" brushRef="#br0">6154 11472 0,'70'0'7,"-1"0"-1,1 0 1,-1 0-1,1 0 3,-35 0-1,-1 0-2,36 0 2,0 0-1,-1 0 0,-34 0 0,34 0-1,-34 0 1,0 0 1,34 0-3,1 0 4,0 0-1,-36 0-1,1 0 0,35 0 0,-1 0 1,-34 0-1,34 0-1,1 0 0,0 0 2,-1 0-1,1 0 1,-1 0-3,1 0 4,34 0-2,-34 0 1,34 0-1,0 0 0,-34 0 0,34-35 0,-34 35 0,-1 0-1,1-34 3,-1 34-2,36 0 1,-1 0-2,-35-35 2,1 35 0,-1 0-2,-34 0 2,70 0-1,-36 0 1,35 0-2,-34 0 2,-1 0-1,1 0 0,0 0 1,-1 0-1,35 0 1,-69 0-4,0 0 4,0 0 1,34 0-2,-34 0 0,0 0 0,0 0 1,-35-35-2,34 35 2,1 0 6,0 0-7,0 0 21</inkml:trace>
    </iact:actionData>
  </iact:action>
  <iact:action type="add" startTime="49347">
    <iact:property name="dataType"/>
    <iact:actionData xml:id="d3">
      <inkml:trace xmlns:inkml="http://www.w3.org/2003/InkML" xml:id="stk3" contextRef="#ctx0" brushRef="#br0">5667 15783 0,'70'0'272,"-35"0"-264,34 0-1,-34 0-1,35 0 2,34 0 0,-35 0-1,1 0 0,0 0 0,-1 0 1,1 0-2,34 0 1,-35 0 2,36 0-4,-36 0 4,-34 0-3,35 0 2,-36 0-1,71 0 0,-71 0 1,1 0-2,0 0 1,35 0-1,-36 0 3,1 0-4,35 0 4,-1 0 6,-34 0-9,34 0 2,-34 0 0,0 0-3,35 0 4,34 0-2,-35 0 1,-34 0-4,35 0 6,-1 0-3,1 0 0,-1 0 1,1 34-1,-35-34-2,-1 0 5,36 0-4,-35 0 2,34 0-1,-34 0 1,35 0-1,-36 0 0,1 0 1,35-34-3,-36 34 9,1 0-4,0 0-5,0 0 4,0 0 12,-1 0 1,1 0 4,0 0 5,0 0 56</inkml:trace>
    </iact:actionData>
  </iact:action>
</iact:action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EE0CD-3E60-A242-ADB2-D660CB30D7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F910A8-5DA4-0F1A-EE38-6803142E7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AFFD7E-202D-06CE-D54D-C0DD5CE400CF}"/>
              </a:ext>
            </a:extLst>
          </p:cNvPr>
          <p:cNvSpPr>
            <a:spLocks noGrp="1"/>
          </p:cNvSpPr>
          <p:nvPr>
            <p:ph type="dt" sz="half" idx="10"/>
          </p:nvPr>
        </p:nvSpPr>
        <p:spPr/>
        <p:txBody>
          <a:bodyPr/>
          <a:lstStyle/>
          <a:p>
            <a:fld id="{1D718B3B-2F39-4D84-B1E7-2F0195BB17EE}" type="datetimeFigureOut">
              <a:rPr lang="en-US" smtClean="0"/>
              <a:pPr/>
              <a:t>3/5/2023</a:t>
            </a:fld>
            <a:endParaRPr lang="en-US" dirty="0"/>
          </a:p>
        </p:txBody>
      </p:sp>
      <p:sp>
        <p:nvSpPr>
          <p:cNvPr id="5" name="Footer Placeholder 4">
            <a:extLst>
              <a:ext uri="{FF2B5EF4-FFF2-40B4-BE49-F238E27FC236}">
                <a16:creationId xmlns:a16="http://schemas.microsoft.com/office/drawing/2014/main" id="{F65FC100-6168-2DD2-1408-B607B424E6C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A75981-5CD4-9AD2-6D64-8E8475001A43}"/>
              </a:ext>
            </a:extLst>
          </p:cNvPr>
          <p:cNvSpPr>
            <a:spLocks noGrp="1"/>
          </p:cNvSpPr>
          <p:nvPr>
            <p:ph type="sldNum" sz="quarter" idx="12"/>
          </p:nvPr>
        </p:nvSpPr>
        <p:spPr/>
        <p:txBody>
          <a:bodyPr/>
          <a:lstStyle/>
          <a:p>
            <a:fld id="{95D57101-E87A-4D5C-98D8-050D8C43828C}" type="slidenum">
              <a:rPr lang="en-US" smtClean="0"/>
              <a:pPr/>
              <a:t>‹#›</a:t>
            </a:fld>
            <a:endParaRPr lang="en-US" dirty="0"/>
          </a:p>
        </p:txBody>
      </p:sp>
    </p:spTree>
    <p:extLst>
      <p:ext uri="{BB962C8B-B14F-4D97-AF65-F5344CB8AC3E}">
        <p14:creationId xmlns:p14="http://schemas.microsoft.com/office/powerpoint/2010/main" val="2878531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0E22E-D4E8-B804-ECF1-D08EA69D67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8A39C4-0F65-C708-A363-90238D2C8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0A724F-0FF4-91A5-C423-8982F5DFC355}"/>
              </a:ext>
            </a:extLst>
          </p:cNvPr>
          <p:cNvSpPr>
            <a:spLocks noGrp="1"/>
          </p:cNvSpPr>
          <p:nvPr>
            <p:ph type="dt" sz="half" idx="10"/>
          </p:nvPr>
        </p:nvSpPr>
        <p:spPr/>
        <p:txBody>
          <a:bodyPr/>
          <a:lstStyle/>
          <a:p>
            <a:fld id="{1D718B3B-2F39-4D84-B1E7-2F0195BB17EE}" type="datetimeFigureOut">
              <a:rPr lang="en-US" smtClean="0"/>
              <a:pPr/>
              <a:t>3/5/2023</a:t>
            </a:fld>
            <a:endParaRPr lang="en-US" dirty="0"/>
          </a:p>
        </p:txBody>
      </p:sp>
      <p:sp>
        <p:nvSpPr>
          <p:cNvPr id="5" name="Footer Placeholder 4">
            <a:extLst>
              <a:ext uri="{FF2B5EF4-FFF2-40B4-BE49-F238E27FC236}">
                <a16:creationId xmlns:a16="http://schemas.microsoft.com/office/drawing/2014/main" id="{19BC90DC-D928-43EF-5EA6-28CF246D1B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54B8AE-7B2A-2D8D-A368-7D3495D10864}"/>
              </a:ext>
            </a:extLst>
          </p:cNvPr>
          <p:cNvSpPr>
            <a:spLocks noGrp="1"/>
          </p:cNvSpPr>
          <p:nvPr>
            <p:ph type="sldNum" sz="quarter" idx="12"/>
          </p:nvPr>
        </p:nvSpPr>
        <p:spPr/>
        <p:txBody>
          <a:bodyPr/>
          <a:lstStyle/>
          <a:p>
            <a:fld id="{95D57101-E87A-4D5C-98D8-050D8C43828C}" type="slidenum">
              <a:rPr lang="en-US" smtClean="0"/>
              <a:pPr/>
              <a:t>‹#›</a:t>
            </a:fld>
            <a:endParaRPr lang="en-US" dirty="0"/>
          </a:p>
        </p:txBody>
      </p:sp>
    </p:spTree>
    <p:extLst>
      <p:ext uri="{BB962C8B-B14F-4D97-AF65-F5344CB8AC3E}">
        <p14:creationId xmlns:p14="http://schemas.microsoft.com/office/powerpoint/2010/main" val="3344376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6CE66-2C69-EE26-AEAC-122CF682B6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925EC7-6F16-AE45-CD0D-15E45EFF33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53C22D-5B63-CD72-78BB-3F98EC5FD2BA}"/>
              </a:ext>
            </a:extLst>
          </p:cNvPr>
          <p:cNvSpPr>
            <a:spLocks noGrp="1"/>
          </p:cNvSpPr>
          <p:nvPr>
            <p:ph type="dt" sz="half" idx="10"/>
          </p:nvPr>
        </p:nvSpPr>
        <p:spPr/>
        <p:txBody>
          <a:bodyPr/>
          <a:lstStyle/>
          <a:p>
            <a:fld id="{1D718B3B-2F39-4D84-B1E7-2F0195BB17EE}" type="datetimeFigureOut">
              <a:rPr lang="en-US" smtClean="0"/>
              <a:pPr/>
              <a:t>3/5/2023</a:t>
            </a:fld>
            <a:endParaRPr lang="en-US" dirty="0"/>
          </a:p>
        </p:txBody>
      </p:sp>
      <p:sp>
        <p:nvSpPr>
          <p:cNvPr id="5" name="Footer Placeholder 4">
            <a:extLst>
              <a:ext uri="{FF2B5EF4-FFF2-40B4-BE49-F238E27FC236}">
                <a16:creationId xmlns:a16="http://schemas.microsoft.com/office/drawing/2014/main" id="{CB1A20E8-83FE-EBDB-07C8-3BFDCEE12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009F78-7EE9-40AD-0C2C-1F80D4313970}"/>
              </a:ext>
            </a:extLst>
          </p:cNvPr>
          <p:cNvSpPr>
            <a:spLocks noGrp="1"/>
          </p:cNvSpPr>
          <p:nvPr>
            <p:ph type="sldNum" sz="quarter" idx="12"/>
          </p:nvPr>
        </p:nvSpPr>
        <p:spPr/>
        <p:txBody>
          <a:bodyPr/>
          <a:lstStyle/>
          <a:p>
            <a:fld id="{95D57101-E87A-4D5C-98D8-050D8C43828C}" type="slidenum">
              <a:rPr lang="en-US" smtClean="0"/>
              <a:pPr/>
              <a:t>‹#›</a:t>
            </a:fld>
            <a:endParaRPr lang="en-US" dirty="0"/>
          </a:p>
        </p:txBody>
      </p:sp>
    </p:spTree>
    <p:extLst>
      <p:ext uri="{BB962C8B-B14F-4D97-AF65-F5344CB8AC3E}">
        <p14:creationId xmlns:p14="http://schemas.microsoft.com/office/powerpoint/2010/main" val="2137752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endParaRPr lang="ar-SY"/>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SY"/>
          </a:p>
        </p:txBody>
      </p:sp>
      <p:sp>
        <p:nvSpPr>
          <p:cNvPr id="4" name="Date Placeholder 3"/>
          <p:cNvSpPr>
            <a:spLocks noGrp="1"/>
          </p:cNvSpPr>
          <p:nvPr>
            <p:ph type="dt" sz="half" idx="10"/>
          </p:nvPr>
        </p:nvSpPr>
        <p:spPr/>
        <p:txBody>
          <a:bodyPr/>
          <a:lstStyle/>
          <a:p>
            <a:fld id="{1D718B3B-2F39-4D84-B1E7-2F0195BB17EE}" type="datetimeFigureOut">
              <a:rPr lang="en-US" smtClean="0"/>
              <a:pPr/>
              <a:t>3/5/2023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10"/>
          </p:nvPr>
        </p:nvSpPr>
        <p:spPr/>
        <p:txBody>
          <a:bodyPr/>
          <a:lstStyle/>
          <a:p>
            <a:fld id="{1D718B3B-2F39-4D84-B1E7-2F0195BB17EE}" type="datetimeFigureOut">
              <a:rPr lang="en-US" smtClean="0"/>
              <a:pPr/>
              <a:t>3/5/2023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r">
              <a:defRPr sz="4000" b="1" cap="all"/>
            </a:lvl1pPr>
          </a:lstStyle>
          <a:p>
            <a:r>
              <a:rPr lang="en-US"/>
              <a:t>Click to edit Master title style</a:t>
            </a:r>
            <a:endParaRPr lang="ar-SY"/>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18B3B-2F39-4D84-B1E7-2F0195BB17EE}" type="datetimeFigureOut">
              <a:rPr lang="en-US" smtClean="0"/>
              <a:pPr/>
              <a:t>3/5/2023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5" name="Date Placeholder 4"/>
          <p:cNvSpPr>
            <a:spLocks noGrp="1"/>
          </p:cNvSpPr>
          <p:nvPr>
            <p:ph type="dt" sz="half" idx="10"/>
          </p:nvPr>
        </p:nvSpPr>
        <p:spPr/>
        <p:txBody>
          <a:bodyPr/>
          <a:lstStyle/>
          <a:p>
            <a:fld id="{1D718B3B-2F39-4D84-B1E7-2F0195BB17EE}" type="datetimeFigureOut">
              <a:rPr lang="en-US" smtClean="0"/>
              <a:pPr/>
              <a:t>3/5/2023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D57101-E87A-4D5C-98D8-050D8C43828C}"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SY"/>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7" name="Date Placeholder 6"/>
          <p:cNvSpPr>
            <a:spLocks noGrp="1"/>
          </p:cNvSpPr>
          <p:nvPr>
            <p:ph type="dt" sz="half" idx="10"/>
          </p:nvPr>
        </p:nvSpPr>
        <p:spPr/>
        <p:txBody>
          <a:bodyPr/>
          <a:lstStyle/>
          <a:p>
            <a:fld id="{1D718B3B-2F39-4D84-B1E7-2F0195BB17EE}" type="datetimeFigureOut">
              <a:rPr lang="en-US" smtClean="0"/>
              <a:pPr/>
              <a:t>3/5/2023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5D57101-E87A-4D5C-98D8-050D8C43828C}"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Date Placeholder 2"/>
          <p:cNvSpPr>
            <a:spLocks noGrp="1"/>
          </p:cNvSpPr>
          <p:nvPr>
            <p:ph type="dt" sz="half" idx="10"/>
          </p:nvPr>
        </p:nvSpPr>
        <p:spPr/>
        <p:txBody>
          <a:bodyPr/>
          <a:lstStyle/>
          <a:p>
            <a:fld id="{1D718B3B-2F39-4D84-B1E7-2F0195BB17EE}" type="datetimeFigureOut">
              <a:rPr lang="en-US" smtClean="0"/>
              <a:pPr/>
              <a:t>3/5/2023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D57101-E87A-4D5C-98D8-050D8C43828C}"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18B3B-2F39-4D84-B1E7-2F0195BB17EE}" type="datetimeFigureOut">
              <a:rPr lang="en-US" smtClean="0"/>
              <a:pPr/>
              <a:t>3/5/2023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5D57101-E87A-4D5C-98D8-050D8C43828C}"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r">
              <a:defRPr sz="2000" b="1"/>
            </a:lvl1pPr>
          </a:lstStyle>
          <a:p>
            <a:r>
              <a:rPr lang="en-US"/>
              <a:t>Click to edit Master title style</a:t>
            </a:r>
            <a:endParaRPr lang="ar-SY"/>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18B3B-2F39-4D84-B1E7-2F0195BB17EE}" type="datetimeFigureOut">
              <a:rPr lang="en-US" smtClean="0"/>
              <a:pPr/>
              <a:t>3/5/2023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D57101-E87A-4D5C-98D8-050D8C43828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B6961-9F76-2213-34C9-1BC39E4B92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14131-1487-F4A7-A22B-0A790E7772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5CCF7F-3810-A6EA-B80B-7BD54AA20C5E}"/>
              </a:ext>
            </a:extLst>
          </p:cNvPr>
          <p:cNvSpPr>
            <a:spLocks noGrp="1"/>
          </p:cNvSpPr>
          <p:nvPr>
            <p:ph type="dt" sz="half" idx="10"/>
          </p:nvPr>
        </p:nvSpPr>
        <p:spPr/>
        <p:txBody>
          <a:bodyPr/>
          <a:lstStyle/>
          <a:p>
            <a:fld id="{1D718B3B-2F39-4D84-B1E7-2F0195BB17EE}" type="datetimeFigureOut">
              <a:rPr lang="en-US" smtClean="0"/>
              <a:pPr/>
              <a:t>3/5/2023</a:t>
            </a:fld>
            <a:endParaRPr lang="en-US" dirty="0"/>
          </a:p>
        </p:txBody>
      </p:sp>
      <p:sp>
        <p:nvSpPr>
          <p:cNvPr id="5" name="Footer Placeholder 4">
            <a:extLst>
              <a:ext uri="{FF2B5EF4-FFF2-40B4-BE49-F238E27FC236}">
                <a16:creationId xmlns:a16="http://schemas.microsoft.com/office/drawing/2014/main" id="{BC68291C-FB6E-AD84-2EB6-0C9E9DB4F6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F5B316-8F73-7457-9737-3CDEF5A56858}"/>
              </a:ext>
            </a:extLst>
          </p:cNvPr>
          <p:cNvSpPr>
            <a:spLocks noGrp="1"/>
          </p:cNvSpPr>
          <p:nvPr>
            <p:ph type="sldNum" sz="quarter" idx="12"/>
          </p:nvPr>
        </p:nvSpPr>
        <p:spPr/>
        <p:txBody>
          <a:bodyPr/>
          <a:lstStyle/>
          <a:p>
            <a:fld id="{95D57101-E87A-4D5C-98D8-050D8C43828C}" type="slidenum">
              <a:rPr lang="en-US" smtClean="0"/>
              <a:pPr/>
              <a:t>‹#›</a:t>
            </a:fld>
            <a:endParaRPr lang="en-US" dirty="0"/>
          </a:p>
        </p:txBody>
      </p:sp>
    </p:spTree>
    <p:extLst>
      <p:ext uri="{BB962C8B-B14F-4D97-AF65-F5344CB8AC3E}">
        <p14:creationId xmlns:p14="http://schemas.microsoft.com/office/powerpoint/2010/main" val="3666967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ar-SY"/>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Y"/>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18B3B-2F39-4D84-B1E7-2F0195BB17EE}" type="datetimeFigureOut">
              <a:rPr lang="en-US" smtClean="0"/>
              <a:pPr/>
              <a:t>3/5/2023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D57101-E87A-4D5C-98D8-050D8C43828C}"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10"/>
          </p:nvPr>
        </p:nvSpPr>
        <p:spPr/>
        <p:txBody>
          <a:bodyPr/>
          <a:lstStyle/>
          <a:p>
            <a:fld id="{1D718B3B-2F39-4D84-B1E7-2F0195BB17EE}" type="datetimeFigureOut">
              <a:rPr lang="en-US" smtClean="0"/>
              <a:pPr/>
              <a:t>3/5/2023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9"/>
            <a:ext cx="2743200" cy="5851525"/>
          </a:xfrm>
        </p:spPr>
        <p:txBody>
          <a:bodyPr vert="eaVert"/>
          <a:lstStyle/>
          <a:p>
            <a:r>
              <a:rPr lang="en-US"/>
              <a:t>Click to edit Master title style</a:t>
            </a:r>
            <a:endParaRPr lang="ar-SY"/>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10"/>
          </p:nvPr>
        </p:nvSpPr>
        <p:spPr/>
        <p:txBody>
          <a:bodyPr/>
          <a:lstStyle/>
          <a:p>
            <a:fld id="{1D718B3B-2F39-4D84-B1E7-2F0195BB17EE}" type="datetimeFigureOut">
              <a:rPr lang="en-US" smtClean="0"/>
              <a:pPr/>
              <a:t>3/5/2023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027D8-A41A-900A-212B-FF510023D9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51BEDB-D9D9-5AD3-17EE-F6411EDF5F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3E1E50-5A9A-F3A6-5621-544C53059AB1}"/>
              </a:ext>
            </a:extLst>
          </p:cNvPr>
          <p:cNvSpPr>
            <a:spLocks noGrp="1"/>
          </p:cNvSpPr>
          <p:nvPr>
            <p:ph type="dt" sz="half" idx="10"/>
          </p:nvPr>
        </p:nvSpPr>
        <p:spPr/>
        <p:txBody>
          <a:bodyPr/>
          <a:lstStyle/>
          <a:p>
            <a:fld id="{1D718B3B-2F39-4D84-B1E7-2F0195BB17EE}" type="datetimeFigureOut">
              <a:rPr lang="en-US" smtClean="0"/>
              <a:pPr/>
              <a:t>3/5/2023</a:t>
            </a:fld>
            <a:endParaRPr lang="en-US" dirty="0"/>
          </a:p>
        </p:txBody>
      </p:sp>
      <p:sp>
        <p:nvSpPr>
          <p:cNvPr id="5" name="Footer Placeholder 4">
            <a:extLst>
              <a:ext uri="{FF2B5EF4-FFF2-40B4-BE49-F238E27FC236}">
                <a16:creationId xmlns:a16="http://schemas.microsoft.com/office/drawing/2014/main" id="{C2B1584E-9B70-A6AD-3A80-39D9CE39D0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AB8DD8-471B-AAD4-9045-B0D636BADFDF}"/>
              </a:ext>
            </a:extLst>
          </p:cNvPr>
          <p:cNvSpPr>
            <a:spLocks noGrp="1"/>
          </p:cNvSpPr>
          <p:nvPr>
            <p:ph type="sldNum" sz="quarter" idx="12"/>
          </p:nvPr>
        </p:nvSpPr>
        <p:spPr/>
        <p:txBody>
          <a:bodyPr/>
          <a:lstStyle/>
          <a:p>
            <a:fld id="{95D57101-E87A-4D5C-98D8-050D8C43828C}" type="slidenum">
              <a:rPr lang="en-US" smtClean="0"/>
              <a:pPr/>
              <a:t>‹#›</a:t>
            </a:fld>
            <a:endParaRPr lang="en-US" dirty="0"/>
          </a:p>
        </p:txBody>
      </p:sp>
    </p:spTree>
    <p:extLst>
      <p:ext uri="{BB962C8B-B14F-4D97-AF65-F5344CB8AC3E}">
        <p14:creationId xmlns:p14="http://schemas.microsoft.com/office/powerpoint/2010/main" val="1045107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C56D-5F38-F17B-3068-0E0D892356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E4E09F-9D36-39FE-D29E-7D0866888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9DE846-3F29-E46B-7D2D-6202CCB397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EFAB2E-2441-C3B3-E0AA-2487C3DEF1AA}"/>
              </a:ext>
            </a:extLst>
          </p:cNvPr>
          <p:cNvSpPr>
            <a:spLocks noGrp="1"/>
          </p:cNvSpPr>
          <p:nvPr>
            <p:ph type="dt" sz="half" idx="10"/>
          </p:nvPr>
        </p:nvSpPr>
        <p:spPr/>
        <p:txBody>
          <a:bodyPr/>
          <a:lstStyle/>
          <a:p>
            <a:fld id="{1D718B3B-2F39-4D84-B1E7-2F0195BB17EE}" type="datetimeFigureOut">
              <a:rPr lang="en-US" smtClean="0"/>
              <a:pPr/>
              <a:t>3/5/2023</a:t>
            </a:fld>
            <a:endParaRPr lang="en-US" dirty="0"/>
          </a:p>
        </p:txBody>
      </p:sp>
      <p:sp>
        <p:nvSpPr>
          <p:cNvPr id="6" name="Footer Placeholder 5">
            <a:extLst>
              <a:ext uri="{FF2B5EF4-FFF2-40B4-BE49-F238E27FC236}">
                <a16:creationId xmlns:a16="http://schemas.microsoft.com/office/drawing/2014/main" id="{042F1020-BAC9-FB4D-0423-16D923B370E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4740613-7B20-DFF3-CC53-A634EC64ED26}"/>
              </a:ext>
            </a:extLst>
          </p:cNvPr>
          <p:cNvSpPr>
            <a:spLocks noGrp="1"/>
          </p:cNvSpPr>
          <p:nvPr>
            <p:ph type="sldNum" sz="quarter" idx="12"/>
          </p:nvPr>
        </p:nvSpPr>
        <p:spPr/>
        <p:txBody>
          <a:bodyPr/>
          <a:lstStyle/>
          <a:p>
            <a:fld id="{95D57101-E87A-4D5C-98D8-050D8C43828C}" type="slidenum">
              <a:rPr lang="en-US" smtClean="0"/>
              <a:pPr/>
              <a:t>‹#›</a:t>
            </a:fld>
            <a:endParaRPr lang="en-US" dirty="0"/>
          </a:p>
        </p:txBody>
      </p:sp>
    </p:spTree>
    <p:extLst>
      <p:ext uri="{BB962C8B-B14F-4D97-AF65-F5344CB8AC3E}">
        <p14:creationId xmlns:p14="http://schemas.microsoft.com/office/powerpoint/2010/main" val="2691321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8A8F-15E7-9B08-9623-D622B7B929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A565BF-C749-FF12-D6DE-52EB7D9E7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9C8A32-C055-45A1-9F27-15A2D5F684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784770-1750-972F-76DE-451963E8BC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FD98DB-E251-0853-9B67-1E11DE856C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A05F27-4EB0-0E08-C93F-BD2749A457F3}"/>
              </a:ext>
            </a:extLst>
          </p:cNvPr>
          <p:cNvSpPr>
            <a:spLocks noGrp="1"/>
          </p:cNvSpPr>
          <p:nvPr>
            <p:ph type="dt" sz="half" idx="10"/>
          </p:nvPr>
        </p:nvSpPr>
        <p:spPr/>
        <p:txBody>
          <a:bodyPr/>
          <a:lstStyle/>
          <a:p>
            <a:fld id="{1D718B3B-2F39-4D84-B1E7-2F0195BB17EE}" type="datetimeFigureOut">
              <a:rPr lang="en-US" smtClean="0"/>
              <a:pPr/>
              <a:t>3/5/2023</a:t>
            </a:fld>
            <a:endParaRPr lang="en-US" dirty="0"/>
          </a:p>
        </p:txBody>
      </p:sp>
      <p:sp>
        <p:nvSpPr>
          <p:cNvPr id="8" name="Footer Placeholder 7">
            <a:extLst>
              <a:ext uri="{FF2B5EF4-FFF2-40B4-BE49-F238E27FC236}">
                <a16:creationId xmlns:a16="http://schemas.microsoft.com/office/drawing/2014/main" id="{B5DEDFF2-F346-68D9-E751-2EF8B780758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579FAB8-723C-B586-349E-1894F9F1B21B}"/>
              </a:ext>
            </a:extLst>
          </p:cNvPr>
          <p:cNvSpPr>
            <a:spLocks noGrp="1"/>
          </p:cNvSpPr>
          <p:nvPr>
            <p:ph type="sldNum" sz="quarter" idx="12"/>
          </p:nvPr>
        </p:nvSpPr>
        <p:spPr/>
        <p:txBody>
          <a:bodyPr/>
          <a:lstStyle/>
          <a:p>
            <a:fld id="{95D57101-E87A-4D5C-98D8-050D8C43828C}" type="slidenum">
              <a:rPr lang="en-US" smtClean="0"/>
              <a:pPr/>
              <a:t>‹#›</a:t>
            </a:fld>
            <a:endParaRPr lang="en-US" dirty="0"/>
          </a:p>
        </p:txBody>
      </p:sp>
    </p:spTree>
    <p:extLst>
      <p:ext uri="{BB962C8B-B14F-4D97-AF65-F5344CB8AC3E}">
        <p14:creationId xmlns:p14="http://schemas.microsoft.com/office/powerpoint/2010/main" val="1180895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B33DB-1868-4941-6517-57E2ED3C30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E36031-58ED-93F1-08FF-ADAB5C926176}"/>
              </a:ext>
            </a:extLst>
          </p:cNvPr>
          <p:cNvSpPr>
            <a:spLocks noGrp="1"/>
          </p:cNvSpPr>
          <p:nvPr>
            <p:ph type="dt" sz="half" idx="10"/>
          </p:nvPr>
        </p:nvSpPr>
        <p:spPr/>
        <p:txBody>
          <a:bodyPr/>
          <a:lstStyle/>
          <a:p>
            <a:fld id="{1D718B3B-2F39-4D84-B1E7-2F0195BB17EE}" type="datetimeFigureOut">
              <a:rPr lang="en-US" smtClean="0"/>
              <a:pPr/>
              <a:t>3/5/2023</a:t>
            </a:fld>
            <a:endParaRPr lang="en-US" dirty="0"/>
          </a:p>
        </p:txBody>
      </p:sp>
      <p:sp>
        <p:nvSpPr>
          <p:cNvPr id="4" name="Footer Placeholder 3">
            <a:extLst>
              <a:ext uri="{FF2B5EF4-FFF2-40B4-BE49-F238E27FC236}">
                <a16:creationId xmlns:a16="http://schemas.microsoft.com/office/drawing/2014/main" id="{DA4F4AA6-D9F2-0F2C-4D12-03473BD091A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D2A5DAF-0A18-A15A-B4A4-445105F0DF22}"/>
              </a:ext>
            </a:extLst>
          </p:cNvPr>
          <p:cNvSpPr>
            <a:spLocks noGrp="1"/>
          </p:cNvSpPr>
          <p:nvPr>
            <p:ph type="sldNum" sz="quarter" idx="12"/>
          </p:nvPr>
        </p:nvSpPr>
        <p:spPr/>
        <p:txBody>
          <a:bodyPr/>
          <a:lstStyle/>
          <a:p>
            <a:fld id="{95D57101-E87A-4D5C-98D8-050D8C43828C}" type="slidenum">
              <a:rPr lang="en-US" smtClean="0"/>
              <a:pPr/>
              <a:t>‹#›</a:t>
            </a:fld>
            <a:endParaRPr lang="en-US" dirty="0"/>
          </a:p>
        </p:txBody>
      </p:sp>
    </p:spTree>
    <p:extLst>
      <p:ext uri="{BB962C8B-B14F-4D97-AF65-F5344CB8AC3E}">
        <p14:creationId xmlns:p14="http://schemas.microsoft.com/office/powerpoint/2010/main" val="1823211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73A1E2-EA8A-BCF4-AEBB-F7C8F7A8AB00}"/>
              </a:ext>
            </a:extLst>
          </p:cNvPr>
          <p:cNvSpPr>
            <a:spLocks noGrp="1"/>
          </p:cNvSpPr>
          <p:nvPr>
            <p:ph type="dt" sz="half" idx="10"/>
          </p:nvPr>
        </p:nvSpPr>
        <p:spPr/>
        <p:txBody>
          <a:bodyPr/>
          <a:lstStyle/>
          <a:p>
            <a:fld id="{1D718B3B-2F39-4D84-B1E7-2F0195BB17EE}" type="datetimeFigureOut">
              <a:rPr lang="en-US" smtClean="0"/>
              <a:pPr/>
              <a:t>3/5/2023</a:t>
            </a:fld>
            <a:endParaRPr lang="en-US" dirty="0"/>
          </a:p>
        </p:txBody>
      </p:sp>
      <p:sp>
        <p:nvSpPr>
          <p:cNvPr id="3" name="Footer Placeholder 2">
            <a:extLst>
              <a:ext uri="{FF2B5EF4-FFF2-40B4-BE49-F238E27FC236}">
                <a16:creationId xmlns:a16="http://schemas.microsoft.com/office/drawing/2014/main" id="{5AC6532B-5F4C-5985-1871-A76099CF040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06844EC-3FF2-22A2-85B2-EE8A60239E6E}"/>
              </a:ext>
            </a:extLst>
          </p:cNvPr>
          <p:cNvSpPr>
            <a:spLocks noGrp="1"/>
          </p:cNvSpPr>
          <p:nvPr>
            <p:ph type="sldNum" sz="quarter" idx="12"/>
          </p:nvPr>
        </p:nvSpPr>
        <p:spPr/>
        <p:txBody>
          <a:bodyPr/>
          <a:lstStyle/>
          <a:p>
            <a:fld id="{95D57101-E87A-4D5C-98D8-050D8C43828C}" type="slidenum">
              <a:rPr lang="en-US" smtClean="0"/>
              <a:pPr/>
              <a:t>‹#›</a:t>
            </a:fld>
            <a:endParaRPr lang="en-US" dirty="0"/>
          </a:p>
        </p:txBody>
      </p:sp>
    </p:spTree>
    <p:extLst>
      <p:ext uri="{BB962C8B-B14F-4D97-AF65-F5344CB8AC3E}">
        <p14:creationId xmlns:p14="http://schemas.microsoft.com/office/powerpoint/2010/main" val="956371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6201D-9DE8-8C92-FBD3-E048DD0823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514599-D839-B7E0-87BD-DEDC4F3F1E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A69151-8163-8D5C-C1AD-617733CDB3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95840B-1217-0FA4-1F0D-9192F6E6ED70}"/>
              </a:ext>
            </a:extLst>
          </p:cNvPr>
          <p:cNvSpPr>
            <a:spLocks noGrp="1"/>
          </p:cNvSpPr>
          <p:nvPr>
            <p:ph type="dt" sz="half" idx="10"/>
          </p:nvPr>
        </p:nvSpPr>
        <p:spPr/>
        <p:txBody>
          <a:bodyPr/>
          <a:lstStyle/>
          <a:p>
            <a:fld id="{1D718B3B-2F39-4D84-B1E7-2F0195BB17EE}" type="datetimeFigureOut">
              <a:rPr lang="en-US" smtClean="0"/>
              <a:pPr/>
              <a:t>3/5/2023</a:t>
            </a:fld>
            <a:endParaRPr lang="en-US" dirty="0"/>
          </a:p>
        </p:txBody>
      </p:sp>
      <p:sp>
        <p:nvSpPr>
          <p:cNvPr id="6" name="Footer Placeholder 5">
            <a:extLst>
              <a:ext uri="{FF2B5EF4-FFF2-40B4-BE49-F238E27FC236}">
                <a16:creationId xmlns:a16="http://schemas.microsoft.com/office/drawing/2014/main" id="{505F550B-F006-3005-4A1A-37FC27E08DE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05F6259-E21F-17D9-7C74-6609F6AAC938}"/>
              </a:ext>
            </a:extLst>
          </p:cNvPr>
          <p:cNvSpPr>
            <a:spLocks noGrp="1"/>
          </p:cNvSpPr>
          <p:nvPr>
            <p:ph type="sldNum" sz="quarter" idx="12"/>
          </p:nvPr>
        </p:nvSpPr>
        <p:spPr/>
        <p:txBody>
          <a:bodyPr/>
          <a:lstStyle/>
          <a:p>
            <a:fld id="{95D57101-E87A-4D5C-98D8-050D8C43828C}" type="slidenum">
              <a:rPr lang="en-US" smtClean="0"/>
              <a:pPr/>
              <a:t>‹#›</a:t>
            </a:fld>
            <a:endParaRPr lang="en-US" dirty="0"/>
          </a:p>
        </p:txBody>
      </p:sp>
    </p:spTree>
    <p:extLst>
      <p:ext uri="{BB962C8B-B14F-4D97-AF65-F5344CB8AC3E}">
        <p14:creationId xmlns:p14="http://schemas.microsoft.com/office/powerpoint/2010/main" val="121674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0C1D4-AA8E-1A36-400A-93D4699367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C416AD-7610-AF62-9843-37E4C248E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73E3D07-C088-11B9-CFE9-B4FCB79273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CCE445-B796-9400-9911-B5CE170B2702}"/>
              </a:ext>
            </a:extLst>
          </p:cNvPr>
          <p:cNvSpPr>
            <a:spLocks noGrp="1"/>
          </p:cNvSpPr>
          <p:nvPr>
            <p:ph type="dt" sz="half" idx="10"/>
          </p:nvPr>
        </p:nvSpPr>
        <p:spPr/>
        <p:txBody>
          <a:bodyPr/>
          <a:lstStyle/>
          <a:p>
            <a:fld id="{1D718B3B-2F39-4D84-B1E7-2F0195BB17EE}" type="datetimeFigureOut">
              <a:rPr lang="en-US" smtClean="0"/>
              <a:pPr/>
              <a:t>3/5/2023</a:t>
            </a:fld>
            <a:endParaRPr lang="en-US" dirty="0"/>
          </a:p>
        </p:txBody>
      </p:sp>
      <p:sp>
        <p:nvSpPr>
          <p:cNvPr id="6" name="Footer Placeholder 5">
            <a:extLst>
              <a:ext uri="{FF2B5EF4-FFF2-40B4-BE49-F238E27FC236}">
                <a16:creationId xmlns:a16="http://schemas.microsoft.com/office/drawing/2014/main" id="{B09F69A4-13CF-0C76-37A8-E383FEF6F82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653DBD7-1663-45D6-E99F-399BA021AA07}"/>
              </a:ext>
            </a:extLst>
          </p:cNvPr>
          <p:cNvSpPr>
            <a:spLocks noGrp="1"/>
          </p:cNvSpPr>
          <p:nvPr>
            <p:ph type="sldNum" sz="quarter" idx="12"/>
          </p:nvPr>
        </p:nvSpPr>
        <p:spPr/>
        <p:txBody>
          <a:bodyPr/>
          <a:lstStyle/>
          <a:p>
            <a:fld id="{95D57101-E87A-4D5C-98D8-050D8C43828C}" type="slidenum">
              <a:rPr lang="en-US" smtClean="0"/>
              <a:pPr/>
              <a:t>‹#›</a:t>
            </a:fld>
            <a:endParaRPr lang="en-US" dirty="0"/>
          </a:p>
        </p:txBody>
      </p:sp>
    </p:spTree>
    <p:extLst>
      <p:ext uri="{BB962C8B-B14F-4D97-AF65-F5344CB8AC3E}">
        <p14:creationId xmlns:p14="http://schemas.microsoft.com/office/powerpoint/2010/main" val="2199726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t="-75000" b="-7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801A57-15EC-F67B-1B63-E4B2D72EA7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DD78B6-D338-1620-E457-B5BA592714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975A36-09BF-8A7B-6599-8F1D5BFA7B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18B3B-2F39-4D84-B1E7-2F0195BB17EE}" type="datetimeFigureOut">
              <a:rPr lang="en-US" smtClean="0"/>
              <a:pPr/>
              <a:t>3/5/2023</a:t>
            </a:fld>
            <a:endParaRPr lang="en-US" dirty="0"/>
          </a:p>
        </p:txBody>
      </p:sp>
      <p:sp>
        <p:nvSpPr>
          <p:cNvPr id="5" name="Footer Placeholder 4">
            <a:extLst>
              <a:ext uri="{FF2B5EF4-FFF2-40B4-BE49-F238E27FC236}">
                <a16:creationId xmlns:a16="http://schemas.microsoft.com/office/drawing/2014/main" id="{8EA5C67F-7EB8-8286-AE3E-0C4B83B9DE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3F97F75-00DC-304C-E43A-3AF361739B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D57101-E87A-4D5C-98D8-050D8C43828C}" type="slidenum">
              <a:rPr lang="en-US" smtClean="0"/>
              <a:pPr/>
              <a:t>‹#›</a:t>
            </a:fld>
            <a:endParaRPr lang="en-US" dirty="0"/>
          </a:p>
        </p:txBody>
      </p:sp>
    </p:spTree>
    <p:extLst>
      <p:ext uri="{BB962C8B-B14F-4D97-AF65-F5344CB8AC3E}">
        <p14:creationId xmlns:p14="http://schemas.microsoft.com/office/powerpoint/2010/main" val="322713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t="-75000" b="-7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en-US"/>
              <a:t>Click to edit Master title style</a:t>
            </a:r>
            <a:endParaRPr lang="ar-SY"/>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2"/>
          </p:nvPr>
        </p:nvSpPr>
        <p:spPr>
          <a:xfrm>
            <a:off x="8737600" y="6356361"/>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D718B3B-2F39-4D84-B1E7-2F0195BB17EE}" type="datetimeFigureOut">
              <a:rPr lang="en-US" smtClean="0"/>
              <a:pPr/>
              <a:t>3/5/2023</a:t>
            </a:fld>
            <a:endParaRPr lang="en-US" dirty="0"/>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09600" y="6356361"/>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5D57101-E87A-4D5C-98D8-050D8C43828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2.png"/><Relationship Id="rId2" Type="http://schemas.microsoft.com/office/2007/relationships/media" Target="../media/media23.m4a"/><Relationship Id="rId1" Type="http://schemas.openxmlformats.org/officeDocument/2006/relationships/tags" Target="../tags/tag14.xml"/><Relationship Id="rId6" Type="http://schemas.openxmlformats.org/officeDocument/2006/relationships/image" Target="../media/image9.png"/><Relationship Id="rId5" Type="http://schemas.microsoft.com/office/2011/relationships/inkAction" Target="../ink/inkAction1.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125AA-CABC-241E-49C3-2F407EF2B02F}"/>
              </a:ext>
            </a:extLst>
          </p:cNvPr>
          <p:cNvSpPr>
            <a:spLocks noGrp="1"/>
          </p:cNvSpPr>
          <p:nvPr>
            <p:ph type="ctrTitle"/>
          </p:nvPr>
        </p:nvSpPr>
        <p:spPr>
          <a:xfrm>
            <a:off x="1524000" y="1122363"/>
            <a:ext cx="8653670" cy="878715"/>
          </a:xfrm>
        </p:spPr>
        <p:txBody>
          <a:bodyPr>
            <a:normAutofit fontScale="90000"/>
          </a:bodyPr>
          <a:lstStyle/>
          <a:p>
            <a:r>
              <a:rPr lang="en-US" b="1" dirty="0">
                <a:solidFill>
                  <a:schemeClr val="accent6">
                    <a:lumMod val="50000"/>
                  </a:schemeClr>
                </a:solidFill>
              </a:rPr>
              <a:t>New English File </a:t>
            </a:r>
            <a:br>
              <a:rPr lang="en-US" dirty="0"/>
            </a:br>
            <a:endParaRPr lang="en-US" dirty="0"/>
          </a:p>
        </p:txBody>
      </p:sp>
      <p:sp>
        <p:nvSpPr>
          <p:cNvPr id="3" name="Subtitle 2">
            <a:extLst>
              <a:ext uri="{FF2B5EF4-FFF2-40B4-BE49-F238E27FC236}">
                <a16:creationId xmlns:a16="http://schemas.microsoft.com/office/drawing/2014/main" id="{18B1C1C4-8963-DE6E-9CE9-DC34F9804664}"/>
              </a:ext>
            </a:extLst>
          </p:cNvPr>
          <p:cNvSpPr>
            <a:spLocks noGrp="1"/>
          </p:cNvSpPr>
          <p:nvPr>
            <p:ph type="subTitle" idx="1"/>
          </p:nvPr>
        </p:nvSpPr>
        <p:spPr>
          <a:xfrm>
            <a:off x="1364974" y="1122363"/>
            <a:ext cx="8653670" cy="878715"/>
          </a:xfrm>
        </p:spPr>
        <p:txBody>
          <a:bodyPr>
            <a:normAutofit fontScale="92500" lnSpcReduction="20000"/>
          </a:bodyPr>
          <a:lstStyle/>
          <a:p>
            <a:r>
              <a:rPr lang="en-US" sz="3200" b="1" dirty="0">
                <a:solidFill>
                  <a:schemeClr val="accent2">
                    <a:lumMod val="75000"/>
                  </a:schemeClr>
                </a:solidFill>
              </a:rPr>
              <a:t>Intermediate</a:t>
            </a:r>
          </a:p>
          <a:p>
            <a:r>
              <a:rPr lang="en-US" sz="2600" b="1" dirty="0">
                <a:solidFill>
                  <a:schemeClr val="accent6">
                    <a:lumMod val="75000"/>
                  </a:schemeClr>
                </a:solidFill>
              </a:rPr>
              <a:t>Session 6</a:t>
            </a:r>
          </a:p>
        </p:txBody>
      </p:sp>
      <p:pic>
        <p:nvPicPr>
          <p:cNvPr id="4" name="Audio 3">
            <a:hlinkClick r:id="" action="ppaction://media"/>
            <a:extLst>
              <a:ext uri="{FF2B5EF4-FFF2-40B4-BE49-F238E27FC236}">
                <a16:creationId xmlns:a16="http://schemas.microsoft.com/office/drawing/2014/main" id="{58230C5B-CA95-DDBA-E917-079663298835}"/>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00204347"/>
      </p:ext>
    </p:extLst>
  </p:cSld>
  <p:clrMapOvr>
    <a:masterClrMapping/>
  </p:clrMapOvr>
  <mc:AlternateContent xmlns:mc="http://schemas.openxmlformats.org/markup-compatibility/2006" xmlns:p14="http://schemas.microsoft.com/office/powerpoint/2010/main">
    <mc:Choice Requires="p14">
      <p:transition spd="slow" p14:dur="2000" advTm="4803"/>
    </mc:Choice>
    <mc:Fallback xmlns="">
      <p:transition spd="slow" advTm="4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F6C63-EDB0-C63C-80E7-4BE11AE411F6}"/>
              </a:ext>
            </a:extLst>
          </p:cNvPr>
          <p:cNvSpPr>
            <a:spLocks noGrp="1"/>
          </p:cNvSpPr>
          <p:nvPr>
            <p:ph idx="1"/>
          </p:nvPr>
        </p:nvSpPr>
        <p:spPr/>
        <p:txBody>
          <a:bodyPr>
            <a:normAutofit fontScale="92500" lnSpcReduction="10000"/>
          </a:bodyPr>
          <a:lstStyle/>
          <a:p>
            <a:pPr marL="0" indent="0" algn="ctr">
              <a:lnSpc>
                <a:spcPct val="200000"/>
              </a:lnSpc>
              <a:buNone/>
            </a:pPr>
            <a:r>
              <a:rPr lang="en-US" sz="6000" b="1" dirty="0">
                <a:effectLst/>
                <a:latin typeface="Calibri" panose="020F0502020204030204" pitchFamily="34" charset="0"/>
                <a:ea typeface="Calibri" panose="020F0502020204030204" pitchFamily="34" charset="0"/>
                <a:cs typeface="Arial" panose="020B0604020202020204" pitchFamily="34" charset="0"/>
              </a:rPr>
              <a:t>Unit 2</a:t>
            </a:r>
          </a:p>
          <a:p>
            <a:pPr marL="0" indent="0" algn="ctr">
              <a:lnSpc>
                <a:spcPct val="200000"/>
              </a:lnSpc>
              <a:buNone/>
            </a:pPr>
            <a:r>
              <a:rPr lang="en-US" sz="4400" b="1"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rPr>
              <a:t> Part </a:t>
            </a:r>
            <a:r>
              <a:rPr lang="en-US" sz="4400" b="1" dirty="0">
                <a:solidFill>
                  <a:schemeClr val="accent6">
                    <a:lumMod val="75000"/>
                  </a:schemeClr>
                </a:solidFill>
                <a:latin typeface="Calibri" panose="020F0502020204030204" pitchFamily="34" charset="0"/>
                <a:ea typeface="Calibri" panose="020F0502020204030204" pitchFamily="34" charset="0"/>
                <a:cs typeface="Arial" panose="020B0604020202020204" pitchFamily="34" charset="0"/>
              </a:rPr>
              <a:t>B</a:t>
            </a:r>
            <a:endParaRPr lang="en-US" sz="4400" b="1"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lgn="ctr">
              <a:lnSpc>
                <a:spcPct val="200000"/>
              </a:lnSpc>
              <a:buNone/>
            </a:pPr>
            <a:r>
              <a:rPr lang="en-US" sz="4400" b="1" dirty="0">
                <a:solidFill>
                  <a:schemeClr val="accent2">
                    <a:lumMod val="75000"/>
                  </a:schemeClr>
                </a:solidFill>
                <a:latin typeface="Calibri" panose="020F0502020204030204" pitchFamily="34" charset="0"/>
                <a:ea typeface="Calibri" panose="020F0502020204030204" pitchFamily="34" charset="0"/>
                <a:cs typeface="Arial" panose="020B0604020202020204" pitchFamily="34" charset="0"/>
              </a:rPr>
              <a:t>2</a:t>
            </a:r>
            <a:r>
              <a:rPr lang="en-US" sz="4400"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 READING </a:t>
            </a:r>
            <a:endParaRPr lang="en-US" sz="4400"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pic>
        <p:nvPicPr>
          <p:cNvPr id="2" name="Audio 1">
            <a:hlinkClick r:id="" action="ppaction://media"/>
            <a:extLst>
              <a:ext uri="{FF2B5EF4-FFF2-40B4-BE49-F238E27FC236}">
                <a16:creationId xmlns:a16="http://schemas.microsoft.com/office/drawing/2014/main" id="{38F1B567-394E-9176-3122-03C05605EA7E}"/>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29098823"/>
      </p:ext>
    </p:extLst>
  </p:cSld>
  <p:clrMapOvr>
    <a:masterClrMapping/>
  </p:clrMapOvr>
  <mc:AlternateContent xmlns:mc="http://schemas.openxmlformats.org/markup-compatibility/2006" xmlns:p14="http://schemas.microsoft.com/office/powerpoint/2010/main">
    <mc:Choice Requires="p14">
      <p:transition spd="slow" p14:dur="2000" advTm="5397"/>
    </mc:Choice>
    <mc:Fallback xmlns="">
      <p:transition spd="slow" advTm="5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8ED7A-0992-227B-F32F-F4C37BD64860}"/>
              </a:ext>
            </a:extLst>
          </p:cNvPr>
          <p:cNvSpPr>
            <a:spLocks noGrp="1"/>
          </p:cNvSpPr>
          <p:nvPr>
            <p:ph type="title"/>
          </p:nvPr>
        </p:nvSpPr>
        <p:spPr>
          <a:xfrm>
            <a:off x="983974" y="211275"/>
            <a:ext cx="10515600" cy="469762"/>
          </a:xfrm>
        </p:spPr>
        <p:txBody>
          <a:bodyPr>
            <a:normAutofit fontScale="90000"/>
          </a:bodyPr>
          <a:lstStyle/>
          <a:p>
            <a:pPr algn="ctr"/>
            <a:r>
              <a:rPr lang="en-US" b="1" dirty="0">
                <a:solidFill>
                  <a:schemeClr val="accent6">
                    <a:lumMod val="75000"/>
                  </a:schemeClr>
                </a:solidFill>
              </a:rPr>
              <a:t>It was just a holiday, but it changed my life</a:t>
            </a:r>
          </a:p>
        </p:txBody>
      </p:sp>
      <p:sp>
        <p:nvSpPr>
          <p:cNvPr id="3" name="Content Placeholder 2">
            <a:extLst>
              <a:ext uri="{FF2B5EF4-FFF2-40B4-BE49-F238E27FC236}">
                <a16:creationId xmlns:a16="http://schemas.microsoft.com/office/drawing/2014/main" id="{6A02C8C8-78AF-2199-6A82-6291D61131F3}"/>
              </a:ext>
            </a:extLst>
          </p:cNvPr>
          <p:cNvSpPr>
            <a:spLocks noGrp="1"/>
          </p:cNvSpPr>
          <p:nvPr>
            <p:ph idx="1"/>
          </p:nvPr>
        </p:nvSpPr>
        <p:spPr>
          <a:xfrm>
            <a:off x="212035" y="681037"/>
            <a:ext cx="11781182" cy="5965688"/>
          </a:xfrm>
        </p:spPr>
        <p:txBody>
          <a:bodyPr/>
          <a:lstStyle/>
          <a:p>
            <a:pPr marL="0" indent="0">
              <a:buNone/>
            </a:pPr>
            <a:endParaRPr lang="en-US" dirty="0"/>
          </a:p>
          <a:p>
            <a:pPr marL="0" indent="0">
              <a:buNone/>
            </a:pPr>
            <a:r>
              <a:rPr lang="en-US" sz="3200" b="1" dirty="0"/>
              <a:t>Read the texts and answer the questions about each woman.</a:t>
            </a:r>
          </a:p>
          <a:p>
            <a:pPr>
              <a:lnSpc>
                <a:spcPct val="200000"/>
              </a:lnSpc>
            </a:pPr>
            <a:r>
              <a:rPr lang="en-US" sz="3200" dirty="0"/>
              <a:t>What is she doing now?</a:t>
            </a:r>
          </a:p>
          <a:p>
            <a:pPr>
              <a:lnSpc>
                <a:spcPct val="200000"/>
              </a:lnSpc>
            </a:pPr>
            <a:r>
              <a:rPr lang="en-US" sz="3200" dirty="0"/>
              <a:t>What was she doing before?</a:t>
            </a:r>
          </a:p>
          <a:p>
            <a:pPr>
              <a:lnSpc>
                <a:spcPct val="200000"/>
              </a:lnSpc>
            </a:pPr>
            <a:r>
              <a:rPr lang="en-US" sz="3200" dirty="0"/>
              <a:t>What made her change her Life?</a:t>
            </a:r>
          </a:p>
          <a:p>
            <a:pPr>
              <a:lnSpc>
                <a:spcPct val="200000"/>
              </a:lnSpc>
            </a:pPr>
            <a:r>
              <a:rPr lang="en-US" sz="3200" dirty="0"/>
              <a:t>How does she feel now?</a:t>
            </a:r>
          </a:p>
          <a:p>
            <a:pPr marL="0" indent="0">
              <a:buNone/>
            </a:pPr>
            <a:endParaRPr lang="en-US" dirty="0"/>
          </a:p>
          <a:p>
            <a:endParaRPr lang="en-US" dirty="0"/>
          </a:p>
        </p:txBody>
      </p:sp>
      <p:pic>
        <p:nvPicPr>
          <p:cNvPr id="6" name="Audio 5">
            <a:hlinkClick r:id="" action="ppaction://media"/>
            <a:extLst>
              <a:ext uri="{FF2B5EF4-FFF2-40B4-BE49-F238E27FC236}">
                <a16:creationId xmlns:a16="http://schemas.microsoft.com/office/drawing/2014/main" id="{7103576D-1EE5-9B28-A811-946B8F69F32A}"/>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67409521"/>
      </p:ext>
    </p:extLst>
  </p:cSld>
  <p:clrMapOvr>
    <a:masterClrMapping/>
  </p:clrMapOvr>
  <mc:AlternateContent xmlns:mc="http://schemas.openxmlformats.org/markup-compatibility/2006" xmlns:p14="http://schemas.microsoft.com/office/powerpoint/2010/main">
    <mc:Choice Requires="p14">
      <p:transition spd="slow" p14:dur="2000" advTm="38632"/>
    </mc:Choice>
    <mc:Fallback xmlns="">
      <p:transition spd="slow" advTm="38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14481A-3CCE-83BA-CB68-8215BD0F3457}"/>
              </a:ext>
            </a:extLst>
          </p:cNvPr>
          <p:cNvSpPr>
            <a:spLocks noGrp="1"/>
          </p:cNvSpPr>
          <p:nvPr>
            <p:ph idx="1"/>
          </p:nvPr>
        </p:nvSpPr>
        <p:spPr>
          <a:xfrm>
            <a:off x="187569" y="265042"/>
            <a:ext cx="11805647" cy="6427305"/>
          </a:xfrm>
        </p:spPr>
        <p:txBody>
          <a:bodyPr>
            <a:normAutofit/>
          </a:bodyPr>
          <a:lstStyle/>
          <a:p>
            <a:pPr marL="0" indent="0" algn="just">
              <a:buNone/>
            </a:pPr>
            <a:r>
              <a:rPr lang="en-US" sz="2400" b="1" dirty="0">
                <a:solidFill>
                  <a:schemeClr val="accent2">
                    <a:lumMod val="75000"/>
                  </a:schemeClr>
                </a:solidFill>
              </a:rPr>
              <a:t>Victoria</a:t>
            </a:r>
            <a:r>
              <a:rPr lang="en-US" sz="2400" b="1" dirty="0"/>
              <a:t> Smith </a:t>
            </a:r>
            <a:r>
              <a:rPr lang="en-US" sz="2400" dirty="0"/>
              <a:t>six years ago, was working as a manager at </a:t>
            </a:r>
            <a:r>
              <a:rPr lang="en-US" sz="2400" i="1" dirty="0"/>
              <a:t>Next</a:t>
            </a:r>
            <a:r>
              <a:rPr lang="en-US" sz="2400" dirty="0"/>
              <a:t>, a British chain store. Then she went on holiday to Borneo...</a:t>
            </a:r>
          </a:p>
          <a:p>
            <a:pPr marL="0" indent="0" algn="just">
              <a:buNone/>
            </a:pPr>
            <a:r>
              <a:rPr lang="en-US" sz="2400" dirty="0"/>
              <a:t>“It was a working holiday,” said Victoria, “where you could study orangutans in the wild -I have always been interested in </a:t>
            </a:r>
            <a:r>
              <a:rPr lang="en-US" sz="2400" dirty="0">
                <a:highlight>
                  <a:srgbClr val="FFFF00"/>
                </a:highlight>
              </a:rPr>
              <a:t>apes</a:t>
            </a:r>
            <a:r>
              <a:rPr lang="en-US" sz="2400" dirty="0"/>
              <a:t>, so I thought it would be fun.” the holiday was wonderful, and when Victoria came home she found it very difficult to return to her old life. “Suddenly the problems in the store just seemed so </a:t>
            </a:r>
            <a:r>
              <a:rPr lang="en-US" sz="2400" dirty="0">
                <a:highlight>
                  <a:srgbClr val="FFFF00"/>
                </a:highlight>
              </a:rPr>
              <a:t>trivial</a:t>
            </a:r>
            <a:r>
              <a:rPr lang="en-US" sz="2400" dirty="0"/>
              <a:t>”. Although everybody told her she was </a:t>
            </a:r>
            <a:r>
              <a:rPr lang="en-US" sz="2400" dirty="0">
                <a:highlight>
                  <a:srgbClr val="FFFF00"/>
                </a:highlight>
              </a:rPr>
              <a:t>mad</a:t>
            </a:r>
            <a:r>
              <a:rPr lang="en-US" sz="2400" dirty="0"/>
              <a:t>, she decided to go back to university and study biology. Four years later she became a chimpanzee </a:t>
            </a:r>
            <a:r>
              <a:rPr lang="en-US" sz="2400" dirty="0">
                <a:highlight>
                  <a:srgbClr val="FFFF00"/>
                </a:highlight>
              </a:rPr>
              <a:t>keeper</a:t>
            </a:r>
            <a:r>
              <a:rPr lang="en-US" sz="2400" dirty="0"/>
              <a:t>.</a:t>
            </a:r>
          </a:p>
          <a:p>
            <a:pPr marL="0" indent="0" algn="just">
              <a:buNone/>
            </a:pPr>
            <a:endParaRPr lang="en-US" sz="2400" dirty="0"/>
          </a:p>
        </p:txBody>
      </p:sp>
      <p:graphicFrame>
        <p:nvGraphicFramePr>
          <p:cNvPr id="2" name="Table 1"/>
          <p:cNvGraphicFramePr>
            <a:graphicFrameLocks noGrp="1"/>
          </p:cNvGraphicFramePr>
          <p:nvPr>
            <p:extLst>
              <p:ext uri="{D42A27DB-BD31-4B8C-83A1-F6EECF244321}">
                <p14:modId xmlns:p14="http://schemas.microsoft.com/office/powerpoint/2010/main" val="2212777720"/>
              </p:ext>
            </p:extLst>
          </p:nvPr>
        </p:nvGraphicFramePr>
        <p:xfrm>
          <a:off x="214923" y="3146342"/>
          <a:ext cx="8128000" cy="3606149"/>
        </p:xfrm>
        <a:graphic>
          <a:graphicData uri="http://schemas.openxmlformats.org/drawingml/2006/table">
            <a:tbl>
              <a:tblPr rtl="1" firstRow="1" bandRow="1">
                <a:tableStyleId>{5C22544A-7EE6-4342-B048-85BDC9FD1C3A}</a:tableStyleId>
              </a:tblPr>
              <a:tblGrid>
                <a:gridCol w="8128000">
                  <a:extLst>
                    <a:ext uri="{9D8B030D-6E8A-4147-A177-3AD203B41FA5}">
                      <a16:colId xmlns:a16="http://schemas.microsoft.com/office/drawing/2014/main" val="20000"/>
                    </a:ext>
                  </a:extLst>
                </a:gridCol>
              </a:tblGrid>
              <a:tr h="360614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For the last two years Victoria has been working at Monkey World, a center in south-west England which looks after apes which have been </a:t>
                      </a:r>
                      <a:r>
                        <a:rPr lang="en-US" sz="2400" b="0" dirty="0">
                          <a:solidFill>
                            <a:schemeClr val="tx1"/>
                          </a:solidFill>
                          <a:highlight>
                            <a:srgbClr val="FFFF00"/>
                          </a:highlight>
                        </a:rPr>
                        <a:t>ill-treated</a:t>
                      </a:r>
                      <a:r>
                        <a:rPr lang="en-US" sz="2400" b="0" dirty="0">
                          <a:solidFill>
                            <a:schemeClr val="tx1"/>
                          </a:solidFill>
                        </a:rPr>
                        <a:t>. Many have been rescued from laboratories and circuses all over the world. She works long hours, and the pay isn’t very good, but she loves it. “Apes are like a big family, each with their own personality.” I’m really happy now. Since I started working here I feel that I’ve been doing something important, not just wasting my life.”</a:t>
                      </a:r>
                    </a:p>
                    <a:p>
                      <a:pPr rtl="1"/>
                      <a:endParaRPr lang="ar-SY" dirty="0">
                        <a:solidFill>
                          <a:schemeClr val="tx1"/>
                        </a:solidFill>
                      </a:endParaRPr>
                    </a:p>
                  </a:txBody>
                  <a:tcPr>
                    <a:noFill/>
                  </a:tcPr>
                </a:tc>
                <a:extLst>
                  <a:ext uri="{0D108BD9-81ED-4DB2-BD59-A6C34878D82A}">
                    <a16:rowId xmlns:a16="http://schemas.microsoft.com/office/drawing/2014/main" val="10000"/>
                  </a:ext>
                </a:extLst>
              </a:tr>
            </a:tbl>
          </a:graphicData>
        </a:graphic>
      </p:graphicFrame>
      <p:pic>
        <p:nvPicPr>
          <p:cNvPr id="1027" name="Picture 3" descr="C:\Users\LI-0008\Desktop\1.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9982" y="3352800"/>
            <a:ext cx="3152017" cy="24618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09574" y="5902514"/>
            <a:ext cx="3012831" cy="646331"/>
          </a:xfrm>
          <a:prstGeom prst="rect">
            <a:avLst/>
          </a:prstGeom>
          <a:noFill/>
        </p:spPr>
        <p:txBody>
          <a:bodyPr wrap="square" rtlCol="1">
            <a:spAutoFit/>
          </a:bodyPr>
          <a:lstStyle/>
          <a:p>
            <a:r>
              <a:rPr lang="en-US" b="1" dirty="0">
                <a:solidFill>
                  <a:schemeClr val="accent2">
                    <a:lumMod val="75000"/>
                  </a:schemeClr>
                </a:solidFill>
              </a:rPr>
              <a:t>Suddenly I knew there was a </a:t>
            </a:r>
          </a:p>
          <a:p>
            <a:r>
              <a:rPr lang="en-US" b="1" dirty="0">
                <a:solidFill>
                  <a:schemeClr val="accent2">
                    <a:lumMod val="75000"/>
                  </a:schemeClr>
                </a:solidFill>
              </a:rPr>
              <a:t>different life waiting for me</a:t>
            </a:r>
            <a:endParaRPr lang="ar-SY" b="1" dirty="0">
              <a:solidFill>
                <a:schemeClr val="accent2">
                  <a:lumMod val="75000"/>
                </a:schemeClr>
              </a:solidFill>
            </a:endParaRPr>
          </a:p>
        </p:txBody>
      </p:sp>
      <p:pic>
        <p:nvPicPr>
          <p:cNvPr id="5" name="Audio 4">
            <a:hlinkClick r:id="" action="ppaction://media"/>
            <a:extLst>
              <a:ext uri="{FF2B5EF4-FFF2-40B4-BE49-F238E27FC236}">
                <a16:creationId xmlns:a16="http://schemas.microsoft.com/office/drawing/2014/main" id="{A58162BD-E042-4F2A-EFA8-B115D92F30C2}"/>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09707225"/>
      </p:ext>
    </p:extLst>
  </p:cSld>
  <p:clrMapOvr>
    <a:masterClrMapping/>
  </p:clrMapOvr>
  <mc:AlternateContent xmlns:mc="http://schemas.openxmlformats.org/markup-compatibility/2006" xmlns:p14="http://schemas.microsoft.com/office/powerpoint/2010/main">
    <mc:Choice Requires="p14">
      <p:transition spd="slow" p14:dur="2000" advTm="12316"/>
    </mc:Choice>
    <mc:Fallback xmlns="">
      <p:transition spd="slow" advTm="12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3414" y="293076"/>
            <a:ext cx="11488617" cy="6166339"/>
          </a:xfrm>
        </p:spPr>
        <p:txBody>
          <a:bodyPr>
            <a:normAutofit/>
          </a:bodyPr>
          <a:lstStyle/>
          <a:p>
            <a:pPr marL="0" indent="0" algn="just">
              <a:buNone/>
            </a:pPr>
            <a:r>
              <a:rPr lang="en-US" sz="2400" b="1" dirty="0">
                <a:solidFill>
                  <a:schemeClr val="accent2">
                    <a:lumMod val="75000"/>
                  </a:schemeClr>
                </a:solidFill>
              </a:rPr>
              <a:t>Sally Gook </a:t>
            </a:r>
            <a:r>
              <a:rPr lang="en-US" sz="2400" dirty="0"/>
              <a:t>wakes up every morning to a deep blue sky and </a:t>
            </a:r>
            <a:r>
              <a:rPr lang="en-US" sz="2400" dirty="0">
                <a:highlight>
                  <a:srgbClr val="FFFF00"/>
                </a:highlight>
              </a:rPr>
              <a:t>blazing</a:t>
            </a:r>
            <a:r>
              <a:rPr lang="en-US" sz="2400" dirty="0"/>
              <a:t> sun. For the last two years she has been living on the tiny Greek island of Lipsi, which is only 16 kilometers in size and has a population of just 650. </a:t>
            </a:r>
          </a:p>
          <a:p>
            <a:pPr marL="0" indent="0" algn="just">
              <a:buNone/>
            </a:pPr>
            <a:r>
              <a:rPr lang="en-US" sz="2400" dirty="0"/>
              <a:t>But until a few years ago she lived in London. “ I was working for American Express and I had a good social life and earned a lot of money. But I had to get up every morning, often in horrible weather, and get a train and the </a:t>
            </a:r>
            <a:r>
              <a:rPr lang="en-US" sz="2400" dirty="0">
                <a:highlight>
                  <a:srgbClr val="FFFF00"/>
                </a:highlight>
              </a:rPr>
              <a:t>tube</a:t>
            </a:r>
            <a:r>
              <a:rPr lang="en-US" sz="2400" dirty="0"/>
              <a:t> to work.”</a:t>
            </a:r>
          </a:p>
          <a:p>
            <a:pPr marL="0" indent="0" algn="just">
              <a:buNone/>
            </a:pPr>
            <a:r>
              <a:rPr lang="en-US" sz="2400" dirty="0"/>
              <a:t>Then on e day she and a friend decided they needed a relaxing holiday and they came to Lipsi. “I loved it - the people, the mountains, the sun and the </a:t>
            </a:r>
            <a:r>
              <a:rPr lang="en-US" sz="2400" dirty="0">
                <a:highlight>
                  <a:srgbClr val="FFFF00"/>
                </a:highlight>
              </a:rPr>
              <a:t>delicious</a:t>
            </a:r>
            <a:r>
              <a:rPr lang="en-US" sz="2400" dirty="0"/>
              <a:t> food. Suddenly I knew there was a different life waiting for me here.” a few months later she </a:t>
            </a:r>
            <a:r>
              <a:rPr lang="en-US" sz="2400" dirty="0">
                <a:highlight>
                  <a:srgbClr val="FFFF00"/>
                </a:highlight>
              </a:rPr>
              <a:t>applied for </a:t>
            </a:r>
            <a:r>
              <a:rPr lang="en-US" sz="2400" dirty="0"/>
              <a:t>a job at the travel company which had organized her holiday.</a:t>
            </a:r>
          </a:p>
          <a:p>
            <a:pPr marL="0" indent="0" algn="just">
              <a:buNone/>
            </a:pPr>
            <a:r>
              <a:rPr lang="en-US" sz="2400" dirty="0"/>
              <a:t>Since then she has been living on Lipsi and working as a tourist guide. </a:t>
            </a:r>
          </a:p>
          <a:p>
            <a:pPr marL="0" indent="0" algn="just">
              <a:buNone/>
            </a:pPr>
            <a:r>
              <a:rPr lang="en-US" sz="2400" dirty="0"/>
              <a:t>Her  boy  friend,  who is  Greek, is  a farmer. Sally said, “I’ve only been </a:t>
            </a:r>
          </a:p>
          <a:p>
            <a:pPr marL="0" indent="0" algn="just">
              <a:buNone/>
            </a:pPr>
            <a:r>
              <a:rPr lang="en-US" sz="2400" dirty="0"/>
              <a:t>back to London once, and I can’t imagine ever living there again.” </a:t>
            </a:r>
          </a:p>
          <a:p>
            <a:pPr marL="0" indent="0" algn="just">
              <a:buNone/>
            </a:pPr>
            <a:r>
              <a:rPr lang="en-US" sz="2400" dirty="0"/>
              <a:t>  </a:t>
            </a:r>
            <a:endParaRPr lang="ar-SY" sz="2400" dirty="0"/>
          </a:p>
        </p:txBody>
      </p:sp>
      <p:pic>
        <p:nvPicPr>
          <p:cNvPr id="2053" name="Picture 5" descr="C:\Users\LI-0008\Desktop\2.bmp"/>
          <p:cNvPicPr>
            <a:picLocks noChangeAspect="1" noChangeArrowheads="1"/>
          </p:cNvPicPr>
          <p:nvPr/>
        </p:nvPicPr>
        <p:blipFill rotWithShape="1">
          <a:blip r:embed="rId4">
            <a:extLst>
              <a:ext uri="{28A0092B-C50C-407E-A947-70E740481C1C}">
                <a14:useLocalDpi xmlns:a14="http://schemas.microsoft.com/office/drawing/2010/main" val="0"/>
              </a:ext>
            </a:extLst>
          </a:blip>
          <a:srcRect l="3058" t="21416" r="64012" b="22144"/>
          <a:stretch/>
        </p:blipFill>
        <p:spPr bwMode="auto">
          <a:xfrm>
            <a:off x="9648092" y="3774830"/>
            <a:ext cx="1652954" cy="18170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675077" y="5808784"/>
            <a:ext cx="3382273" cy="646331"/>
          </a:xfrm>
          <a:prstGeom prst="rect">
            <a:avLst/>
          </a:prstGeom>
          <a:noFill/>
        </p:spPr>
        <p:txBody>
          <a:bodyPr wrap="none" rtlCol="1">
            <a:spAutoFit/>
          </a:bodyPr>
          <a:lstStyle/>
          <a:p>
            <a:r>
              <a:rPr lang="en-US" b="1" dirty="0">
                <a:solidFill>
                  <a:schemeClr val="accent2">
                    <a:lumMod val="75000"/>
                  </a:schemeClr>
                </a:solidFill>
              </a:rPr>
              <a:t>“I feel I’ve been doing something </a:t>
            </a:r>
          </a:p>
          <a:p>
            <a:r>
              <a:rPr lang="en-US" b="1" dirty="0">
                <a:solidFill>
                  <a:schemeClr val="accent2">
                    <a:lumMod val="75000"/>
                  </a:schemeClr>
                </a:solidFill>
              </a:rPr>
              <a:t>important.”</a:t>
            </a:r>
            <a:endParaRPr lang="ar-SY" b="1" dirty="0">
              <a:solidFill>
                <a:schemeClr val="accent2">
                  <a:lumMod val="75000"/>
                </a:schemeClr>
              </a:solidFill>
            </a:endParaRPr>
          </a:p>
        </p:txBody>
      </p:sp>
      <p:pic>
        <p:nvPicPr>
          <p:cNvPr id="5" name="Audio 4">
            <a:hlinkClick r:id="" action="ppaction://media"/>
            <a:extLst>
              <a:ext uri="{FF2B5EF4-FFF2-40B4-BE49-F238E27FC236}">
                <a16:creationId xmlns:a16="http://schemas.microsoft.com/office/drawing/2014/main" id="{0A28655E-F83D-2503-DAD7-CC75CA015D04}"/>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1283710"/>
      </p:ext>
    </p:extLst>
  </p:cSld>
  <p:clrMapOvr>
    <a:masterClrMapping/>
  </p:clrMapOvr>
  <mc:AlternateContent xmlns:mc="http://schemas.openxmlformats.org/markup-compatibility/2006" xmlns:p14="http://schemas.microsoft.com/office/powerpoint/2010/main">
    <mc:Choice Requires="p14">
      <p:transition spd="slow" p14:dur="2000" advTm="6849"/>
    </mc:Choice>
    <mc:Fallback xmlns="">
      <p:transition spd="slow" advTm="6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02C8C8-78AF-2199-6A82-6291D61131F3}"/>
              </a:ext>
            </a:extLst>
          </p:cNvPr>
          <p:cNvSpPr>
            <a:spLocks noGrp="1"/>
          </p:cNvSpPr>
          <p:nvPr>
            <p:ph idx="1"/>
          </p:nvPr>
        </p:nvSpPr>
        <p:spPr>
          <a:xfrm>
            <a:off x="212035" y="257908"/>
            <a:ext cx="11781182" cy="6388817"/>
          </a:xfrm>
        </p:spPr>
        <p:txBody>
          <a:bodyPr/>
          <a:lstStyle/>
          <a:p>
            <a:pPr marL="0" indent="0">
              <a:buNone/>
            </a:pPr>
            <a:r>
              <a:rPr lang="en-US" sz="3200" b="1" dirty="0">
                <a:solidFill>
                  <a:schemeClr val="accent6">
                    <a:lumMod val="75000"/>
                  </a:schemeClr>
                </a:solidFill>
              </a:rPr>
              <a:t>Let’s answer the questions about Victoria and Sally</a:t>
            </a:r>
          </a:p>
          <a:p>
            <a:pPr marL="0" indent="0">
              <a:buNone/>
            </a:pPr>
            <a:endParaRPr lang="en-US" sz="3200" b="1" dirty="0">
              <a:solidFill>
                <a:schemeClr val="accent6">
                  <a:lumMod val="75000"/>
                </a:schemeClr>
              </a:solidFill>
            </a:endParaRPr>
          </a:p>
          <a:p>
            <a:pPr marL="0" indent="0">
              <a:buNone/>
            </a:pPr>
            <a:endParaRPr lang="en-US"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831031464"/>
              </p:ext>
            </p:extLst>
          </p:nvPr>
        </p:nvGraphicFramePr>
        <p:xfrm>
          <a:off x="246184" y="719666"/>
          <a:ext cx="11617570" cy="5915596"/>
        </p:xfrm>
        <a:graphic>
          <a:graphicData uri="http://schemas.openxmlformats.org/drawingml/2006/table">
            <a:tbl>
              <a:tblPr rtl="1" firstRow="1" bandRow="1">
                <a:tableStyleId>{5C22544A-7EE6-4342-B048-85BDC9FD1C3A}</a:tableStyleId>
              </a:tblPr>
              <a:tblGrid>
                <a:gridCol w="5808785">
                  <a:extLst>
                    <a:ext uri="{9D8B030D-6E8A-4147-A177-3AD203B41FA5}">
                      <a16:colId xmlns:a16="http://schemas.microsoft.com/office/drawing/2014/main" val="20000"/>
                    </a:ext>
                  </a:extLst>
                </a:gridCol>
                <a:gridCol w="5808785">
                  <a:extLst>
                    <a:ext uri="{9D8B030D-6E8A-4147-A177-3AD203B41FA5}">
                      <a16:colId xmlns:a16="http://schemas.microsoft.com/office/drawing/2014/main" val="20001"/>
                    </a:ext>
                  </a:extLst>
                </a:gridCol>
              </a:tblGrid>
              <a:tr h="5915596">
                <a:tc>
                  <a:txBody>
                    <a:bodyPr/>
                    <a:lstStyle/>
                    <a:p>
                      <a:pPr rtl="1"/>
                      <a:r>
                        <a:rPr lang="en-US" dirty="0">
                          <a:solidFill>
                            <a:schemeClr val="accent2">
                              <a:lumMod val="75000"/>
                            </a:schemeClr>
                          </a:solidFill>
                        </a:rPr>
                        <a:t>Sally</a:t>
                      </a:r>
                      <a:r>
                        <a:rPr lang="en-US" dirty="0">
                          <a:solidFill>
                            <a:schemeClr val="tx1"/>
                          </a:solidFill>
                        </a:rPr>
                        <a:t> </a:t>
                      </a:r>
                    </a:p>
                    <a:p>
                      <a:pPr marL="0" indent="0">
                        <a:lnSpc>
                          <a:spcPct val="200000"/>
                        </a:lnSpc>
                        <a:buNone/>
                      </a:pPr>
                      <a:r>
                        <a:rPr lang="en-US" sz="1800" dirty="0">
                          <a:solidFill>
                            <a:schemeClr val="tx1"/>
                          </a:solidFill>
                        </a:rPr>
                        <a:t>What is she doing now?</a:t>
                      </a:r>
                    </a:p>
                    <a:p>
                      <a:pPr marL="0" indent="0">
                        <a:lnSpc>
                          <a:spcPct val="200000"/>
                        </a:lnSpc>
                        <a:buNone/>
                      </a:pPr>
                      <a:endParaRPr lang="en-US" sz="1800" dirty="0">
                        <a:solidFill>
                          <a:schemeClr val="tx1"/>
                        </a:solidFill>
                      </a:endParaRPr>
                    </a:p>
                    <a:p>
                      <a:pPr marL="0" indent="0">
                        <a:lnSpc>
                          <a:spcPct val="200000"/>
                        </a:lnSpc>
                        <a:buNone/>
                      </a:pPr>
                      <a:r>
                        <a:rPr lang="en-US" sz="1800" dirty="0">
                          <a:solidFill>
                            <a:schemeClr val="tx1"/>
                          </a:solidFill>
                        </a:rPr>
                        <a:t>What was she doing before?</a:t>
                      </a:r>
                    </a:p>
                    <a:p>
                      <a:pPr marL="0" indent="0">
                        <a:lnSpc>
                          <a:spcPct val="200000"/>
                        </a:lnSpc>
                        <a:buNone/>
                      </a:pPr>
                      <a:endParaRPr lang="en-US" sz="1800" dirty="0">
                        <a:solidFill>
                          <a:schemeClr val="tx1"/>
                        </a:solidFill>
                      </a:endParaRPr>
                    </a:p>
                    <a:p>
                      <a:pPr marL="0" indent="0">
                        <a:lnSpc>
                          <a:spcPct val="200000"/>
                        </a:lnSpc>
                        <a:buNone/>
                      </a:pPr>
                      <a:r>
                        <a:rPr lang="en-US" sz="1800" dirty="0">
                          <a:solidFill>
                            <a:schemeClr val="tx1"/>
                          </a:solidFill>
                        </a:rPr>
                        <a:t>What made her change her Life?</a:t>
                      </a:r>
                    </a:p>
                    <a:p>
                      <a:pPr marL="0" indent="0">
                        <a:lnSpc>
                          <a:spcPct val="200000"/>
                        </a:lnSpc>
                        <a:buNone/>
                      </a:pPr>
                      <a:endParaRPr lang="en-US" sz="1800" dirty="0">
                        <a:solidFill>
                          <a:schemeClr val="tx1"/>
                        </a:solidFill>
                      </a:endParaRPr>
                    </a:p>
                    <a:p>
                      <a:pPr marL="0" indent="0">
                        <a:lnSpc>
                          <a:spcPct val="200000"/>
                        </a:lnSpc>
                        <a:buNone/>
                      </a:pPr>
                      <a:r>
                        <a:rPr lang="en-US" sz="1800" dirty="0">
                          <a:solidFill>
                            <a:schemeClr val="tx1"/>
                          </a:solidFill>
                        </a:rPr>
                        <a:t>How does she feel now?</a:t>
                      </a:r>
                    </a:p>
                    <a:p>
                      <a:pPr rtl="1"/>
                      <a:endParaRPr lang="ar-SY"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lnSpc>
                          <a:spcPct val="150000"/>
                        </a:lnSpc>
                      </a:pPr>
                      <a:r>
                        <a:rPr lang="en-US" sz="2000" u="sng" dirty="0">
                          <a:solidFill>
                            <a:schemeClr val="accent2">
                              <a:lumMod val="75000"/>
                            </a:schemeClr>
                          </a:solidFill>
                        </a:rPr>
                        <a:t>Victoria </a:t>
                      </a:r>
                    </a:p>
                    <a:p>
                      <a:pPr marL="0" indent="0">
                        <a:lnSpc>
                          <a:spcPct val="150000"/>
                        </a:lnSpc>
                        <a:buNone/>
                      </a:pPr>
                      <a:r>
                        <a:rPr lang="en-US" sz="1800" dirty="0">
                          <a:solidFill>
                            <a:schemeClr val="tx1"/>
                          </a:solidFill>
                        </a:rPr>
                        <a:t>What is she doing now?</a:t>
                      </a:r>
                    </a:p>
                    <a:p>
                      <a:pPr marL="0" indent="0">
                        <a:lnSpc>
                          <a:spcPct val="150000"/>
                        </a:lnSpc>
                        <a:buNone/>
                      </a:pPr>
                      <a:endParaRPr lang="en-US" sz="1800" dirty="0">
                        <a:solidFill>
                          <a:schemeClr val="tx1"/>
                        </a:solidFill>
                      </a:endParaRPr>
                    </a:p>
                    <a:p>
                      <a:pPr marL="0" indent="0">
                        <a:lnSpc>
                          <a:spcPct val="150000"/>
                        </a:lnSpc>
                        <a:buNone/>
                      </a:pPr>
                      <a:r>
                        <a:rPr lang="en-US" sz="1800" dirty="0">
                          <a:solidFill>
                            <a:schemeClr val="tx1"/>
                          </a:solidFill>
                        </a:rPr>
                        <a:t>What was she doing before?</a:t>
                      </a:r>
                    </a:p>
                    <a:p>
                      <a:pPr marL="0" indent="0">
                        <a:lnSpc>
                          <a:spcPct val="150000"/>
                        </a:lnSpc>
                        <a:buNone/>
                      </a:pPr>
                      <a:endParaRPr lang="en-US" sz="1800" dirty="0">
                        <a:solidFill>
                          <a:schemeClr val="tx1"/>
                        </a:solidFill>
                      </a:endParaRPr>
                    </a:p>
                    <a:p>
                      <a:pPr marL="0" indent="0">
                        <a:lnSpc>
                          <a:spcPct val="150000"/>
                        </a:lnSpc>
                        <a:buNone/>
                      </a:pPr>
                      <a:r>
                        <a:rPr lang="en-US" sz="1800" dirty="0">
                          <a:solidFill>
                            <a:schemeClr val="tx1"/>
                          </a:solidFill>
                        </a:rPr>
                        <a:t>What made her change her Life?</a:t>
                      </a:r>
                    </a:p>
                    <a:p>
                      <a:pPr marL="0" indent="0">
                        <a:lnSpc>
                          <a:spcPct val="150000"/>
                        </a:lnSpc>
                        <a:buNone/>
                      </a:pPr>
                      <a:endParaRPr lang="en-US" sz="1800" dirty="0">
                        <a:solidFill>
                          <a:schemeClr val="tx1"/>
                        </a:solidFill>
                      </a:endParaRPr>
                    </a:p>
                    <a:p>
                      <a:pPr marL="0" indent="0">
                        <a:lnSpc>
                          <a:spcPct val="150000"/>
                        </a:lnSpc>
                        <a:buNone/>
                      </a:pPr>
                      <a:endParaRPr lang="en-US" sz="1800" dirty="0">
                        <a:solidFill>
                          <a:schemeClr val="tx1"/>
                        </a:solidFill>
                      </a:endParaRPr>
                    </a:p>
                    <a:p>
                      <a:pPr marL="0" indent="0">
                        <a:lnSpc>
                          <a:spcPct val="150000"/>
                        </a:lnSpc>
                        <a:buNone/>
                      </a:pPr>
                      <a:endParaRPr lang="en-US" sz="1800" dirty="0">
                        <a:solidFill>
                          <a:schemeClr val="tx1"/>
                        </a:solidFill>
                      </a:endParaRPr>
                    </a:p>
                    <a:p>
                      <a:pPr marL="0" indent="0">
                        <a:lnSpc>
                          <a:spcPct val="150000"/>
                        </a:lnSpc>
                        <a:buNone/>
                      </a:pPr>
                      <a:endParaRPr lang="en-US" sz="1800" dirty="0">
                        <a:solidFill>
                          <a:schemeClr val="tx1"/>
                        </a:solidFill>
                      </a:endParaRPr>
                    </a:p>
                    <a:p>
                      <a:pPr marL="0" indent="0">
                        <a:lnSpc>
                          <a:spcPct val="150000"/>
                        </a:lnSpc>
                        <a:buNone/>
                      </a:pPr>
                      <a:r>
                        <a:rPr lang="en-US" sz="1800" dirty="0">
                          <a:solidFill>
                            <a:schemeClr val="tx1"/>
                          </a:solidFill>
                        </a:rPr>
                        <a:t>How does she feel now?</a:t>
                      </a:r>
                    </a:p>
                    <a:p>
                      <a:pPr marL="0" indent="0">
                        <a:lnSpc>
                          <a:spcPct val="150000"/>
                        </a:lnSpc>
                        <a:buNone/>
                      </a:pPr>
                      <a:endParaRPr lang="en-US" sz="1800" dirty="0">
                        <a:solidFill>
                          <a:schemeClr val="tx1"/>
                        </a:solidFill>
                      </a:endParaRPr>
                    </a:p>
                    <a:p>
                      <a:pPr rtl="1"/>
                      <a:endParaRPr lang="ar-SY"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6" name="TextBox 5"/>
          <p:cNvSpPr txBox="1"/>
          <p:nvPr/>
        </p:nvSpPr>
        <p:spPr>
          <a:xfrm>
            <a:off x="328247" y="1547446"/>
            <a:ext cx="3286541" cy="464871"/>
          </a:xfrm>
          <a:prstGeom prst="rect">
            <a:avLst/>
          </a:prstGeom>
          <a:noFill/>
        </p:spPr>
        <p:txBody>
          <a:bodyPr wrap="none" rtlCol="1">
            <a:spAutoFit/>
          </a:bodyPr>
          <a:lstStyle/>
          <a:p>
            <a:pPr>
              <a:lnSpc>
                <a:spcPct val="150000"/>
              </a:lnSpc>
            </a:pPr>
            <a:r>
              <a:rPr lang="en-US" b="1" dirty="0">
                <a:solidFill>
                  <a:schemeClr val="accent2">
                    <a:lumMod val="75000"/>
                  </a:schemeClr>
                </a:solidFill>
              </a:rPr>
              <a:t>She is working at monkey world.</a:t>
            </a:r>
          </a:p>
        </p:txBody>
      </p:sp>
      <p:sp>
        <p:nvSpPr>
          <p:cNvPr id="7" name="TextBox 6"/>
          <p:cNvSpPr txBox="1"/>
          <p:nvPr/>
        </p:nvSpPr>
        <p:spPr>
          <a:xfrm>
            <a:off x="328247" y="2414954"/>
            <a:ext cx="5361805" cy="507831"/>
          </a:xfrm>
          <a:prstGeom prst="rect">
            <a:avLst/>
          </a:prstGeom>
          <a:noFill/>
        </p:spPr>
        <p:txBody>
          <a:bodyPr wrap="square" rtlCol="1">
            <a:spAutoFit/>
          </a:bodyPr>
          <a:lstStyle/>
          <a:p>
            <a:pPr>
              <a:lnSpc>
                <a:spcPct val="150000"/>
              </a:lnSpc>
            </a:pPr>
            <a:r>
              <a:rPr lang="en-US" b="1" dirty="0">
                <a:solidFill>
                  <a:schemeClr val="accent2">
                    <a:lumMod val="75000"/>
                  </a:schemeClr>
                </a:solidFill>
              </a:rPr>
              <a:t>She was working as a manager at Next, a chain store.</a:t>
            </a:r>
          </a:p>
        </p:txBody>
      </p:sp>
      <p:sp>
        <p:nvSpPr>
          <p:cNvPr id="11" name="TextBox 10"/>
          <p:cNvSpPr txBox="1"/>
          <p:nvPr/>
        </p:nvSpPr>
        <p:spPr>
          <a:xfrm>
            <a:off x="328246" y="3188677"/>
            <a:ext cx="5591907" cy="1754326"/>
          </a:xfrm>
          <a:prstGeom prst="rect">
            <a:avLst/>
          </a:prstGeom>
          <a:noFill/>
        </p:spPr>
        <p:txBody>
          <a:bodyPr wrap="square" rtlCol="1">
            <a:spAutoFit/>
          </a:bodyPr>
          <a:lstStyle/>
          <a:p>
            <a:pPr algn="just">
              <a:lnSpc>
                <a:spcPct val="150000"/>
              </a:lnSpc>
            </a:pPr>
            <a:r>
              <a:rPr lang="en-US" b="1" dirty="0">
                <a:solidFill>
                  <a:schemeClr val="accent2">
                    <a:lumMod val="75000"/>
                  </a:schemeClr>
                </a:solidFill>
              </a:rPr>
              <a:t>She went on working holiday to Borneo She worked with apes and enjoyed it. When she came back, she found it difficult to return to her old life. She decided to go back to university to study biology.</a:t>
            </a:r>
          </a:p>
        </p:txBody>
      </p:sp>
      <p:sp>
        <p:nvSpPr>
          <p:cNvPr id="10" name="TextBox 9"/>
          <p:cNvSpPr txBox="1"/>
          <p:nvPr/>
        </p:nvSpPr>
        <p:spPr>
          <a:xfrm>
            <a:off x="328248" y="5319923"/>
            <a:ext cx="5099538" cy="880369"/>
          </a:xfrm>
          <a:prstGeom prst="rect">
            <a:avLst/>
          </a:prstGeom>
          <a:noFill/>
        </p:spPr>
        <p:txBody>
          <a:bodyPr wrap="square" rtlCol="1">
            <a:spAutoFit/>
          </a:bodyPr>
          <a:lstStyle/>
          <a:p>
            <a:pPr>
              <a:lnSpc>
                <a:spcPct val="150000"/>
              </a:lnSpc>
            </a:pPr>
            <a:r>
              <a:rPr lang="en-US" b="1" dirty="0">
                <a:solidFill>
                  <a:schemeClr val="accent2">
                    <a:lumMod val="75000"/>
                  </a:schemeClr>
                </a:solidFill>
              </a:rPr>
              <a:t>She’s really happy now. She feels that she’s doing something important, not wasting her life.</a:t>
            </a:r>
          </a:p>
        </p:txBody>
      </p:sp>
      <p:sp>
        <p:nvSpPr>
          <p:cNvPr id="2" name="TextBox 1"/>
          <p:cNvSpPr txBox="1"/>
          <p:nvPr/>
        </p:nvSpPr>
        <p:spPr>
          <a:xfrm>
            <a:off x="6025661" y="2599619"/>
            <a:ext cx="5662247" cy="646331"/>
          </a:xfrm>
          <a:prstGeom prst="rect">
            <a:avLst/>
          </a:prstGeom>
          <a:noFill/>
        </p:spPr>
        <p:txBody>
          <a:bodyPr wrap="square" rtlCol="1">
            <a:spAutoFit/>
          </a:bodyPr>
          <a:lstStyle/>
          <a:p>
            <a:r>
              <a:rPr lang="en-US" b="1" dirty="0">
                <a:solidFill>
                  <a:schemeClr val="accent2">
                    <a:lumMod val="75000"/>
                  </a:schemeClr>
                </a:solidFill>
              </a:rPr>
              <a:t>She was living in London, working for American Express. She had a good salary but she did not enjoy her life </a:t>
            </a:r>
            <a:endParaRPr lang="ar-SY" b="1" dirty="0">
              <a:solidFill>
                <a:schemeClr val="accent2">
                  <a:lumMod val="75000"/>
                </a:schemeClr>
              </a:solidFill>
            </a:endParaRPr>
          </a:p>
        </p:txBody>
      </p:sp>
      <p:sp>
        <p:nvSpPr>
          <p:cNvPr id="9" name="TextBox 8"/>
          <p:cNvSpPr txBox="1"/>
          <p:nvPr/>
        </p:nvSpPr>
        <p:spPr>
          <a:xfrm>
            <a:off x="6025663" y="1795385"/>
            <a:ext cx="4115514" cy="369332"/>
          </a:xfrm>
          <a:prstGeom prst="rect">
            <a:avLst/>
          </a:prstGeom>
          <a:noFill/>
        </p:spPr>
        <p:txBody>
          <a:bodyPr wrap="square" rtlCol="1">
            <a:spAutoFit/>
          </a:bodyPr>
          <a:lstStyle/>
          <a:p>
            <a:r>
              <a:rPr lang="en-US" b="1" dirty="0">
                <a:solidFill>
                  <a:schemeClr val="accent2">
                    <a:lumMod val="75000"/>
                  </a:schemeClr>
                </a:solidFill>
              </a:rPr>
              <a:t>She’s living on the Greek island of </a:t>
            </a:r>
            <a:r>
              <a:rPr lang="en-US" b="1" dirty="0" err="1">
                <a:solidFill>
                  <a:schemeClr val="accent2">
                    <a:lumMod val="75000"/>
                  </a:schemeClr>
                </a:solidFill>
              </a:rPr>
              <a:t>Lipsi</a:t>
            </a:r>
            <a:endParaRPr lang="ar-SY" b="1" dirty="0">
              <a:solidFill>
                <a:schemeClr val="accent2">
                  <a:lumMod val="75000"/>
                </a:schemeClr>
              </a:solidFill>
            </a:endParaRPr>
          </a:p>
        </p:txBody>
      </p:sp>
      <p:sp>
        <p:nvSpPr>
          <p:cNvPr id="12" name="TextBox 11"/>
          <p:cNvSpPr txBox="1"/>
          <p:nvPr/>
        </p:nvSpPr>
        <p:spPr>
          <a:xfrm>
            <a:off x="6025662" y="3751578"/>
            <a:ext cx="5662246" cy="646331"/>
          </a:xfrm>
          <a:prstGeom prst="rect">
            <a:avLst/>
          </a:prstGeom>
          <a:noFill/>
        </p:spPr>
        <p:txBody>
          <a:bodyPr wrap="square" rtlCol="1">
            <a:spAutoFit/>
          </a:bodyPr>
          <a:lstStyle/>
          <a:p>
            <a:r>
              <a:rPr lang="en-US" b="1" dirty="0">
                <a:solidFill>
                  <a:schemeClr val="accent2">
                    <a:lumMod val="75000"/>
                  </a:schemeClr>
                </a:solidFill>
              </a:rPr>
              <a:t>She went on holiday to the island of </a:t>
            </a:r>
            <a:r>
              <a:rPr lang="en-US" b="1" dirty="0" err="1">
                <a:solidFill>
                  <a:schemeClr val="accent2">
                    <a:lumMod val="75000"/>
                  </a:schemeClr>
                </a:solidFill>
              </a:rPr>
              <a:t>Lipsi</a:t>
            </a:r>
            <a:r>
              <a:rPr lang="en-US" b="1" dirty="0">
                <a:solidFill>
                  <a:schemeClr val="accent2">
                    <a:lumMod val="75000"/>
                  </a:schemeClr>
                </a:solidFill>
              </a:rPr>
              <a:t>. She loved it there. She applied for a job there.</a:t>
            </a:r>
            <a:endParaRPr lang="ar-SY" b="1" dirty="0">
              <a:solidFill>
                <a:schemeClr val="accent2">
                  <a:lumMod val="75000"/>
                </a:schemeClr>
              </a:solidFill>
            </a:endParaRPr>
          </a:p>
        </p:txBody>
      </p:sp>
      <p:sp>
        <p:nvSpPr>
          <p:cNvPr id="13" name="TextBox 12"/>
          <p:cNvSpPr txBox="1"/>
          <p:nvPr/>
        </p:nvSpPr>
        <p:spPr>
          <a:xfrm>
            <a:off x="6025662" y="4996757"/>
            <a:ext cx="5662246" cy="646331"/>
          </a:xfrm>
          <a:prstGeom prst="rect">
            <a:avLst/>
          </a:prstGeom>
          <a:noFill/>
        </p:spPr>
        <p:txBody>
          <a:bodyPr wrap="square" rtlCol="1">
            <a:spAutoFit/>
          </a:bodyPr>
          <a:lstStyle/>
          <a:p>
            <a:r>
              <a:rPr lang="en-US" b="1" dirty="0">
                <a:solidFill>
                  <a:schemeClr val="accent2">
                    <a:lumMod val="75000"/>
                  </a:schemeClr>
                </a:solidFill>
              </a:rPr>
              <a:t>She’s very happy there. She can’t imagine living in London again.</a:t>
            </a:r>
            <a:endParaRPr lang="ar-SY" b="1" dirty="0">
              <a:solidFill>
                <a:schemeClr val="accent2">
                  <a:lumMod val="75000"/>
                </a:schemeClr>
              </a:solidFill>
            </a:endParaRPr>
          </a:p>
        </p:txBody>
      </p:sp>
      <p:pic>
        <p:nvPicPr>
          <p:cNvPr id="8" name="Audio 7">
            <a:hlinkClick r:id="" action="ppaction://media"/>
            <a:extLst>
              <a:ext uri="{FF2B5EF4-FFF2-40B4-BE49-F238E27FC236}">
                <a16:creationId xmlns:a16="http://schemas.microsoft.com/office/drawing/2014/main" id="{675E3353-FBE9-E23E-7D0E-2A10E1724946}"/>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07513922"/>
      </p:ext>
    </p:extLst>
  </p:cSld>
  <p:clrMapOvr>
    <a:masterClrMapping/>
  </p:clrMapOvr>
  <mc:AlternateContent xmlns:mc="http://schemas.openxmlformats.org/markup-compatibility/2006" xmlns:p14="http://schemas.microsoft.com/office/powerpoint/2010/main">
    <mc:Choice Requires="p14">
      <p:transition spd="slow" p14:dur="2000" advTm="93400"/>
    </mc:Choice>
    <mc:Fallback xmlns="">
      <p:transition spd="slow" advTm="93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646" y="468923"/>
            <a:ext cx="11230708" cy="5708040"/>
          </a:xfrm>
        </p:spPr>
        <p:txBody>
          <a:bodyPr/>
          <a:lstStyle/>
          <a:p>
            <a:pPr marL="0" indent="0">
              <a:buNone/>
            </a:pPr>
            <a:r>
              <a:rPr lang="en-US" b="1" dirty="0"/>
              <a:t>Match the highlighted words with their meaning. </a:t>
            </a:r>
          </a:p>
          <a:p>
            <a:pPr marL="0" indent="0">
              <a:buNone/>
            </a:pPr>
            <a:endParaRPr lang="en-US" b="1" dirty="0"/>
          </a:p>
          <a:p>
            <a:pPr marL="0" indent="0">
              <a:buNone/>
            </a:pPr>
            <a:r>
              <a:rPr lang="en-US" b="1" dirty="0"/>
              <a:t>Text 1 </a:t>
            </a:r>
          </a:p>
          <a:p>
            <a:pPr>
              <a:lnSpc>
                <a:spcPct val="150000"/>
              </a:lnSpc>
            </a:pPr>
            <a:r>
              <a:rPr lang="en-US" dirty="0"/>
              <a:t>of little importance </a:t>
            </a:r>
          </a:p>
          <a:p>
            <a:pPr>
              <a:lnSpc>
                <a:spcPct val="150000"/>
              </a:lnSpc>
            </a:pPr>
            <a:r>
              <a:rPr lang="en-US" dirty="0"/>
              <a:t>crazy</a:t>
            </a:r>
          </a:p>
          <a:p>
            <a:pPr>
              <a:lnSpc>
                <a:spcPct val="150000"/>
              </a:lnSpc>
            </a:pPr>
            <a:r>
              <a:rPr lang="en-US" dirty="0"/>
              <a:t>a person who looks after animals in a zoo</a:t>
            </a:r>
          </a:p>
          <a:p>
            <a:pPr>
              <a:lnSpc>
                <a:spcPct val="150000"/>
              </a:lnSpc>
            </a:pPr>
            <a:r>
              <a:rPr lang="en-US" dirty="0"/>
              <a:t>animals like large monkeys </a:t>
            </a:r>
          </a:p>
          <a:p>
            <a:pPr>
              <a:lnSpc>
                <a:spcPct val="150000"/>
              </a:lnSpc>
            </a:pPr>
            <a:r>
              <a:rPr lang="en-US" dirty="0"/>
              <a:t>Not looked after well</a:t>
            </a:r>
          </a:p>
          <a:p>
            <a:pPr marL="0" indent="0">
              <a:buNone/>
            </a:pPr>
            <a:endParaRPr lang="ar-SY" dirty="0"/>
          </a:p>
        </p:txBody>
      </p:sp>
      <p:sp>
        <p:nvSpPr>
          <p:cNvPr id="4" name="TextBox 3"/>
          <p:cNvSpPr txBox="1"/>
          <p:nvPr/>
        </p:nvSpPr>
        <p:spPr>
          <a:xfrm>
            <a:off x="3985844" y="2110155"/>
            <a:ext cx="1708731" cy="523220"/>
          </a:xfrm>
          <a:prstGeom prst="rect">
            <a:avLst/>
          </a:prstGeom>
          <a:noFill/>
        </p:spPr>
        <p:txBody>
          <a:bodyPr wrap="square" rtlCol="1">
            <a:spAutoFit/>
          </a:bodyPr>
          <a:lstStyle/>
          <a:p>
            <a:r>
              <a:rPr lang="en-US" sz="2800" b="1" dirty="0">
                <a:solidFill>
                  <a:schemeClr val="accent2">
                    <a:lumMod val="75000"/>
                  </a:schemeClr>
                </a:solidFill>
              </a:rPr>
              <a:t>trivial</a:t>
            </a:r>
            <a:r>
              <a:rPr lang="en-US" sz="2400" b="1" dirty="0">
                <a:solidFill>
                  <a:schemeClr val="accent2">
                    <a:lumMod val="75000"/>
                  </a:schemeClr>
                </a:solidFill>
              </a:rPr>
              <a:t> </a:t>
            </a:r>
            <a:endParaRPr lang="ar-SY" sz="2400" b="1" dirty="0">
              <a:solidFill>
                <a:schemeClr val="accent2">
                  <a:lumMod val="75000"/>
                </a:schemeClr>
              </a:solidFill>
            </a:endParaRPr>
          </a:p>
        </p:txBody>
      </p:sp>
      <p:sp>
        <p:nvSpPr>
          <p:cNvPr id="5" name="TextBox 4"/>
          <p:cNvSpPr txBox="1"/>
          <p:nvPr/>
        </p:nvSpPr>
        <p:spPr>
          <a:xfrm>
            <a:off x="1676398" y="2930770"/>
            <a:ext cx="1708731" cy="523220"/>
          </a:xfrm>
          <a:prstGeom prst="rect">
            <a:avLst/>
          </a:prstGeom>
          <a:noFill/>
        </p:spPr>
        <p:txBody>
          <a:bodyPr wrap="square" rtlCol="1">
            <a:spAutoFit/>
          </a:bodyPr>
          <a:lstStyle/>
          <a:p>
            <a:r>
              <a:rPr lang="en-US" sz="2800" b="1" dirty="0">
                <a:solidFill>
                  <a:schemeClr val="accent2">
                    <a:lumMod val="75000"/>
                  </a:schemeClr>
                </a:solidFill>
              </a:rPr>
              <a:t>mad</a:t>
            </a:r>
            <a:endParaRPr lang="ar-SY" sz="2400" b="1" dirty="0">
              <a:solidFill>
                <a:schemeClr val="accent2">
                  <a:lumMod val="75000"/>
                </a:schemeClr>
              </a:solidFill>
            </a:endParaRPr>
          </a:p>
        </p:txBody>
      </p:sp>
      <p:sp>
        <p:nvSpPr>
          <p:cNvPr id="6" name="TextBox 5"/>
          <p:cNvSpPr txBox="1"/>
          <p:nvPr/>
        </p:nvSpPr>
        <p:spPr>
          <a:xfrm>
            <a:off x="6893168" y="3727939"/>
            <a:ext cx="1708731" cy="523220"/>
          </a:xfrm>
          <a:prstGeom prst="rect">
            <a:avLst/>
          </a:prstGeom>
          <a:noFill/>
        </p:spPr>
        <p:txBody>
          <a:bodyPr wrap="square" rtlCol="1">
            <a:spAutoFit/>
          </a:bodyPr>
          <a:lstStyle/>
          <a:p>
            <a:r>
              <a:rPr lang="en-US" sz="2800" b="1" dirty="0">
                <a:solidFill>
                  <a:schemeClr val="accent2">
                    <a:lumMod val="75000"/>
                  </a:schemeClr>
                </a:solidFill>
              </a:rPr>
              <a:t>keeper</a:t>
            </a:r>
            <a:endParaRPr lang="ar-SY" sz="2400" b="1" dirty="0">
              <a:solidFill>
                <a:schemeClr val="accent2">
                  <a:lumMod val="75000"/>
                </a:schemeClr>
              </a:solidFill>
            </a:endParaRPr>
          </a:p>
        </p:txBody>
      </p:sp>
      <p:sp>
        <p:nvSpPr>
          <p:cNvPr id="7" name="TextBox 6"/>
          <p:cNvSpPr txBox="1"/>
          <p:nvPr/>
        </p:nvSpPr>
        <p:spPr>
          <a:xfrm>
            <a:off x="4992609" y="4478216"/>
            <a:ext cx="1708731" cy="523220"/>
          </a:xfrm>
          <a:prstGeom prst="rect">
            <a:avLst/>
          </a:prstGeom>
          <a:noFill/>
        </p:spPr>
        <p:txBody>
          <a:bodyPr wrap="square" rtlCol="1">
            <a:spAutoFit/>
          </a:bodyPr>
          <a:lstStyle/>
          <a:p>
            <a:r>
              <a:rPr lang="en-US" sz="2800" b="1" dirty="0">
                <a:solidFill>
                  <a:schemeClr val="accent2">
                    <a:lumMod val="75000"/>
                  </a:schemeClr>
                </a:solidFill>
              </a:rPr>
              <a:t>apes</a:t>
            </a:r>
            <a:endParaRPr lang="ar-SY" sz="2400" b="1" dirty="0">
              <a:solidFill>
                <a:schemeClr val="accent2">
                  <a:lumMod val="75000"/>
                </a:schemeClr>
              </a:solidFill>
            </a:endParaRPr>
          </a:p>
        </p:txBody>
      </p:sp>
      <p:sp>
        <p:nvSpPr>
          <p:cNvPr id="8" name="TextBox 7"/>
          <p:cNvSpPr txBox="1"/>
          <p:nvPr/>
        </p:nvSpPr>
        <p:spPr>
          <a:xfrm>
            <a:off x="3985844" y="5263662"/>
            <a:ext cx="1708731" cy="523220"/>
          </a:xfrm>
          <a:prstGeom prst="rect">
            <a:avLst/>
          </a:prstGeom>
          <a:noFill/>
        </p:spPr>
        <p:txBody>
          <a:bodyPr wrap="square" rtlCol="1">
            <a:spAutoFit/>
          </a:bodyPr>
          <a:lstStyle/>
          <a:p>
            <a:r>
              <a:rPr lang="en-US" sz="2800" b="1" dirty="0">
                <a:solidFill>
                  <a:schemeClr val="accent2">
                    <a:lumMod val="75000"/>
                  </a:schemeClr>
                </a:solidFill>
              </a:rPr>
              <a:t>ill-treated </a:t>
            </a:r>
            <a:endParaRPr lang="ar-SY" sz="2800" b="1" dirty="0">
              <a:solidFill>
                <a:schemeClr val="accent2">
                  <a:lumMod val="75000"/>
                </a:schemeClr>
              </a:solidFill>
            </a:endParaRPr>
          </a:p>
        </p:txBody>
      </p:sp>
      <p:pic>
        <p:nvPicPr>
          <p:cNvPr id="2" name="Audio 1">
            <a:hlinkClick r:id="" action="ppaction://media"/>
            <a:extLst>
              <a:ext uri="{FF2B5EF4-FFF2-40B4-BE49-F238E27FC236}">
                <a16:creationId xmlns:a16="http://schemas.microsoft.com/office/drawing/2014/main" id="{C6D6DE5A-E910-5FFC-5F37-E7919A6E8CBB}"/>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321305997"/>
      </p:ext>
    </p:extLst>
  </p:cSld>
  <p:clrMapOvr>
    <a:masterClrMapping/>
  </p:clrMapOvr>
  <mc:AlternateContent xmlns:mc="http://schemas.openxmlformats.org/markup-compatibility/2006" xmlns:p14="http://schemas.microsoft.com/office/powerpoint/2010/main">
    <mc:Choice Requires="p14">
      <p:transition spd="slow" p14:dur="2000" advTm="40180"/>
    </mc:Choice>
    <mc:Fallback xmlns="">
      <p:transition spd="slow" advTm="4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1000"/>
                                        <p:tgtEl>
                                          <p:spTgt spid="6">
                                            <p:txEl>
                                              <p:pRg st="0" end="0"/>
                                            </p:txEl>
                                          </p:spTgt>
                                        </p:tgtEl>
                                      </p:cBhvr>
                                    </p:animEffect>
                                    <p:anim calcmode="lin" valueType="num">
                                      <p:cBhvr>
                                        <p:cTn id="2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1000"/>
                                        <p:tgtEl>
                                          <p:spTgt spid="7">
                                            <p:txEl>
                                              <p:pRg st="0" end="0"/>
                                            </p:txEl>
                                          </p:spTgt>
                                        </p:tgtEl>
                                      </p:cBhvr>
                                    </p:animEffect>
                                    <p:anim calcmode="lin" valueType="num">
                                      <p:cBhvr>
                                        <p:cTn id="3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fade">
                                      <p:cBhvr>
                                        <p:cTn id="39" dur="1000"/>
                                        <p:tgtEl>
                                          <p:spTgt spid="8">
                                            <p:txEl>
                                              <p:pRg st="0" end="0"/>
                                            </p:txEl>
                                          </p:spTgt>
                                        </p:tgtEl>
                                      </p:cBhvr>
                                    </p:animEffect>
                                    <p:anim calcmode="lin" valueType="num">
                                      <p:cBhvr>
                                        <p:cTn id="4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73015"/>
            <a:ext cx="10515600" cy="5203948"/>
          </a:xfrm>
        </p:spPr>
        <p:txBody>
          <a:bodyPr/>
          <a:lstStyle/>
          <a:p>
            <a:pPr marL="0" indent="0">
              <a:buNone/>
            </a:pPr>
            <a:r>
              <a:rPr lang="en-US" b="1" dirty="0"/>
              <a:t>Text 2</a:t>
            </a:r>
          </a:p>
          <a:p>
            <a:pPr>
              <a:lnSpc>
                <a:spcPct val="150000"/>
              </a:lnSpc>
            </a:pPr>
            <a:r>
              <a:rPr lang="en-US" dirty="0"/>
              <a:t>the London underground</a:t>
            </a:r>
          </a:p>
          <a:p>
            <a:pPr>
              <a:lnSpc>
                <a:spcPct val="150000"/>
              </a:lnSpc>
            </a:pPr>
            <a:r>
              <a:rPr lang="en-US" dirty="0"/>
              <a:t>very tasty</a:t>
            </a:r>
          </a:p>
          <a:p>
            <a:pPr>
              <a:lnSpc>
                <a:spcPct val="150000"/>
              </a:lnSpc>
            </a:pPr>
            <a:r>
              <a:rPr lang="en-US" dirty="0"/>
              <a:t>asked for (in writing)</a:t>
            </a:r>
          </a:p>
          <a:p>
            <a:pPr>
              <a:lnSpc>
                <a:spcPct val="150000"/>
              </a:lnSpc>
            </a:pPr>
            <a:r>
              <a:rPr lang="en-US" dirty="0"/>
              <a:t>burning brightly</a:t>
            </a:r>
          </a:p>
          <a:p>
            <a:pPr>
              <a:lnSpc>
                <a:spcPct val="150000"/>
              </a:lnSpc>
            </a:pPr>
            <a:r>
              <a:rPr lang="en-US" dirty="0"/>
              <a:t>very small</a:t>
            </a:r>
          </a:p>
          <a:p>
            <a:pPr marL="0" indent="0">
              <a:lnSpc>
                <a:spcPct val="150000"/>
              </a:lnSpc>
              <a:buNone/>
            </a:pPr>
            <a:r>
              <a:rPr lang="en-US" dirty="0"/>
              <a:t> </a:t>
            </a:r>
          </a:p>
          <a:p>
            <a:pPr marL="0" indent="0">
              <a:buNone/>
            </a:pPr>
            <a:endParaRPr lang="ar-SY" dirty="0"/>
          </a:p>
        </p:txBody>
      </p:sp>
      <p:sp>
        <p:nvSpPr>
          <p:cNvPr id="4" name="TextBox 3"/>
          <p:cNvSpPr txBox="1"/>
          <p:nvPr/>
        </p:nvSpPr>
        <p:spPr>
          <a:xfrm>
            <a:off x="5240215" y="1664677"/>
            <a:ext cx="1537600" cy="523220"/>
          </a:xfrm>
          <a:prstGeom prst="rect">
            <a:avLst/>
          </a:prstGeom>
          <a:noFill/>
        </p:spPr>
        <p:txBody>
          <a:bodyPr wrap="none" rtlCol="1">
            <a:spAutoFit/>
          </a:bodyPr>
          <a:lstStyle/>
          <a:p>
            <a:r>
              <a:rPr lang="en-US" sz="2800" b="1" dirty="0">
                <a:solidFill>
                  <a:schemeClr val="accent2">
                    <a:lumMod val="75000"/>
                  </a:schemeClr>
                </a:solidFill>
              </a:rPr>
              <a:t>the tube </a:t>
            </a:r>
            <a:endParaRPr lang="ar-SY" sz="2800" b="1" dirty="0">
              <a:solidFill>
                <a:schemeClr val="accent2">
                  <a:lumMod val="75000"/>
                </a:schemeClr>
              </a:solidFill>
            </a:endParaRPr>
          </a:p>
        </p:txBody>
      </p:sp>
      <p:sp>
        <p:nvSpPr>
          <p:cNvPr id="5" name="TextBox 4"/>
          <p:cNvSpPr txBox="1"/>
          <p:nvPr/>
        </p:nvSpPr>
        <p:spPr>
          <a:xfrm>
            <a:off x="2790092" y="2414954"/>
            <a:ext cx="1500732" cy="523220"/>
          </a:xfrm>
          <a:prstGeom prst="rect">
            <a:avLst/>
          </a:prstGeom>
          <a:noFill/>
        </p:spPr>
        <p:txBody>
          <a:bodyPr wrap="none" rtlCol="1">
            <a:spAutoFit/>
          </a:bodyPr>
          <a:lstStyle/>
          <a:p>
            <a:r>
              <a:rPr lang="en-US" sz="2800" b="1" dirty="0">
                <a:solidFill>
                  <a:schemeClr val="accent2">
                    <a:lumMod val="75000"/>
                  </a:schemeClr>
                </a:solidFill>
              </a:rPr>
              <a:t>delicious</a:t>
            </a:r>
            <a:endParaRPr lang="ar-SY" sz="2800" b="1" dirty="0">
              <a:solidFill>
                <a:schemeClr val="accent2">
                  <a:lumMod val="75000"/>
                </a:schemeClr>
              </a:solidFill>
            </a:endParaRPr>
          </a:p>
        </p:txBody>
      </p:sp>
      <p:sp>
        <p:nvSpPr>
          <p:cNvPr id="6" name="TextBox 5"/>
          <p:cNvSpPr txBox="1"/>
          <p:nvPr/>
        </p:nvSpPr>
        <p:spPr>
          <a:xfrm>
            <a:off x="4431323" y="3212123"/>
            <a:ext cx="1807867" cy="523220"/>
          </a:xfrm>
          <a:prstGeom prst="rect">
            <a:avLst/>
          </a:prstGeom>
          <a:noFill/>
        </p:spPr>
        <p:txBody>
          <a:bodyPr wrap="none" rtlCol="1">
            <a:spAutoFit/>
          </a:bodyPr>
          <a:lstStyle/>
          <a:p>
            <a:r>
              <a:rPr lang="en-US" sz="2800" b="1" dirty="0">
                <a:solidFill>
                  <a:schemeClr val="accent2">
                    <a:lumMod val="75000"/>
                  </a:schemeClr>
                </a:solidFill>
              </a:rPr>
              <a:t>applied for</a:t>
            </a:r>
            <a:endParaRPr lang="ar-SY" sz="2800" b="1" dirty="0">
              <a:solidFill>
                <a:schemeClr val="accent2">
                  <a:lumMod val="75000"/>
                </a:schemeClr>
              </a:solidFill>
            </a:endParaRPr>
          </a:p>
        </p:txBody>
      </p:sp>
      <p:sp>
        <p:nvSpPr>
          <p:cNvPr id="7" name="TextBox 6"/>
          <p:cNvSpPr txBox="1"/>
          <p:nvPr/>
        </p:nvSpPr>
        <p:spPr>
          <a:xfrm>
            <a:off x="3759504" y="3927231"/>
            <a:ext cx="1236236" cy="523220"/>
          </a:xfrm>
          <a:prstGeom prst="rect">
            <a:avLst/>
          </a:prstGeom>
          <a:noFill/>
        </p:spPr>
        <p:txBody>
          <a:bodyPr wrap="none" rtlCol="1">
            <a:spAutoFit/>
          </a:bodyPr>
          <a:lstStyle/>
          <a:p>
            <a:r>
              <a:rPr lang="en-US" sz="2800" b="1" dirty="0">
                <a:solidFill>
                  <a:schemeClr val="accent2">
                    <a:lumMod val="75000"/>
                  </a:schemeClr>
                </a:solidFill>
              </a:rPr>
              <a:t>blazing</a:t>
            </a:r>
            <a:endParaRPr lang="ar-SY" sz="2800" b="1" dirty="0">
              <a:solidFill>
                <a:schemeClr val="accent2">
                  <a:lumMod val="75000"/>
                </a:schemeClr>
              </a:solidFill>
            </a:endParaRPr>
          </a:p>
        </p:txBody>
      </p:sp>
      <p:sp>
        <p:nvSpPr>
          <p:cNvPr id="8" name="TextBox 7"/>
          <p:cNvSpPr txBox="1"/>
          <p:nvPr/>
        </p:nvSpPr>
        <p:spPr>
          <a:xfrm>
            <a:off x="2958644" y="4747846"/>
            <a:ext cx="822597" cy="523220"/>
          </a:xfrm>
          <a:prstGeom prst="rect">
            <a:avLst/>
          </a:prstGeom>
          <a:noFill/>
        </p:spPr>
        <p:txBody>
          <a:bodyPr wrap="none" rtlCol="1">
            <a:spAutoFit/>
          </a:bodyPr>
          <a:lstStyle/>
          <a:p>
            <a:r>
              <a:rPr lang="en-US" sz="2800" b="1" dirty="0">
                <a:solidFill>
                  <a:schemeClr val="accent2">
                    <a:lumMod val="75000"/>
                  </a:schemeClr>
                </a:solidFill>
              </a:rPr>
              <a:t>tiny</a:t>
            </a:r>
            <a:r>
              <a:rPr lang="en-US" sz="2400" b="1" dirty="0">
                <a:solidFill>
                  <a:schemeClr val="accent2">
                    <a:lumMod val="75000"/>
                  </a:schemeClr>
                </a:solidFill>
              </a:rPr>
              <a:t> </a:t>
            </a:r>
            <a:endParaRPr lang="ar-SY" sz="2400" b="1" dirty="0">
              <a:solidFill>
                <a:schemeClr val="accent2">
                  <a:lumMod val="75000"/>
                </a:schemeClr>
              </a:solidFill>
            </a:endParaRPr>
          </a:p>
        </p:txBody>
      </p:sp>
      <p:pic>
        <p:nvPicPr>
          <p:cNvPr id="2" name="Audio 1">
            <a:hlinkClick r:id="" action="ppaction://media"/>
            <a:extLst>
              <a:ext uri="{FF2B5EF4-FFF2-40B4-BE49-F238E27FC236}">
                <a16:creationId xmlns:a16="http://schemas.microsoft.com/office/drawing/2014/main" id="{D4643307-DB2A-2DC6-B228-D140CACA20F2}"/>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799992395"/>
      </p:ext>
    </p:extLst>
  </p:cSld>
  <p:clrMapOvr>
    <a:masterClrMapping/>
  </p:clrMapOvr>
  <mc:AlternateContent xmlns:mc="http://schemas.openxmlformats.org/markup-compatibility/2006" xmlns:p14="http://schemas.microsoft.com/office/powerpoint/2010/main">
    <mc:Choice Requires="p14">
      <p:transition spd="slow" p14:dur="2000" advTm="40343"/>
    </mc:Choice>
    <mc:Fallback xmlns="">
      <p:transition spd="slow" advTm="40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1000"/>
                                        <p:tgtEl>
                                          <p:spTgt spid="6">
                                            <p:txEl>
                                              <p:pRg st="0" end="0"/>
                                            </p:txEl>
                                          </p:spTgt>
                                        </p:tgtEl>
                                      </p:cBhvr>
                                    </p:animEffect>
                                    <p:anim calcmode="lin" valueType="num">
                                      <p:cBhvr>
                                        <p:cTn id="2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1000"/>
                                        <p:tgtEl>
                                          <p:spTgt spid="7">
                                            <p:txEl>
                                              <p:pRg st="0" end="0"/>
                                            </p:txEl>
                                          </p:spTgt>
                                        </p:tgtEl>
                                      </p:cBhvr>
                                    </p:animEffect>
                                    <p:anim calcmode="lin" valueType="num">
                                      <p:cBhvr>
                                        <p:cTn id="3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fade">
                                      <p:cBhvr>
                                        <p:cTn id="39" dur="1000"/>
                                        <p:tgtEl>
                                          <p:spTgt spid="8">
                                            <p:txEl>
                                              <p:pRg st="0" end="0"/>
                                            </p:txEl>
                                          </p:spTgt>
                                        </p:tgtEl>
                                      </p:cBhvr>
                                    </p:animEffect>
                                    <p:anim calcmode="lin" valueType="num">
                                      <p:cBhvr>
                                        <p:cTn id="4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F6C63-EDB0-C63C-80E7-4BE11AE411F6}"/>
              </a:ext>
            </a:extLst>
          </p:cNvPr>
          <p:cNvSpPr>
            <a:spLocks noGrp="1"/>
          </p:cNvSpPr>
          <p:nvPr>
            <p:ph idx="1"/>
          </p:nvPr>
        </p:nvSpPr>
        <p:spPr>
          <a:xfrm>
            <a:off x="838200" y="715109"/>
            <a:ext cx="10515600" cy="4618892"/>
          </a:xfrm>
        </p:spPr>
        <p:txBody>
          <a:bodyPr>
            <a:normAutofit fontScale="92500"/>
          </a:bodyPr>
          <a:lstStyle/>
          <a:p>
            <a:pPr marL="0" indent="0" algn="ctr">
              <a:lnSpc>
                <a:spcPct val="200000"/>
              </a:lnSpc>
              <a:buNone/>
            </a:pPr>
            <a:r>
              <a:rPr lang="en-US" sz="6000" b="1" dirty="0">
                <a:effectLst/>
                <a:latin typeface="Calibri" panose="020F0502020204030204" pitchFamily="34" charset="0"/>
                <a:ea typeface="Calibri" panose="020F0502020204030204" pitchFamily="34" charset="0"/>
                <a:cs typeface="Arial" panose="020B0604020202020204" pitchFamily="34" charset="0"/>
              </a:rPr>
              <a:t>Unit 2</a:t>
            </a:r>
          </a:p>
          <a:p>
            <a:pPr marL="0" indent="0" algn="ctr">
              <a:lnSpc>
                <a:spcPct val="200000"/>
              </a:lnSpc>
              <a:buNone/>
            </a:pPr>
            <a:r>
              <a:rPr lang="en-US" sz="4400" b="1"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rPr>
              <a:t> Part </a:t>
            </a:r>
            <a:r>
              <a:rPr lang="en-US" sz="4400" b="1" dirty="0">
                <a:solidFill>
                  <a:schemeClr val="accent6">
                    <a:lumMod val="75000"/>
                  </a:schemeClr>
                </a:solidFill>
                <a:latin typeface="Calibri" panose="020F0502020204030204" pitchFamily="34" charset="0"/>
                <a:ea typeface="Calibri" panose="020F0502020204030204" pitchFamily="34" charset="0"/>
                <a:cs typeface="Arial" panose="020B0604020202020204" pitchFamily="34" charset="0"/>
              </a:rPr>
              <a:t>B</a:t>
            </a:r>
            <a:endParaRPr lang="en-US" sz="4400" b="1"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lgn="ctr">
              <a:lnSpc>
                <a:spcPct val="200000"/>
              </a:lnSpc>
              <a:buNone/>
            </a:pPr>
            <a:r>
              <a:rPr lang="en-US" sz="4400" b="1" dirty="0">
                <a:solidFill>
                  <a:schemeClr val="accent2">
                    <a:lumMod val="75000"/>
                  </a:schemeClr>
                </a:solidFill>
                <a:latin typeface="Calibri" panose="020F0502020204030204" pitchFamily="34" charset="0"/>
                <a:ea typeface="Calibri" panose="020F0502020204030204" pitchFamily="34" charset="0"/>
                <a:cs typeface="Arial" panose="020B0604020202020204" pitchFamily="34" charset="0"/>
              </a:rPr>
              <a:t>3</a:t>
            </a:r>
            <a:r>
              <a:rPr lang="en-US" sz="4400"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 VOCABULARY</a:t>
            </a:r>
            <a:endParaRPr lang="en-US" sz="4400"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pic>
        <p:nvPicPr>
          <p:cNvPr id="4" name="Audio 3">
            <a:hlinkClick r:id="" action="ppaction://media"/>
            <a:extLst>
              <a:ext uri="{FF2B5EF4-FFF2-40B4-BE49-F238E27FC236}">
                <a16:creationId xmlns:a16="http://schemas.microsoft.com/office/drawing/2014/main" id="{97E7E651-5D34-8AF5-A991-7F2A0C3B03DB}"/>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55285082"/>
      </p:ext>
    </p:extLst>
  </p:cSld>
  <p:clrMapOvr>
    <a:masterClrMapping/>
  </p:clrMapOvr>
  <mc:AlternateContent xmlns:mc="http://schemas.openxmlformats.org/markup-compatibility/2006" xmlns:p14="http://schemas.microsoft.com/office/powerpoint/2010/main">
    <mc:Choice Requires="p14">
      <p:transition spd="slow" p14:dur="2000" advTm="8554"/>
    </mc:Choice>
    <mc:Fallback xmlns="">
      <p:transition spd="slow" advTm="8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7908" y="199292"/>
            <a:ext cx="11430000" cy="6447693"/>
          </a:xfrm>
        </p:spPr>
        <p:txBody>
          <a:bodyPr>
            <a:normAutofit lnSpcReduction="10000"/>
          </a:bodyPr>
          <a:lstStyle/>
          <a:p>
            <a:pPr marL="0" indent="0">
              <a:buNone/>
            </a:pPr>
            <a:r>
              <a:rPr lang="en-US" b="1" dirty="0">
                <a:solidFill>
                  <a:schemeClr val="accent6">
                    <a:lumMod val="75000"/>
                  </a:schemeClr>
                </a:solidFill>
              </a:rPr>
              <a:t>Write synonyms for the strong adjectives.</a:t>
            </a:r>
          </a:p>
          <a:p>
            <a:r>
              <a:rPr lang="en-US" dirty="0"/>
              <a:t>Tiny 			= very</a:t>
            </a:r>
          </a:p>
          <a:p>
            <a:r>
              <a:rPr lang="en-US" dirty="0"/>
              <a:t>Delicious		= very</a:t>
            </a:r>
          </a:p>
          <a:p>
            <a:r>
              <a:rPr lang="en-US" dirty="0"/>
              <a:t>Furious 		= very</a:t>
            </a:r>
          </a:p>
          <a:p>
            <a:r>
              <a:rPr lang="en-US" dirty="0"/>
              <a:t>Terrified 		= very</a:t>
            </a:r>
          </a:p>
          <a:p>
            <a:r>
              <a:rPr lang="en-US" dirty="0"/>
              <a:t>Exhausted 		= very</a:t>
            </a:r>
          </a:p>
          <a:p>
            <a:r>
              <a:rPr lang="en-US" dirty="0"/>
              <a:t>Boiling 		= very</a:t>
            </a:r>
          </a:p>
          <a:p>
            <a:r>
              <a:rPr lang="en-US" dirty="0"/>
              <a:t>Starving 		= very</a:t>
            </a:r>
          </a:p>
          <a:p>
            <a:r>
              <a:rPr lang="en-US" dirty="0"/>
              <a:t>Enormous 		= very</a:t>
            </a:r>
          </a:p>
          <a:p>
            <a:r>
              <a:rPr lang="en-US" dirty="0"/>
              <a:t>Freezing 		= very</a:t>
            </a:r>
          </a:p>
          <a:p>
            <a:r>
              <a:rPr lang="en-US" dirty="0"/>
              <a:t>Filthy 		= very</a:t>
            </a:r>
          </a:p>
          <a:p>
            <a:r>
              <a:rPr lang="en-US" dirty="0"/>
              <a:t>Great 		= very</a:t>
            </a:r>
          </a:p>
          <a:p>
            <a:r>
              <a:rPr lang="en-US" dirty="0"/>
              <a:t>Awful		= very</a:t>
            </a:r>
          </a:p>
        </p:txBody>
      </p:sp>
      <p:sp>
        <p:nvSpPr>
          <p:cNvPr id="4" name="TextBox 3"/>
          <p:cNvSpPr txBox="1"/>
          <p:nvPr/>
        </p:nvSpPr>
        <p:spPr>
          <a:xfrm>
            <a:off x="4079630" y="621323"/>
            <a:ext cx="861133" cy="461665"/>
          </a:xfrm>
          <a:prstGeom prst="rect">
            <a:avLst/>
          </a:prstGeom>
          <a:noFill/>
        </p:spPr>
        <p:txBody>
          <a:bodyPr wrap="none" rtlCol="1">
            <a:spAutoFit/>
          </a:bodyPr>
          <a:lstStyle/>
          <a:p>
            <a:r>
              <a:rPr lang="en-US" sz="2400" b="1" dirty="0">
                <a:solidFill>
                  <a:schemeClr val="accent2">
                    <a:lumMod val="75000"/>
                  </a:schemeClr>
                </a:solidFill>
              </a:rPr>
              <a:t>small</a:t>
            </a:r>
            <a:endParaRPr lang="ar-SY" b="1" dirty="0">
              <a:solidFill>
                <a:schemeClr val="accent2">
                  <a:lumMod val="75000"/>
                </a:schemeClr>
              </a:solidFill>
            </a:endParaRPr>
          </a:p>
        </p:txBody>
      </p:sp>
      <p:sp>
        <p:nvSpPr>
          <p:cNvPr id="5" name="TextBox 4"/>
          <p:cNvSpPr txBox="1"/>
          <p:nvPr/>
        </p:nvSpPr>
        <p:spPr>
          <a:xfrm>
            <a:off x="4079629" y="1094711"/>
            <a:ext cx="814582" cy="461665"/>
          </a:xfrm>
          <a:prstGeom prst="rect">
            <a:avLst/>
          </a:prstGeom>
          <a:noFill/>
        </p:spPr>
        <p:txBody>
          <a:bodyPr wrap="none" rtlCol="1">
            <a:spAutoFit/>
          </a:bodyPr>
          <a:lstStyle/>
          <a:p>
            <a:r>
              <a:rPr lang="en-US" sz="2400" b="1" dirty="0">
                <a:solidFill>
                  <a:schemeClr val="accent2">
                    <a:lumMod val="75000"/>
                  </a:schemeClr>
                </a:solidFill>
              </a:rPr>
              <a:t>tasty</a:t>
            </a:r>
            <a:endParaRPr lang="ar-SY" b="1" dirty="0">
              <a:solidFill>
                <a:schemeClr val="accent2">
                  <a:lumMod val="75000"/>
                </a:schemeClr>
              </a:solidFill>
            </a:endParaRPr>
          </a:p>
        </p:txBody>
      </p:sp>
      <p:sp>
        <p:nvSpPr>
          <p:cNvPr id="6" name="TextBox 5"/>
          <p:cNvSpPr txBox="1"/>
          <p:nvPr/>
        </p:nvSpPr>
        <p:spPr>
          <a:xfrm>
            <a:off x="4079630" y="1577029"/>
            <a:ext cx="904157" cy="461665"/>
          </a:xfrm>
          <a:prstGeom prst="rect">
            <a:avLst/>
          </a:prstGeom>
          <a:noFill/>
        </p:spPr>
        <p:txBody>
          <a:bodyPr wrap="none" rtlCol="1">
            <a:spAutoFit/>
          </a:bodyPr>
          <a:lstStyle/>
          <a:p>
            <a:r>
              <a:rPr lang="en-US" sz="2400" b="1" dirty="0">
                <a:solidFill>
                  <a:schemeClr val="accent2">
                    <a:lumMod val="75000"/>
                  </a:schemeClr>
                </a:solidFill>
              </a:rPr>
              <a:t>angry</a:t>
            </a:r>
            <a:endParaRPr lang="ar-SY" b="1" dirty="0">
              <a:solidFill>
                <a:schemeClr val="accent2">
                  <a:lumMod val="75000"/>
                </a:schemeClr>
              </a:solidFill>
            </a:endParaRPr>
          </a:p>
        </p:txBody>
      </p:sp>
      <p:sp>
        <p:nvSpPr>
          <p:cNvPr id="7" name="TextBox 6"/>
          <p:cNvSpPr txBox="1"/>
          <p:nvPr/>
        </p:nvSpPr>
        <p:spPr>
          <a:xfrm>
            <a:off x="4079630" y="2073863"/>
            <a:ext cx="928075" cy="461665"/>
          </a:xfrm>
          <a:prstGeom prst="rect">
            <a:avLst/>
          </a:prstGeom>
          <a:noFill/>
        </p:spPr>
        <p:txBody>
          <a:bodyPr wrap="none" rtlCol="1">
            <a:spAutoFit/>
          </a:bodyPr>
          <a:lstStyle/>
          <a:p>
            <a:r>
              <a:rPr lang="en-US" sz="2400" b="1" dirty="0">
                <a:solidFill>
                  <a:schemeClr val="accent2">
                    <a:lumMod val="75000"/>
                  </a:schemeClr>
                </a:solidFill>
              </a:rPr>
              <a:t>afraid</a:t>
            </a:r>
            <a:endParaRPr lang="ar-SY" b="1" dirty="0">
              <a:solidFill>
                <a:schemeClr val="accent2">
                  <a:lumMod val="75000"/>
                </a:schemeClr>
              </a:solidFill>
            </a:endParaRPr>
          </a:p>
        </p:txBody>
      </p:sp>
      <p:sp>
        <p:nvSpPr>
          <p:cNvPr id="8" name="TextBox 7"/>
          <p:cNvSpPr txBox="1"/>
          <p:nvPr/>
        </p:nvSpPr>
        <p:spPr>
          <a:xfrm>
            <a:off x="4155548" y="2582420"/>
            <a:ext cx="793551" cy="461665"/>
          </a:xfrm>
          <a:prstGeom prst="rect">
            <a:avLst/>
          </a:prstGeom>
          <a:noFill/>
        </p:spPr>
        <p:txBody>
          <a:bodyPr wrap="none" rtlCol="1">
            <a:spAutoFit/>
          </a:bodyPr>
          <a:lstStyle/>
          <a:p>
            <a:r>
              <a:rPr lang="en-US" sz="2400" b="1" dirty="0">
                <a:solidFill>
                  <a:schemeClr val="accent2">
                    <a:lumMod val="75000"/>
                  </a:schemeClr>
                </a:solidFill>
              </a:rPr>
              <a:t>tired</a:t>
            </a:r>
            <a:endParaRPr lang="ar-SY" b="1" dirty="0">
              <a:solidFill>
                <a:schemeClr val="accent2">
                  <a:lumMod val="75000"/>
                </a:schemeClr>
              </a:solidFill>
            </a:endParaRPr>
          </a:p>
        </p:txBody>
      </p:sp>
      <p:sp>
        <p:nvSpPr>
          <p:cNvPr id="9" name="TextBox 8"/>
          <p:cNvSpPr txBox="1"/>
          <p:nvPr/>
        </p:nvSpPr>
        <p:spPr>
          <a:xfrm>
            <a:off x="4122654" y="3044085"/>
            <a:ext cx="622285" cy="461665"/>
          </a:xfrm>
          <a:prstGeom prst="rect">
            <a:avLst/>
          </a:prstGeom>
          <a:noFill/>
        </p:spPr>
        <p:txBody>
          <a:bodyPr wrap="none" rtlCol="1">
            <a:spAutoFit/>
          </a:bodyPr>
          <a:lstStyle/>
          <a:p>
            <a:r>
              <a:rPr lang="en-US" sz="2400" b="1" dirty="0">
                <a:solidFill>
                  <a:schemeClr val="accent2">
                    <a:lumMod val="75000"/>
                  </a:schemeClr>
                </a:solidFill>
              </a:rPr>
              <a:t>hot</a:t>
            </a:r>
            <a:endParaRPr lang="ar-SY" b="1" dirty="0">
              <a:solidFill>
                <a:schemeClr val="accent2">
                  <a:lumMod val="75000"/>
                </a:schemeClr>
              </a:solidFill>
            </a:endParaRPr>
          </a:p>
        </p:txBody>
      </p:sp>
      <p:sp>
        <p:nvSpPr>
          <p:cNvPr id="10" name="TextBox 9"/>
          <p:cNvSpPr txBox="1"/>
          <p:nvPr/>
        </p:nvSpPr>
        <p:spPr>
          <a:xfrm>
            <a:off x="4079630" y="3540919"/>
            <a:ext cx="1082091" cy="461665"/>
          </a:xfrm>
          <a:prstGeom prst="rect">
            <a:avLst/>
          </a:prstGeom>
          <a:noFill/>
        </p:spPr>
        <p:txBody>
          <a:bodyPr wrap="none" rtlCol="1">
            <a:spAutoFit/>
          </a:bodyPr>
          <a:lstStyle/>
          <a:p>
            <a:r>
              <a:rPr lang="en-US" sz="2400" b="1" dirty="0">
                <a:solidFill>
                  <a:schemeClr val="accent2">
                    <a:lumMod val="75000"/>
                  </a:schemeClr>
                </a:solidFill>
              </a:rPr>
              <a:t>hungry</a:t>
            </a:r>
            <a:endParaRPr lang="ar-SY" b="1" dirty="0">
              <a:solidFill>
                <a:schemeClr val="accent2">
                  <a:lumMod val="75000"/>
                </a:schemeClr>
              </a:solidFill>
            </a:endParaRPr>
          </a:p>
        </p:txBody>
      </p:sp>
      <p:sp>
        <p:nvSpPr>
          <p:cNvPr id="11" name="TextBox 10"/>
          <p:cNvSpPr txBox="1"/>
          <p:nvPr/>
        </p:nvSpPr>
        <p:spPr>
          <a:xfrm>
            <a:off x="4122654" y="4002584"/>
            <a:ext cx="570990" cy="461665"/>
          </a:xfrm>
          <a:prstGeom prst="rect">
            <a:avLst/>
          </a:prstGeom>
          <a:noFill/>
        </p:spPr>
        <p:txBody>
          <a:bodyPr wrap="none" rtlCol="1">
            <a:spAutoFit/>
          </a:bodyPr>
          <a:lstStyle/>
          <a:p>
            <a:r>
              <a:rPr lang="en-US" sz="2400" b="1" dirty="0">
                <a:solidFill>
                  <a:schemeClr val="accent2">
                    <a:lumMod val="75000"/>
                  </a:schemeClr>
                </a:solidFill>
              </a:rPr>
              <a:t>big</a:t>
            </a:r>
            <a:endParaRPr lang="ar-SY" b="1" dirty="0">
              <a:solidFill>
                <a:schemeClr val="accent2">
                  <a:lumMod val="75000"/>
                </a:schemeClr>
              </a:solidFill>
            </a:endParaRPr>
          </a:p>
        </p:txBody>
      </p:sp>
      <p:sp>
        <p:nvSpPr>
          <p:cNvPr id="12" name="TextBox 11"/>
          <p:cNvSpPr txBox="1"/>
          <p:nvPr/>
        </p:nvSpPr>
        <p:spPr>
          <a:xfrm>
            <a:off x="4155548" y="4464249"/>
            <a:ext cx="716991" cy="461665"/>
          </a:xfrm>
          <a:prstGeom prst="rect">
            <a:avLst/>
          </a:prstGeom>
          <a:noFill/>
        </p:spPr>
        <p:txBody>
          <a:bodyPr wrap="none" rtlCol="1">
            <a:spAutoFit/>
          </a:bodyPr>
          <a:lstStyle/>
          <a:p>
            <a:r>
              <a:rPr lang="en-US" sz="2400" b="1" dirty="0">
                <a:solidFill>
                  <a:schemeClr val="accent2">
                    <a:lumMod val="75000"/>
                  </a:schemeClr>
                </a:solidFill>
              </a:rPr>
              <a:t>cold</a:t>
            </a:r>
            <a:endParaRPr lang="ar-SY" b="1" dirty="0">
              <a:solidFill>
                <a:schemeClr val="accent2">
                  <a:lumMod val="75000"/>
                </a:schemeClr>
              </a:solidFill>
            </a:endParaRPr>
          </a:p>
        </p:txBody>
      </p:sp>
      <p:sp>
        <p:nvSpPr>
          <p:cNvPr id="13" name="TextBox 12"/>
          <p:cNvSpPr txBox="1"/>
          <p:nvPr/>
        </p:nvSpPr>
        <p:spPr>
          <a:xfrm>
            <a:off x="4079630" y="4925914"/>
            <a:ext cx="787395" cy="461665"/>
          </a:xfrm>
          <a:prstGeom prst="rect">
            <a:avLst/>
          </a:prstGeom>
          <a:noFill/>
        </p:spPr>
        <p:txBody>
          <a:bodyPr wrap="none" rtlCol="1">
            <a:spAutoFit/>
          </a:bodyPr>
          <a:lstStyle/>
          <a:p>
            <a:r>
              <a:rPr lang="en-US" sz="2400" b="1" dirty="0">
                <a:solidFill>
                  <a:schemeClr val="accent2">
                    <a:lumMod val="75000"/>
                  </a:schemeClr>
                </a:solidFill>
              </a:rPr>
              <a:t>dirty</a:t>
            </a:r>
            <a:endParaRPr lang="ar-SY" b="1" dirty="0">
              <a:solidFill>
                <a:schemeClr val="accent2">
                  <a:lumMod val="75000"/>
                </a:schemeClr>
              </a:solidFill>
            </a:endParaRPr>
          </a:p>
        </p:txBody>
      </p:sp>
      <p:sp>
        <p:nvSpPr>
          <p:cNvPr id="14" name="TextBox 13"/>
          <p:cNvSpPr txBox="1"/>
          <p:nvPr/>
        </p:nvSpPr>
        <p:spPr>
          <a:xfrm>
            <a:off x="4079630" y="5387579"/>
            <a:ext cx="822853" cy="461665"/>
          </a:xfrm>
          <a:prstGeom prst="rect">
            <a:avLst/>
          </a:prstGeom>
          <a:noFill/>
        </p:spPr>
        <p:txBody>
          <a:bodyPr wrap="none" rtlCol="1">
            <a:spAutoFit/>
          </a:bodyPr>
          <a:lstStyle/>
          <a:p>
            <a:r>
              <a:rPr lang="en-US" sz="2400" b="1" dirty="0">
                <a:solidFill>
                  <a:schemeClr val="accent2">
                    <a:lumMod val="75000"/>
                  </a:schemeClr>
                </a:solidFill>
              </a:rPr>
              <a:t>good</a:t>
            </a:r>
            <a:endParaRPr lang="ar-SY" b="1" dirty="0">
              <a:solidFill>
                <a:schemeClr val="accent2">
                  <a:lumMod val="75000"/>
                </a:schemeClr>
              </a:solidFill>
            </a:endParaRPr>
          </a:p>
        </p:txBody>
      </p:sp>
      <p:sp>
        <p:nvSpPr>
          <p:cNvPr id="15" name="TextBox 14"/>
          <p:cNvSpPr txBox="1"/>
          <p:nvPr/>
        </p:nvSpPr>
        <p:spPr>
          <a:xfrm>
            <a:off x="4103621" y="5849244"/>
            <a:ext cx="667169" cy="461665"/>
          </a:xfrm>
          <a:prstGeom prst="rect">
            <a:avLst/>
          </a:prstGeom>
          <a:noFill/>
        </p:spPr>
        <p:txBody>
          <a:bodyPr wrap="none" rtlCol="1">
            <a:spAutoFit/>
          </a:bodyPr>
          <a:lstStyle/>
          <a:p>
            <a:r>
              <a:rPr lang="en-US" sz="2400" b="1" dirty="0">
                <a:solidFill>
                  <a:schemeClr val="accent2">
                    <a:lumMod val="75000"/>
                  </a:schemeClr>
                </a:solidFill>
              </a:rPr>
              <a:t>bad</a:t>
            </a:r>
            <a:endParaRPr lang="ar-SY" b="1" dirty="0">
              <a:solidFill>
                <a:schemeClr val="accent2">
                  <a:lumMod val="75000"/>
                </a:schemeClr>
              </a:solidFill>
            </a:endParaRPr>
          </a:p>
        </p:txBody>
      </p:sp>
      <p:pic>
        <p:nvPicPr>
          <p:cNvPr id="16" name="Audio 15">
            <a:hlinkClick r:id="" action="ppaction://media"/>
            <a:extLst>
              <a:ext uri="{FF2B5EF4-FFF2-40B4-BE49-F238E27FC236}">
                <a16:creationId xmlns:a16="http://schemas.microsoft.com/office/drawing/2014/main" id="{058D4A30-254D-3CC3-7569-CFA9925BFAF3}"/>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78271659"/>
      </p:ext>
    </p:extLst>
  </p:cSld>
  <p:clrMapOvr>
    <a:masterClrMapping/>
  </p:clrMapOvr>
  <mc:AlternateContent xmlns:mc="http://schemas.openxmlformats.org/markup-compatibility/2006" xmlns:p14="http://schemas.microsoft.com/office/powerpoint/2010/main">
    <mc:Choice Requires="p14">
      <p:transition spd="slow" p14:dur="2000" advTm="74747"/>
    </mc:Choice>
    <mc:Fallback xmlns="">
      <p:transition spd="slow" advTm="74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base">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 calcmode="lin" valueType="num">
                                      <p:cBhvr additive="base">
                                        <p:cTn id="3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anim calcmode="lin" valueType="num">
                                      <p:cBhvr additive="base">
                                        <p:cTn id="4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anim calcmode="lin" valueType="num">
                                      <p:cBhvr additive="base">
                                        <p:cTn id="4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1">
                                            <p:txEl>
                                              <p:pRg st="0" end="0"/>
                                            </p:txEl>
                                          </p:spTgt>
                                        </p:tgtEl>
                                        <p:attrNameLst>
                                          <p:attrName>style.visibility</p:attrName>
                                        </p:attrNameLst>
                                      </p:cBhvr>
                                      <p:to>
                                        <p:strVal val="visible"/>
                                      </p:to>
                                    </p:set>
                                    <p:anim calcmode="lin" valueType="num">
                                      <p:cBhvr additive="base">
                                        <p:cTn id="5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2">
                                            <p:txEl>
                                              <p:pRg st="0" end="0"/>
                                            </p:txEl>
                                          </p:spTgt>
                                        </p:tgtEl>
                                        <p:attrNameLst>
                                          <p:attrName>style.visibility</p:attrName>
                                        </p:attrNameLst>
                                      </p:cBhvr>
                                      <p:to>
                                        <p:strVal val="visible"/>
                                      </p:to>
                                    </p:set>
                                    <p:anim calcmode="lin" valueType="num">
                                      <p:cBhvr additive="base">
                                        <p:cTn id="59"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3">
                                            <p:txEl>
                                              <p:pRg st="0" end="0"/>
                                            </p:txEl>
                                          </p:spTgt>
                                        </p:tgtEl>
                                        <p:attrNameLst>
                                          <p:attrName>style.visibility</p:attrName>
                                        </p:attrNameLst>
                                      </p:cBhvr>
                                      <p:to>
                                        <p:strVal val="visible"/>
                                      </p:to>
                                    </p:set>
                                    <p:anim calcmode="lin" valueType="num">
                                      <p:cBhvr additive="base">
                                        <p:cTn id="6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4">
                                            <p:txEl>
                                              <p:pRg st="0" end="0"/>
                                            </p:txEl>
                                          </p:spTgt>
                                        </p:tgtEl>
                                        <p:attrNameLst>
                                          <p:attrName>style.visibility</p:attrName>
                                        </p:attrNameLst>
                                      </p:cBhvr>
                                      <p:to>
                                        <p:strVal val="visible"/>
                                      </p:to>
                                    </p:set>
                                    <p:anim calcmode="lin" valueType="num">
                                      <p:cBhvr additive="base">
                                        <p:cTn id="7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5">
                                            <p:txEl>
                                              <p:pRg st="0" end="0"/>
                                            </p:txEl>
                                          </p:spTgt>
                                        </p:tgtEl>
                                        <p:attrNameLst>
                                          <p:attrName>style.visibility</p:attrName>
                                        </p:attrNameLst>
                                      </p:cBhvr>
                                      <p:to>
                                        <p:strVal val="visible"/>
                                      </p:to>
                                    </p:set>
                                    <p:anim calcmode="lin" valueType="num">
                                      <p:cBhvr additive="base">
                                        <p:cTn id="7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9" fill="hold" display="0">
                  <p:stCondLst>
                    <p:cond delay="indefinite"/>
                  </p:stCondLst>
                  <p:endCondLst>
                    <p:cond evt="onStopAudio" delay="0">
                      <p:tgtEl>
                        <p:sldTgt/>
                      </p:tgtEl>
                    </p:cond>
                  </p:endCondLst>
                </p:cTn>
                <p:tgtEl>
                  <p:spTgt spid="1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15815"/>
            <a:ext cx="10515600" cy="5661148"/>
          </a:xfrm>
        </p:spPr>
        <p:txBody>
          <a:bodyPr/>
          <a:lstStyle/>
          <a:p>
            <a:pPr marL="0" indent="0">
              <a:buNone/>
            </a:pPr>
            <a:r>
              <a:rPr lang="en-US" b="1" dirty="0">
                <a:solidFill>
                  <a:schemeClr val="accent6">
                    <a:lumMod val="75000"/>
                  </a:schemeClr>
                </a:solidFill>
              </a:rPr>
              <a:t>Complete the responses with a strong adjective.</a:t>
            </a:r>
            <a:br>
              <a:rPr lang="en-US" b="1" dirty="0">
                <a:solidFill>
                  <a:schemeClr val="accent6">
                    <a:lumMod val="75000"/>
                  </a:schemeClr>
                </a:solidFill>
              </a:rPr>
            </a:br>
            <a:endParaRPr lang="en-US" b="1" dirty="0">
              <a:solidFill>
                <a:schemeClr val="accent6">
                  <a:lumMod val="75000"/>
                </a:schemeClr>
              </a:solidFill>
            </a:endParaRPr>
          </a:p>
          <a:p>
            <a:pPr marL="0" indent="0">
              <a:lnSpc>
                <a:spcPct val="150000"/>
              </a:lnSpc>
              <a:buNone/>
            </a:pPr>
            <a:r>
              <a:rPr lang="en-US" b="1" dirty="0"/>
              <a:t>1. </a:t>
            </a:r>
            <a:r>
              <a:rPr lang="en-US" dirty="0"/>
              <a:t>Are you hungry? 		Yes, I’m __________</a:t>
            </a:r>
          </a:p>
          <a:p>
            <a:pPr marL="0" indent="0">
              <a:lnSpc>
                <a:spcPct val="150000"/>
              </a:lnSpc>
              <a:buNone/>
            </a:pPr>
            <a:r>
              <a:rPr lang="en-US" b="1" dirty="0"/>
              <a:t>2. </a:t>
            </a:r>
            <a:r>
              <a:rPr lang="en-US" dirty="0"/>
              <a:t>Was your mother angry? 	Yes, she was __________</a:t>
            </a:r>
          </a:p>
          <a:p>
            <a:pPr marL="0" indent="0">
              <a:lnSpc>
                <a:spcPct val="150000"/>
              </a:lnSpc>
              <a:buNone/>
            </a:pPr>
            <a:r>
              <a:rPr lang="en-US" b="1" dirty="0"/>
              <a:t>3. </a:t>
            </a:r>
            <a:r>
              <a:rPr lang="en-US" dirty="0"/>
              <a:t>Is her flat small? 		Yes, it’s __________</a:t>
            </a:r>
          </a:p>
          <a:p>
            <a:pPr marL="0" indent="0">
              <a:lnSpc>
                <a:spcPct val="150000"/>
              </a:lnSpc>
              <a:buNone/>
            </a:pPr>
            <a:r>
              <a:rPr lang="en-US" b="1" dirty="0"/>
              <a:t>4. </a:t>
            </a:r>
            <a:r>
              <a:rPr lang="en-US" dirty="0"/>
              <a:t>Are you tired? 			Yes, I’m __________</a:t>
            </a:r>
          </a:p>
          <a:p>
            <a:pPr marL="0" indent="0">
              <a:lnSpc>
                <a:spcPct val="150000"/>
              </a:lnSpc>
              <a:buNone/>
            </a:pPr>
            <a:r>
              <a:rPr lang="en-US" b="1" dirty="0"/>
              <a:t>5. </a:t>
            </a:r>
            <a:r>
              <a:rPr lang="en-US" dirty="0"/>
              <a:t>Is the floor dirty? 		Yes, it’s __________</a:t>
            </a:r>
          </a:p>
          <a:p>
            <a:pPr marL="0" indent="0">
              <a:lnSpc>
                <a:spcPct val="150000"/>
              </a:lnSpc>
              <a:buNone/>
            </a:pPr>
            <a:r>
              <a:rPr lang="en-US" b="1" dirty="0"/>
              <a:t>6. </a:t>
            </a:r>
            <a:r>
              <a:rPr lang="en-US" dirty="0"/>
              <a:t>Are you afraid of spiders? 	Yes, I’m __________</a:t>
            </a:r>
          </a:p>
          <a:p>
            <a:pPr marL="0" indent="0">
              <a:buNone/>
            </a:pPr>
            <a:endParaRPr lang="en-US" b="1" dirty="0">
              <a:solidFill>
                <a:schemeClr val="accent6">
                  <a:lumMod val="75000"/>
                </a:schemeClr>
              </a:solidFill>
            </a:endParaRPr>
          </a:p>
        </p:txBody>
      </p:sp>
      <p:sp>
        <p:nvSpPr>
          <p:cNvPr id="2" name="TextBox 1">
            <a:extLst>
              <a:ext uri="{FF2B5EF4-FFF2-40B4-BE49-F238E27FC236}">
                <a16:creationId xmlns:a16="http://schemas.microsoft.com/office/drawing/2014/main" id="{4641AFE3-F179-DFED-772D-497F4AA75085}"/>
              </a:ext>
            </a:extLst>
          </p:cNvPr>
          <p:cNvSpPr txBox="1"/>
          <p:nvPr/>
        </p:nvSpPr>
        <p:spPr>
          <a:xfrm>
            <a:off x="6745356" y="1550505"/>
            <a:ext cx="1374479" cy="523220"/>
          </a:xfrm>
          <a:prstGeom prst="rect">
            <a:avLst/>
          </a:prstGeom>
          <a:noFill/>
        </p:spPr>
        <p:txBody>
          <a:bodyPr wrap="none" rtlCol="0">
            <a:spAutoFit/>
          </a:bodyPr>
          <a:lstStyle/>
          <a:p>
            <a:r>
              <a:rPr lang="en-US" sz="2800" b="1" dirty="0">
                <a:solidFill>
                  <a:schemeClr val="accent2">
                    <a:lumMod val="75000"/>
                  </a:schemeClr>
                </a:solidFill>
              </a:rPr>
              <a:t>starving</a:t>
            </a:r>
          </a:p>
        </p:txBody>
      </p:sp>
      <p:sp>
        <p:nvSpPr>
          <p:cNvPr id="4" name="TextBox 3">
            <a:extLst>
              <a:ext uri="{FF2B5EF4-FFF2-40B4-BE49-F238E27FC236}">
                <a16:creationId xmlns:a16="http://schemas.microsoft.com/office/drawing/2014/main" id="{9E0841F0-0D3F-AFF8-79FA-717DA8DD8226}"/>
              </a:ext>
            </a:extLst>
          </p:cNvPr>
          <p:cNvSpPr txBox="1"/>
          <p:nvPr/>
        </p:nvSpPr>
        <p:spPr>
          <a:xfrm>
            <a:off x="7432595" y="2312505"/>
            <a:ext cx="1316386" cy="523220"/>
          </a:xfrm>
          <a:prstGeom prst="rect">
            <a:avLst/>
          </a:prstGeom>
          <a:noFill/>
        </p:spPr>
        <p:txBody>
          <a:bodyPr wrap="none" rtlCol="0">
            <a:spAutoFit/>
          </a:bodyPr>
          <a:lstStyle/>
          <a:p>
            <a:r>
              <a:rPr lang="en-US" sz="2800" b="1" dirty="0">
                <a:solidFill>
                  <a:schemeClr val="accent2">
                    <a:lumMod val="75000"/>
                  </a:schemeClr>
                </a:solidFill>
              </a:rPr>
              <a:t>furious </a:t>
            </a:r>
          </a:p>
        </p:txBody>
      </p:sp>
      <p:sp>
        <p:nvSpPr>
          <p:cNvPr id="5" name="TextBox 4">
            <a:extLst>
              <a:ext uri="{FF2B5EF4-FFF2-40B4-BE49-F238E27FC236}">
                <a16:creationId xmlns:a16="http://schemas.microsoft.com/office/drawing/2014/main" id="{0047FB2C-56E4-6162-AB8D-6E4CFDCF4E1D}"/>
              </a:ext>
            </a:extLst>
          </p:cNvPr>
          <p:cNvSpPr txBox="1"/>
          <p:nvPr/>
        </p:nvSpPr>
        <p:spPr>
          <a:xfrm>
            <a:off x="6730228" y="3074505"/>
            <a:ext cx="753668" cy="523220"/>
          </a:xfrm>
          <a:prstGeom prst="rect">
            <a:avLst/>
          </a:prstGeom>
          <a:noFill/>
        </p:spPr>
        <p:txBody>
          <a:bodyPr wrap="none" rtlCol="0">
            <a:spAutoFit/>
          </a:bodyPr>
          <a:lstStyle/>
          <a:p>
            <a:r>
              <a:rPr lang="en-US" sz="2800" b="1" dirty="0">
                <a:solidFill>
                  <a:schemeClr val="accent2">
                    <a:lumMod val="75000"/>
                  </a:schemeClr>
                </a:solidFill>
              </a:rPr>
              <a:t>tiny</a:t>
            </a:r>
          </a:p>
        </p:txBody>
      </p:sp>
      <p:sp>
        <p:nvSpPr>
          <p:cNvPr id="6" name="TextBox 5">
            <a:extLst>
              <a:ext uri="{FF2B5EF4-FFF2-40B4-BE49-F238E27FC236}">
                <a16:creationId xmlns:a16="http://schemas.microsoft.com/office/drawing/2014/main" id="{46A143FF-3002-9098-7825-72127D2B31E5}"/>
              </a:ext>
            </a:extLst>
          </p:cNvPr>
          <p:cNvSpPr txBox="1"/>
          <p:nvPr/>
        </p:nvSpPr>
        <p:spPr>
          <a:xfrm>
            <a:off x="6730227" y="3836505"/>
            <a:ext cx="1720727" cy="523220"/>
          </a:xfrm>
          <a:prstGeom prst="rect">
            <a:avLst/>
          </a:prstGeom>
          <a:noFill/>
        </p:spPr>
        <p:txBody>
          <a:bodyPr wrap="none" rtlCol="0">
            <a:spAutoFit/>
          </a:bodyPr>
          <a:lstStyle/>
          <a:p>
            <a:r>
              <a:rPr lang="en-US" sz="2800" b="1" dirty="0">
                <a:solidFill>
                  <a:schemeClr val="accent2">
                    <a:lumMod val="75000"/>
                  </a:schemeClr>
                </a:solidFill>
              </a:rPr>
              <a:t>exhausted</a:t>
            </a:r>
          </a:p>
        </p:txBody>
      </p:sp>
      <p:sp>
        <p:nvSpPr>
          <p:cNvPr id="7" name="TextBox 6">
            <a:extLst>
              <a:ext uri="{FF2B5EF4-FFF2-40B4-BE49-F238E27FC236}">
                <a16:creationId xmlns:a16="http://schemas.microsoft.com/office/drawing/2014/main" id="{C9856EBA-AED3-E718-FDA6-857A2F50D4BC}"/>
              </a:ext>
            </a:extLst>
          </p:cNvPr>
          <p:cNvSpPr txBox="1"/>
          <p:nvPr/>
        </p:nvSpPr>
        <p:spPr>
          <a:xfrm>
            <a:off x="6745355" y="4483514"/>
            <a:ext cx="955646" cy="523220"/>
          </a:xfrm>
          <a:prstGeom prst="rect">
            <a:avLst/>
          </a:prstGeom>
          <a:noFill/>
        </p:spPr>
        <p:txBody>
          <a:bodyPr wrap="none" rtlCol="0">
            <a:spAutoFit/>
          </a:bodyPr>
          <a:lstStyle/>
          <a:p>
            <a:r>
              <a:rPr lang="en-US" sz="2800" b="1" dirty="0">
                <a:solidFill>
                  <a:schemeClr val="accent2">
                    <a:lumMod val="75000"/>
                  </a:schemeClr>
                </a:solidFill>
              </a:rPr>
              <a:t>filthy</a:t>
            </a:r>
          </a:p>
        </p:txBody>
      </p:sp>
      <p:sp>
        <p:nvSpPr>
          <p:cNvPr id="8" name="TextBox 7">
            <a:extLst>
              <a:ext uri="{FF2B5EF4-FFF2-40B4-BE49-F238E27FC236}">
                <a16:creationId xmlns:a16="http://schemas.microsoft.com/office/drawing/2014/main" id="{C8BE6F40-719E-EF77-1B07-8DF402BDF93E}"/>
              </a:ext>
            </a:extLst>
          </p:cNvPr>
          <p:cNvSpPr txBox="1"/>
          <p:nvPr/>
        </p:nvSpPr>
        <p:spPr>
          <a:xfrm>
            <a:off x="6730226" y="5330238"/>
            <a:ext cx="1406604" cy="523220"/>
          </a:xfrm>
          <a:prstGeom prst="rect">
            <a:avLst/>
          </a:prstGeom>
          <a:noFill/>
        </p:spPr>
        <p:txBody>
          <a:bodyPr wrap="none" rtlCol="0">
            <a:spAutoFit/>
          </a:bodyPr>
          <a:lstStyle/>
          <a:p>
            <a:r>
              <a:rPr lang="en-US" sz="2800" b="1" dirty="0">
                <a:solidFill>
                  <a:schemeClr val="accent2">
                    <a:lumMod val="75000"/>
                  </a:schemeClr>
                </a:solidFill>
              </a:rPr>
              <a:t>terrified</a:t>
            </a:r>
          </a:p>
        </p:txBody>
      </p:sp>
      <p:pic>
        <p:nvPicPr>
          <p:cNvPr id="9" name="Audio 8">
            <a:hlinkClick r:id="" action="ppaction://media"/>
            <a:extLst>
              <a:ext uri="{FF2B5EF4-FFF2-40B4-BE49-F238E27FC236}">
                <a16:creationId xmlns:a16="http://schemas.microsoft.com/office/drawing/2014/main" id="{C5D3489D-0DE8-146D-F9D4-BD3CC00A259B}"/>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19291577"/>
      </p:ext>
    </p:extLst>
  </p:cSld>
  <p:clrMapOvr>
    <a:masterClrMapping/>
  </p:clrMapOvr>
  <mc:AlternateContent xmlns:mc="http://schemas.openxmlformats.org/markup-compatibility/2006" xmlns:p14="http://schemas.microsoft.com/office/powerpoint/2010/main">
    <mc:Choice Requires="p14">
      <p:transition spd="slow" p14:dur="2000" advTm="44081"/>
    </mc:Choice>
    <mc:Fallback xmlns="">
      <p:transition spd="slow" advTm="44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fade">
                                      <p:cBhvr>
                                        <p:cTn id="36"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F6C63-EDB0-C63C-80E7-4BE11AE411F6}"/>
              </a:ext>
            </a:extLst>
          </p:cNvPr>
          <p:cNvSpPr>
            <a:spLocks noGrp="1"/>
          </p:cNvSpPr>
          <p:nvPr>
            <p:ph idx="1"/>
          </p:nvPr>
        </p:nvSpPr>
        <p:spPr/>
        <p:txBody>
          <a:bodyPr>
            <a:normAutofit fontScale="92500" lnSpcReduction="10000"/>
          </a:bodyPr>
          <a:lstStyle/>
          <a:p>
            <a:pPr marL="0" indent="0" algn="ctr">
              <a:lnSpc>
                <a:spcPct val="200000"/>
              </a:lnSpc>
              <a:buNone/>
            </a:pPr>
            <a:r>
              <a:rPr lang="en-US" sz="6000" b="1" dirty="0">
                <a:effectLst/>
                <a:latin typeface="Calibri" panose="020F0502020204030204" pitchFamily="34" charset="0"/>
                <a:ea typeface="Calibri" panose="020F0502020204030204" pitchFamily="34" charset="0"/>
                <a:cs typeface="Arial" panose="020B0604020202020204" pitchFamily="34" charset="0"/>
              </a:rPr>
              <a:t>Unit 2</a:t>
            </a:r>
          </a:p>
          <a:p>
            <a:pPr marL="0" indent="0" algn="ctr">
              <a:lnSpc>
                <a:spcPct val="200000"/>
              </a:lnSpc>
              <a:buNone/>
            </a:pPr>
            <a:r>
              <a:rPr lang="en-US" sz="4400" b="1"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rPr>
              <a:t> Part </a:t>
            </a:r>
            <a:r>
              <a:rPr lang="en-US" sz="4400" b="1" dirty="0">
                <a:solidFill>
                  <a:schemeClr val="accent6">
                    <a:lumMod val="75000"/>
                  </a:schemeClr>
                </a:solidFill>
                <a:latin typeface="Calibri" panose="020F0502020204030204" pitchFamily="34" charset="0"/>
                <a:ea typeface="Calibri" panose="020F0502020204030204" pitchFamily="34" charset="0"/>
                <a:cs typeface="Arial" panose="020B0604020202020204" pitchFamily="34" charset="0"/>
              </a:rPr>
              <a:t>B</a:t>
            </a:r>
            <a:endParaRPr lang="en-US" sz="4400" b="1"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lgn="ctr">
              <a:lnSpc>
                <a:spcPct val="200000"/>
              </a:lnSpc>
              <a:buNone/>
            </a:pPr>
            <a:r>
              <a:rPr lang="en-US" sz="4400"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1 GRAMMAR </a:t>
            </a:r>
            <a:endParaRPr lang="en-US" sz="4400"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pic>
        <p:nvPicPr>
          <p:cNvPr id="2" name="Audio 1">
            <a:hlinkClick r:id="" action="ppaction://media"/>
            <a:extLst>
              <a:ext uri="{FF2B5EF4-FFF2-40B4-BE49-F238E27FC236}">
                <a16:creationId xmlns:a16="http://schemas.microsoft.com/office/drawing/2014/main" id="{CE8B97B0-B6AE-5454-EE12-67828C8D69EC}"/>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391930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770"/>
    </mc:Choice>
    <mc:Fallback xmlns="">
      <p:transition spd="slow" advTm="4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F6C63-EDB0-C63C-80E7-4BE11AE411F6}"/>
              </a:ext>
            </a:extLst>
          </p:cNvPr>
          <p:cNvSpPr>
            <a:spLocks noGrp="1"/>
          </p:cNvSpPr>
          <p:nvPr>
            <p:ph idx="1"/>
          </p:nvPr>
        </p:nvSpPr>
        <p:spPr>
          <a:xfrm>
            <a:off x="838200" y="715109"/>
            <a:ext cx="10515600" cy="4618892"/>
          </a:xfrm>
        </p:spPr>
        <p:txBody>
          <a:bodyPr>
            <a:normAutofit fontScale="92500"/>
          </a:bodyPr>
          <a:lstStyle/>
          <a:p>
            <a:pPr marL="0" indent="0" algn="ctr">
              <a:lnSpc>
                <a:spcPct val="200000"/>
              </a:lnSpc>
              <a:buNone/>
            </a:pPr>
            <a:r>
              <a:rPr lang="en-US" sz="6000" b="1" dirty="0">
                <a:effectLst/>
                <a:latin typeface="Calibri" panose="020F0502020204030204" pitchFamily="34" charset="0"/>
                <a:ea typeface="Calibri" panose="020F0502020204030204" pitchFamily="34" charset="0"/>
                <a:cs typeface="Arial" panose="020B0604020202020204" pitchFamily="34" charset="0"/>
              </a:rPr>
              <a:t>Unit 2</a:t>
            </a:r>
          </a:p>
          <a:p>
            <a:pPr marL="0" indent="0" algn="ctr">
              <a:lnSpc>
                <a:spcPct val="200000"/>
              </a:lnSpc>
              <a:buNone/>
            </a:pPr>
            <a:r>
              <a:rPr lang="en-US" sz="4400" b="1"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rPr>
              <a:t> Part </a:t>
            </a:r>
            <a:r>
              <a:rPr lang="en-US" sz="4400" b="1" dirty="0">
                <a:solidFill>
                  <a:schemeClr val="accent6">
                    <a:lumMod val="75000"/>
                  </a:schemeClr>
                </a:solidFill>
                <a:latin typeface="Calibri" panose="020F0502020204030204" pitchFamily="34" charset="0"/>
                <a:ea typeface="Calibri" panose="020F0502020204030204" pitchFamily="34" charset="0"/>
                <a:cs typeface="Arial" panose="020B0604020202020204" pitchFamily="34" charset="0"/>
              </a:rPr>
              <a:t>B</a:t>
            </a:r>
            <a:endParaRPr lang="en-US" sz="4400" b="1"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lgn="ctr">
              <a:lnSpc>
                <a:spcPct val="200000"/>
              </a:lnSpc>
              <a:buNone/>
            </a:pPr>
            <a:r>
              <a:rPr lang="en-US" sz="4400" b="1" dirty="0">
                <a:solidFill>
                  <a:schemeClr val="accent2">
                    <a:lumMod val="75000"/>
                  </a:schemeClr>
                </a:solidFill>
                <a:latin typeface="Calibri" panose="020F0502020204030204" pitchFamily="34" charset="0"/>
                <a:ea typeface="Calibri" panose="020F0502020204030204" pitchFamily="34" charset="0"/>
                <a:cs typeface="Arial" panose="020B0604020202020204" pitchFamily="34" charset="0"/>
              </a:rPr>
              <a:t>4 GRAMMAR</a:t>
            </a:r>
            <a:endParaRPr lang="en-US" sz="4400"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pic>
        <p:nvPicPr>
          <p:cNvPr id="2" name="Audio 1">
            <a:hlinkClick r:id="" action="ppaction://media"/>
            <a:extLst>
              <a:ext uri="{FF2B5EF4-FFF2-40B4-BE49-F238E27FC236}">
                <a16:creationId xmlns:a16="http://schemas.microsoft.com/office/drawing/2014/main" id="{C30C996F-8447-E522-D6B3-529EA9682D48}"/>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70857269"/>
      </p:ext>
    </p:extLst>
  </p:cSld>
  <p:clrMapOvr>
    <a:masterClrMapping/>
  </p:clrMapOvr>
  <mc:AlternateContent xmlns:mc="http://schemas.openxmlformats.org/markup-compatibility/2006" xmlns:p14="http://schemas.microsoft.com/office/powerpoint/2010/main">
    <mc:Choice Requires="p14">
      <p:transition spd="slow" p14:dur="2000" advTm="6429"/>
    </mc:Choice>
    <mc:Fallback xmlns="">
      <p:transition spd="slow" advTm="6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30A00-D117-D3F9-448F-C48EE41088EF}"/>
              </a:ext>
            </a:extLst>
          </p:cNvPr>
          <p:cNvSpPr>
            <a:spLocks noGrp="1"/>
          </p:cNvSpPr>
          <p:nvPr>
            <p:ph type="title"/>
          </p:nvPr>
        </p:nvSpPr>
        <p:spPr>
          <a:xfrm>
            <a:off x="1113182" y="132522"/>
            <a:ext cx="10240617" cy="967407"/>
          </a:xfrm>
        </p:spPr>
        <p:txBody>
          <a:bodyPr>
            <a:noAutofit/>
          </a:bodyPr>
          <a:lstStyle/>
          <a:p>
            <a:r>
              <a:rPr lang="en-US" sz="3200" b="1" dirty="0">
                <a:solidFill>
                  <a:schemeClr val="accent6">
                    <a:lumMod val="75000"/>
                  </a:schemeClr>
                </a:solidFill>
              </a:rPr>
              <a:t>present perfect continuous (for recent continuous actions)</a:t>
            </a:r>
          </a:p>
        </p:txBody>
      </p:sp>
      <p:sp>
        <p:nvSpPr>
          <p:cNvPr id="3" name="Content Placeholder 2">
            <a:extLst>
              <a:ext uri="{FF2B5EF4-FFF2-40B4-BE49-F238E27FC236}">
                <a16:creationId xmlns:a16="http://schemas.microsoft.com/office/drawing/2014/main" id="{AB2F9473-58B7-DD71-8480-C18D62E615E5}"/>
              </a:ext>
            </a:extLst>
          </p:cNvPr>
          <p:cNvSpPr>
            <a:spLocks noGrp="1"/>
          </p:cNvSpPr>
          <p:nvPr>
            <p:ph idx="1"/>
          </p:nvPr>
        </p:nvSpPr>
        <p:spPr>
          <a:xfrm>
            <a:off x="212035" y="901148"/>
            <a:ext cx="11807687" cy="5824330"/>
          </a:xfrm>
        </p:spPr>
        <p:txBody>
          <a:bodyPr/>
          <a:lstStyle/>
          <a:p>
            <a:pPr marL="0" indent="0">
              <a:buNone/>
            </a:pPr>
            <a:r>
              <a:rPr lang="en-US" sz="2400" b="1" dirty="0">
                <a:solidFill>
                  <a:schemeClr val="accent2">
                    <a:lumMod val="75000"/>
                  </a:schemeClr>
                </a:solidFill>
              </a:rPr>
              <a:t>Look at the pictures, and read the sentences.</a:t>
            </a:r>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lnSpc>
                <a:spcPct val="150000"/>
              </a:lnSpc>
              <a:buNone/>
            </a:pPr>
            <a:r>
              <a:rPr lang="en-US" sz="2400" b="1" dirty="0"/>
              <a:t>1. Sharon and Kenny </a:t>
            </a:r>
            <a:r>
              <a:rPr lang="en-US" sz="2400" b="1" u="sng" dirty="0"/>
              <a:t>have been arguing</a:t>
            </a:r>
            <a:r>
              <a:rPr lang="en-US" sz="2400" b="1" dirty="0"/>
              <a:t>.</a:t>
            </a:r>
          </a:p>
          <a:p>
            <a:pPr marL="0" indent="0">
              <a:lnSpc>
                <a:spcPct val="150000"/>
              </a:lnSpc>
              <a:buNone/>
            </a:pPr>
            <a:r>
              <a:rPr lang="en-US" sz="2400" b="1" dirty="0"/>
              <a:t>2. The man </a:t>
            </a:r>
            <a:r>
              <a:rPr lang="en-US" sz="2400" b="1" u="sng" dirty="0"/>
              <a:t>has been reading </a:t>
            </a:r>
            <a:r>
              <a:rPr lang="en-US" sz="2400" b="1" dirty="0"/>
              <a:t>by the pool (without any suncream on)</a:t>
            </a:r>
          </a:p>
          <a:p>
            <a:pPr marL="0" indent="0">
              <a:lnSpc>
                <a:spcPct val="150000"/>
              </a:lnSpc>
              <a:buNone/>
            </a:pPr>
            <a:r>
              <a:rPr lang="en-US" sz="2400" b="1" dirty="0"/>
              <a:t>3. The man and the woman </a:t>
            </a:r>
            <a:r>
              <a:rPr lang="en-US" sz="2400" b="1" u="sng" dirty="0"/>
              <a:t>have been sightseeing </a:t>
            </a:r>
            <a:r>
              <a:rPr lang="en-US" sz="2400" b="1" dirty="0"/>
              <a:t>and walking all the afternoon.</a:t>
            </a:r>
          </a:p>
          <a:p>
            <a:pPr marL="0" indent="0">
              <a:buNone/>
            </a:pPr>
            <a:endParaRPr lang="en-US" dirty="0"/>
          </a:p>
        </p:txBody>
      </p:sp>
      <p:pic>
        <p:nvPicPr>
          <p:cNvPr id="5" name="Picture 4">
            <a:extLst>
              <a:ext uri="{FF2B5EF4-FFF2-40B4-BE49-F238E27FC236}">
                <a16:creationId xmlns:a16="http://schemas.microsoft.com/office/drawing/2014/main" id="{58C252AB-76DA-C8A7-5131-8391A0BB72F7}"/>
              </a:ext>
            </a:extLst>
          </p:cNvPr>
          <p:cNvPicPr>
            <a:picLocks noChangeAspect="1"/>
          </p:cNvPicPr>
          <p:nvPr/>
        </p:nvPicPr>
        <p:blipFill>
          <a:blip r:embed="rId4"/>
          <a:stretch>
            <a:fillRect/>
          </a:stretch>
        </p:blipFill>
        <p:spPr>
          <a:xfrm>
            <a:off x="389697" y="1588636"/>
            <a:ext cx="2658303" cy="1840364"/>
          </a:xfrm>
          <a:prstGeom prst="rect">
            <a:avLst/>
          </a:prstGeom>
        </p:spPr>
      </p:pic>
      <p:pic>
        <p:nvPicPr>
          <p:cNvPr id="7" name="Picture 6">
            <a:extLst>
              <a:ext uri="{FF2B5EF4-FFF2-40B4-BE49-F238E27FC236}">
                <a16:creationId xmlns:a16="http://schemas.microsoft.com/office/drawing/2014/main" id="{828FF7EA-AEBD-AF68-74F8-32F6B0CF5F4B}"/>
              </a:ext>
            </a:extLst>
          </p:cNvPr>
          <p:cNvPicPr>
            <a:picLocks noChangeAspect="1"/>
          </p:cNvPicPr>
          <p:nvPr/>
        </p:nvPicPr>
        <p:blipFill>
          <a:blip r:embed="rId5"/>
          <a:stretch>
            <a:fillRect/>
          </a:stretch>
        </p:blipFill>
        <p:spPr>
          <a:xfrm>
            <a:off x="3546406" y="1588635"/>
            <a:ext cx="2658303" cy="1840365"/>
          </a:xfrm>
          <a:prstGeom prst="rect">
            <a:avLst/>
          </a:prstGeom>
        </p:spPr>
      </p:pic>
      <p:pic>
        <p:nvPicPr>
          <p:cNvPr id="9" name="Picture 8">
            <a:extLst>
              <a:ext uri="{FF2B5EF4-FFF2-40B4-BE49-F238E27FC236}">
                <a16:creationId xmlns:a16="http://schemas.microsoft.com/office/drawing/2014/main" id="{36098D2F-8014-3536-0F20-3241071C077C}"/>
              </a:ext>
            </a:extLst>
          </p:cNvPr>
          <p:cNvPicPr>
            <a:picLocks noChangeAspect="1"/>
          </p:cNvPicPr>
          <p:nvPr/>
        </p:nvPicPr>
        <p:blipFill>
          <a:blip r:embed="rId6"/>
          <a:stretch>
            <a:fillRect/>
          </a:stretch>
        </p:blipFill>
        <p:spPr>
          <a:xfrm>
            <a:off x="6703115" y="1588635"/>
            <a:ext cx="2658303" cy="1840364"/>
          </a:xfrm>
          <a:prstGeom prst="rect">
            <a:avLst/>
          </a:prstGeom>
        </p:spPr>
      </p:pic>
      <p:pic>
        <p:nvPicPr>
          <p:cNvPr id="4" name="Audio 3">
            <a:hlinkClick r:id="" action="ppaction://media"/>
            <a:extLst>
              <a:ext uri="{FF2B5EF4-FFF2-40B4-BE49-F238E27FC236}">
                <a16:creationId xmlns:a16="http://schemas.microsoft.com/office/drawing/2014/main" id="{A48C459B-4A30-CFE8-57E0-515A947702D2}"/>
              </a:ext>
            </a:extLst>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54787376"/>
      </p:ext>
    </p:extLst>
  </p:cSld>
  <p:clrMapOvr>
    <a:masterClrMapping/>
  </p:clrMapOvr>
  <mc:AlternateContent xmlns:mc="http://schemas.openxmlformats.org/markup-compatibility/2006" xmlns:p14="http://schemas.microsoft.com/office/powerpoint/2010/main">
    <mc:Choice Requires="p14">
      <p:transition spd="slow" p14:dur="2000" advTm="45590"/>
    </mc:Choice>
    <mc:Fallback xmlns="">
      <p:transition spd="slow" advTm="45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6311C1-EF41-B606-5EC3-D3E2171CEB69}"/>
              </a:ext>
            </a:extLst>
          </p:cNvPr>
          <p:cNvSpPr>
            <a:spLocks noGrp="1"/>
          </p:cNvSpPr>
          <p:nvPr>
            <p:ph idx="1"/>
          </p:nvPr>
        </p:nvSpPr>
        <p:spPr>
          <a:xfrm>
            <a:off x="838200" y="768626"/>
            <a:ext cx="10515600" cy="5408337"/>
          </a:xfrm>
        </p:spPr>
        <p:txBody>
          <a:bodyPr>
            <a:normAutofit/>
          </a:bodyPr>
          <a:lstStyle/>
          <a:p>
            <a:pPr marL="0" indent="0">
              <a:lnSpc>
                <a:spcPct val="150000"/>
              </a:lnSpc>
              <a:buNone/>
            </a:pPr>
            <a:r>
              <a:rPr lang="en-US" b="1" dirty="0">
                <a:solidFill>
                  <a:schemeClr val="accent6">
                    <a:lumMod val="75000"/>
                  </a:schemeClr>
                </a:solidFill>
              </a:rPr>
              <a:t>Present perfect continuous for recent continuous actions</a:t>
            </a:r>
          </a:p>
          <a:p>
            <a:pPr lvl="1">
              <a:lnSpc>
                <a:spcPct val="150000"/>
              </a:lnSpc>
            </a:pPr>
            <a:r>
              <a:rPr lang="en-US" sz="2800" b="1" dirty="0"/>
              <a:t>A</a:t>
            </a:r>
            <a:r>
              <a:rPr lang="en-US" sz="2800" dirty="0"/>
              <a:t> </a:t>
            </a:r>
            <a:r>
              <a:rPr lang="ar-SA" sz="2800" dirty="0"/>
              <a:t>    </a:t>
            </a:r>
            <a:r>
              <a:rPr lang="en-US" sz="2800" dirty="0"/>
              <a:t>Your eyes are red. Have you been crying?</a:t>
            </a:r>
          </a:p>
          <a:p>
            <a:pPr lvl="1">
              <a:lnSpc>
                <a:spcPct val="150000"/>
              </a:lnSpc>
            </a:pPr>
            <a:r>
              <a:rPr lang="en-US" sz="2800" b="1" dirty="0"/>
              <a:t>B </a:t>
            </a:r>
            <a:r>
              <a:rPr lang="ar-SA" sz="2800" b="1" dirty="0"/>
              <a:t>    </a:t>
            </a:r>
            <a:r>
              <a:rPr lang="en-US" sz="2800" dirty="0"/>
              <a:t>No, I’ve been cutting onions.</a:t>
            </a:r>
          </a:p>
          <a:p>
            <a:pPr>
              <a:lnSpc>
                <a:spcPct val="150000"/>
              </a:lnSpc>
              <a:buFont typeface="Wingdings" panose="05000000000000000000" pitchFamily="2" charset="2"/>
              <a:buChar char="ü"/>
            </a:pPr>
            <a:r>
              <a:rPr lang="en-US" dirty="0"/>
              <a:t>Use the present perfect continuous for actions which have been going on very recently.</a:t>
            </a:r>
          </a:p>
          <a:p>
            <a:pPr marL="0" indent="0">
              <a:lnSpc>
                <a:spcPct val="150000"/>
              </a:lnSpc>
              <a:buNone/>
            </a:pPr>
            <a:endParaRPr lang="en-US" dirty="0"/>
          </a:p>
          <a:p>
            <a:pPr>
              <a:lnSpc>
                <a:spcPct val="150000"/>
              </a:lnSpc>
              <a:buFont typeface="Wingdings" panose="05000000000000000000" pitchFamily="2" charset="2"/>
              <a:buChar char="ü"/>
            </a:pPr>
            <a:endParaRPr lang="en-US" dirty="0"/>
          </a:p>
        </p:txBody>
      </p:sp>
      <p:pic>
        <p:nvPicPr>
          <p:cNvPr id="4" name="Audio 3">
            <a:hlinkClick r:id="" action="ppaction://media"/>
            <a:extLst>
              <a:ext uri="{FF2B5EF4-FFF2-40B4-BE49-F238E27FC236}">
                <a16:creationId xmlns:a16="http://schemas.microsoft.com/office/drawing/2014/main" id="{F8AC9FAF-39DE-97B3-6CC7-DFD8D3F4EBF2}"/>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66594090"/>
      </p:ext>
    </p:extLst>
  </p:cSld>
  <p:clrMapOvr>
    <a:masterClrMapping/>
  </p:clrMapOvr>
  <mc:AlternateContent xmlns:mc="http://schemas.openxmlformats.org/markup-compatibility/2006" xmlns:p14="http://schemas.microsoft.com/office/powerpoint/2010/main">
    <mc:Choice Requires="p14">
      <p:transition spd="slow" p14:dur="2000" advTm="54460"/>
    </mc:Choice>
    <mc:Fallback xmlns="">
      <p:transition spd="slow" advTm="54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35C1AC-A900-263E-8F40-786F8EECC36C}"/>
              </a:ext>
            </a:extLst>
          </p:cNvPr>
          <p:cNvSpPr>
            <a:spLocks noGrp="1"/>
          </p:cNvSpPr>
          <p:nvPr>
            <p:ph idx="1"/>
          </p:nvPr>
        </p:nvSpPr>
        <p:spPr>
          <a:xfrm>
            <a:off x="384313" y="304800"/>
            <a:ext cx="11622157" cy="5872163"/>
          </a:xfrm>
        </p:spPr>
        <p:txBody>
          <a:bodyPr>
            <a:normAutofit/>
          </a:bodyPr>
          <a:lstStyle/>
          <a:p>
            <a:pPr>
              <a:lnSpc>
                <a:spcPct val="150000"/>
              </a:lnSpc>
              <a:buFont typeface="Wingdings" panose="05000000000000000000" pitchFamily="2" charset="2"/>
              <a:buChar char="§"/>
            </a:pPr>
            <a:r>
              <a:rPr lang="en-US" dirty="0"/>
              <a:t>You look exhausted. What have you been doing?</a:t>
            </a:r>
          </a:p>
          <a:p>
            <a:pPr marL="0" indent="0">
              <a:lnSpc>
                <a:spcPct val="150000"/>
              </a:lnSpc>
              <a:buNone/>
            </a:pPr>
            <a:endParaRPr lang="en-US" dirty="0"/>
          </a:p>
          <a:p>
            <a:pPr>
              <a:lnSpc>
                <a:spcPct val="150000"/>
              </a:lnSpc>
              <a:buFont typeface="Wingdings" panose="05000000000000000000" pitchFamily="2" charset="2"/>
              <a:buChar char="§"/>
            </a:pPr>
            <a:r>
              <a:rPr lang="en-US" dirty="0"/>
              <a:t>You look filthy. What have you been doing?</a:t>
            </a:r>
          </a:p>
          <a:p>
            <a:pPr>
              <a:lnSpc>
                <a:spcPct val="150000"/>
              </a:lnSpc>
              <a:buFont typeface="Wingdings" panose="05000000000000000000" pitchFamily="2" charset="2"/>
              <a:buChar char="§"/>
            </a:pPr>
            <a:endParaRPr lang="en-US" dirty="0"/>
          </a:p>
          <a:p>
            <a:pPr>
              <a:lnSpc>
                <a:spcPct val="150000"/>
              </a:lnSpc>
              <a:buFont typeface="Wingdings" panose="05000000000000000000" pitchFamily="2" charset="2"/>
              <a:buChar char="§"/>
            </a:pPr>
            <a:r>
              <a:rPr lang="en-US" dirty="0"/>
              <a:t>You look very stressed. What have you been doing?</a:t>
            </a:r>
          </a:p>
          <a:p>
            <a:pPr marL="0" indent="0">
              <a:lnSpc>
                <a:spcPct val="150000"/>
              </a:lnSpc>
              <a:buNone/>
            </a:pPr>
            <a:endParaRPr lang="en-US" dirty="0"/>
          </a:p>
          <a:p>
            <a:pPr>
              <a:lnSpc>
                <a:spcPct val="150000"/>
              </a:lnSpc>
              <a:buFont typeface="Wingdings" panose="05000000000000000000" pitchFamily="2" charset="2"/>
              <a:buChar char="§"/>
            </a:pPr>
            <a:r>
              <a:rPr lang="en-US" dirty="0"/>
              <a:t>You look very red. What have you been doing?</a:t>
            </a:r>
          </a:p>
          <a:p>
            <a:pPr marL="0" indent="0">
              <a:buNone/>
            </a:pPr>
            <a:endParaRPr lang="en-US" dirty="0"/>
          </a:p>
          <a:p>
            <a:pPr marL="0" indent="0">
              <a:buNone/>
            </a:pPr>
            <a:endParaRPr lang="en-US" dirty="0"/>
          </a:p>
        </p:txBody>
      </p:sp>
      <p:sp>
        <p:nvSpPr>
          <p:cNvPr id="4" name="TextBox 3">
            <a:extLst>
              <a:ext uri="{FF2B5EF4-FFF2-40B4-BE49-F238E27FC236}">
                <a16:creationId xmlns:a16="http://schemas.microsoft.com/office/drawing/2014/main" id="{072796A8-C6E4-2834-0524-3A5A38BD55B0}"/>
              </a:ext>
            </a:extLst>
          </p:cNvPr>
          <p:cNvSpPr txBox="1"/>
          <p:nvPr/>
        </p:nvSpPr>
        <p:spPr>
          <a:xfrm>
            <a:off x="710312" y="2717661"/>
            <a:ext cx="4989379" cy="523220"/>
          </a:xfrm>
          <a:prstGeom prst="rect">
            <a:avLst/>
          </a:prstGeom>
          <a:noFill/>
        </p:spPr>
        <p:txBody>
          <a:bodyPr wrap="none" rtlCol="0">
            <a:spAutoFit/>
          </a:bodyPr>
          <a:lstStyle/>
          <a:p>
            <a:r>
              <a:rPr lang="en-US" sz="2800" b="1" dirty="0">
                <a:solidFill>
                  <a:schemeClr val="accent2">
                    <a:lumMod val="75000"/>
                  </a:schemeClr>
                </a:solidFill>
              </a:rPr>
              <a:t>I’ve been working in the garden.</a:t>
            </a:r>
          </a:p>
        </p:txBody>
      </p:sp>
      <p:sp>
        <p:nvSpPr>
          <p:cNvPr id="5" name="TextBox 4">
            <a:extLst>
              <a:ext uri="{FF2B5EF4-FFF2-40B4-BE49-F238E27FC236}">
                <a16:creationId xmlns:a16="http://schemas.microsoft.com/office/drawing/2014/main" id="{D289A178-41FD-95D9-2462-201877B2CCA7}"/>
              </a:ext>
            </a:extLst>
          </p:cNvPr>
          <p:cNvSpPr txBox="1"/>
          <p:nvPr/>
        </p:nvSpPr>
        <p:spPr>
          <a:xfrm>
            <a:off x="710312" y="1120256"/>
            <a:ext cx="4614661" cy="523220"/>
          </a:xfrm>
          <a:prstGeom prst="rect">
            <a:avLst/>
          </a:prstGeom>
          <a:noFill/>
        </p:spPr>
        <p:txBody>
          <a:bodyPr wrap="none" rtlCol="0">
            <a:spAutoFit/>
          </a:bodyPr>
          <a:lstStyle/>
          <a:p>
            <a:r>
              <a:rPr lang="en-US" sz="2800" b="1" dirty="0">
                <a:solidFill>
                  <a:schemeClr val="accent2">
                    <a:lumMod val="75000"/>
                  </a:schemeClr>
                </a:solidFill>
              </a:rPr>
              <a:t>I’ve been cleaning the garage.</a:t>
            </a:r>
          </a:p>
        </p:txBody>
      </p:sp>
      <p:sp>
        <p:nvSpPr>
          <p:cNvPr id="6" name="TextBox 5">
            <a:extLst>
              <a:ext uri="{FF2B5EF4-FFF2-40B4-BE49-F238E27FC236}">
                <a16:creationId xmlns:a16="http://schemas.microsoft.com/office/drawing/2014/main" id="{8FBF9196-2C14-F275-F1F4-1618FA7A6183}"/>
              </a:ext>
            </a:extLst>
          </p:cNvPr>
          <p:cNvSpPr txBox="1"/>
          <p:nvPr/>
        </p:nvSpPr>
        <p:spPr>
          <a:xfrm>
            <a:off x="803077" y="4315066"/>
            <a:ext cx="5374676" cy="523220"/>
          </a:xfrm>
          <a:prstGeom prst="rect">
            <a:avLst/>
          </a:prstGeom>
          <a:noFill/>
        </p:spPr>
        <p:txBody>
          <a:bodyPr wrap="none" rtlCol="0">
            <a:spAutoFit/>
          </a:bodyPr>
          <a:lstStyle/>
          <a:p>
            <a:r>
              <a:rPr lang="en-US" sz="2800" b="1" dirty="0">
                <a:solidFill>
                  <a:schemeClr val="accent2">
                    <a:lumMod val="75000"/>
                  </a:schemeClr>
                </a:solidFill>
              </a:rPr>
              <a:t>I’ve been thinking about the exam.</a:t>
            </a:r>
          </a:p>
        </p:txBody>
      </p:sp>
      <p:sp>
        <p:nvSpPr>
          <p:cNvPr id="8" name="TextBox 7">
            <a:extLst>
              <a:ext uri="{FF2B5EF4-FFF2-40B4-BE49-F238E27FC236}">
                <a16:creationId xmlns:a16="http://schemas.microsoft.com/office/drawing/2014/main" id="{1EB267A2-8651-9702-2979-9074CB0139ED}"/>
              </a:ext>
            </a:extLst>
          </p:cNvPr>
          <p:cNvSpPr txBox="1"/>
          <p:nvPr/>
        </p:nvSpPr>
        <p:spPr>
          <a:xfrm>
            <a:off x="803077" y="5810539"/>
            <a:ext cx="9296456" cy="523220"/>
          </a:xfrm>
          <a:prstGeom prst="rect">
            <a:avLst/>
          </a:prstGeom>
          <a:noFill/>
        </p:spPr>
        <p:txBody>
          <a:bodyPr wrap="none" rtlCol="0">
            <a:spAutoFit/>
          </a:bodyPr>
          <a:lstStyle/>
          <a:p>
            <a:r>
              <a:rPr lang="en-US" sz="2800" b="1" dirty="0">
                <a:solidFill>
                  <a:schemeClr val="accent2">
                    <a:lumMod val="75000"/>
                  </a:schemeClr>
                </a:solidFill>
              </a:rPr>
              <a:t>I’ve been lying in the sun near the pool with no suncream on.</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9" name="Ink 8">
                <a:extLst>
                  <a:ext uri="{FF2B5EF4-FFF2-40B4-BE49-F238E27FC236}">
                    <a16:creationId xmlns:a16="http://schemas.microsoft.com/office/drawing/2014/main" id="{462EAC27-17F6-CC8F-9695-1F16DEC52A36}"/>
                  </a:ext>
                </a:extLst>
              </p14:cNvPr>
              <p14:cNvContentPartPr/>
              <p14:nvPr>
                <p:extLst>
                  <p:ext uri="{42D2F446-02D8-4167-A562-619A0277C38B}">
                    <p15:isNarration xmlns:p15="http://schemas.microsoft.com/office/powerpoint/2012/main" val="1"/>
                  </p:ext>
                </p:extLst>
              </p14:nvPr>
            </p14:nvContentPartPr>
            <p14:xfrm>
              <a:off x="1827360" y="901080"/>
              <a:ext cx="1890720" cy="4793400"/>
            </p14:xfrm>
          </p:contentPart>
        </mc:Choice>
        <mc:Fallback xmlns="">
          <p:pic>
            <p:nvPicPr>
              <p:cNvPr id="9" name="Ink 8">
                <a:extLst>
                  <a:ext uri="{FF2B5EF4-FFF2-40B4-BE49-F238E27FC236}">
                    <a16:creationId xmlns:a16="http://schemas.microsoft.com/office/drawing/2014/main" xmlns="" xmlns:iact="http://schemas.microsoft.com/office/powerpoint/2014/inkAction" xmlns:p14="http://schemas.microsoft.com/office/powerpoint/2010/main" id="{462EAC27-17F6-CC8F-9695-1F16DEC52A36}"/>
                  </a:ext>
                </a:extLst>
              </p:cNvPr>
              <p:cNvPicPr>
                <a:picLocks noGrp="1" noRot="1" noChangeAspect="1" noMove="1" noResize="1" noEditPoints="1" noAdjustHandles="1" noChangeArrowheads="1" noChangeShapeType="1"/>
              </p:cNvPicPr>
              <p:nvPr/>
            </p:nvPicPr>
            <p:blipFill>
              <a:blip r:embed="rId6"/>
              <a:stretch>
                <a:fillRect/>
              </a:stretch>
            </p:blipFill>
            <p:spPr>
              <a:xfrm>
                <a:off x="1818000" y="891720"/>
                <a:ext cx="1909440" cy="4812120"/>
              </a:xfrm>
              <a:prstGeom prst="rect">
                <a:avLst/>
              </a:prstGeom>
            </p:spPr>
          </p:pic>
        </mc:Fallback>
      </mc:AlternateContent>
      <p:pic>
        <p:nvPicPr>
          <p:cNvPr id="10" name="Audio 9">
            <a:hlinkClick r:id="" action="ppaction://media"/>
            <a:extLst>
              <a:ext uri="{FF2B5EF4-FFF2-40B4-BE49-F238E27FC236}">
                <a16:creationId xmlns:a16="http://schemas.microsoft.com/office/drawing/2014/main" id="{904C5E87-AFAD-9180-C39C-5EC165C7157D}"/>
              </a:ext>
            </a:extLst>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071270977"/>
      </p:ext>
    </p:extLst>
  </p:cSld>
  <p:clrMapOvr>
    <a:masterClrMapping/>
  </p:clrMapOvr>
  <mc:AlternateContent xmlns:mc="http://schemas.openxmlformats.org/markup-compatibility/2006" xmlns:p14="http://schemas.microsoft.com/office/powerpoint/2010/main">
    <mc:Choice Requires="p14">
      <p:transition spd="slow" p14:dur="2000" advTm="58919"/>
    </mc:Choice>
    <mc:Fallback xmlns="">
      <p:transition spd="slow" advTm="58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674C1D-E4DC-203F-AABD-AF37875525B0}"/>
              </a:ext>
            </a:extLst>
          </p:cNvPr>
          <p:cNvSpPr>
            <a:spLocks noGrp="1"/>
          </p:cNvSpPr>
          <p:nvPr>
            <p:ph idx="1"/>
          </p:nvPr>
        </p:nvSpPr>
        <p:spPr>
          <a:xfrm>
            <a:off x="838200" y="463826"/>
            <a:ext cx="10515600" cy="5713137"/>
          </a:xfrm>
        </p:spPr>
        <p:txBody>
          <a:bodyPr>
            <a:normAutofit/>
          </a:bodyPr>
          <a:lstStyle/>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r>
              <a:rPr lang="en-US" sz="4000" b="1" dirty="0">
                <a:solidFill>
                  <a:schemeClr val="accent6">
                    <a:lumMod val="50000"/>
                  </a:schemeClr>
                </a:solidFill>
              </a:rPr>
              <a:t>{</a:t>
            </a:r>
            <a:r>
              <a:rPr lang="en-US" sz="4000" b="1" dirty="0">
                <a:solidFill>
                  <a:schemeClr val="accent2">
                    <a:lumMod val="75000"/>
                  </a:schemeClr>
                </a:solidFill>
              </a:rPr>
              <a:t>{ </a:t>
            </a:r>
            <a:r>
              <a:rPr lang="en-US" sz="4000" b="1" dirty="0">
                <a:solidFill>
                  <a:schemeClr val="accent6">
                    <a:lumMod val="50000"/>
                  </a:schemeClr>
                </a:solidFill>
              </a:rPr>
              <a:t>Thank You </a:t>
            </a:r>
            <a:r>
              <a:rPr lang="en-US" sz="4000" b="1" dirty="0">
                <a:solidFill>
                  <a:schemeClr val="accent2">
                    <a:lumMod val="75000"/>
                  </a:schemeClr>
                </a:solidFill>
              </a:rPr>
              <a:t>}</a:t>
            </a:r>
            <a:r>
              <a:rPr lang="en-US" sz="4000" b="1" dirty="0">
                <a:solidFill>
                  <a:schemeClr val="accent6">
                    <a:lumMod val="50000"/>
                  </a:schemeClr>
                </a:solidFill>
              </a:rPr>
              <a:t>}</a:t>
            </a:r>
          </a:p>
        </p:txBody>
      </p:sp>
      <p:pic>
        <p:nvPicPr>
          <p:cNvPr id="2" name="Audio 1">
            <a:hlinkClick r:id="" action="ppaction://media"/>
            <a:extLst>
              <a:ext uri="{FF2B5EF4-FFF2-40B4-BE49-F238E27FC236}">
                <a16:creationId xmlns:a16="http://schemas.microsoft.com/office/drawing/2014/main" id="{9B172083-49C6-B8F9-8C9A-0003399ABAC9}"/>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18512725"/>
      </p:ext>
    </p:extLst>
  </p:cSld>
  <p:clrMapOvr>
    <a:masterClrMapping/>
  </p:clrMapOvr>
  <mc:AlternateContent xmlns:mc="http://schemas.openxmlformats.org/markup-compatibility/2006" xmlns:p14="http://schemas.microsoft.com/office/powerpoint/2010/main">
    <mc:Choice Requires="p14">
      <p:transition spd="slow" p14:dur="2000" advTm="5134"/>
    </mc:Choice>
    <mc:Fallback xmlns="">
      <p:transition spd="slow" advTm="5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EDBFCD-C15D-AD6D-56B8-77AF775609FC}"/>
              </a:ext>
            </a:extLst>
          </p:cNvPr>
          <p:cNvSpPr>
            <a:spLocks noGrp="1"/>
          </p:cNvSpPr>
          <p:nvPr>
            <p:ph idx="1"/>
          </p:nvPr>
        </p:nvSpPr>
        <p:spPr>
          <a:xfrm>
            <a:off x="357809" y="185530"/>
            <a:ext cx="11463130" cy="6453809"/>
          </a:xfrm>
        </p:spPr>
        <p:txBody>
          <a:bodyPr/>
          <a:lstStyle/>
          <a:p>
            <a:pPr marL="0" indent="0">
              <a:buNone/>
            </a:pPr>
            <a:r>
              <a:rPr lang="en-US" b="1" dirty="0">
                <a:solidFill>
                  <a:schemeClr val="accent6">
                    <a:lumMod val="75000"/>
                  </a:schemeClr>
                </a:solidFill>
              </a:rPr>
              <a:t>Present Perfect Continuous with for / since</a:t>
            </a:r>
          </a:p>
          <a:p>
            <a:pPr marL="0" indent="0">
              <a:buNone/>
            </a:pPr>
            <a:r>
              <a:rPr lang="en-US" b="1" dirty="0"/>
              <a:t>Read the following sentences, then answer the questions.</a:t>
            </a:r>
          </a:p>
          <a:p>
            <a:r>
              <a:rPr lang="en-US" sz="2400" dirty="0"/>
              <a:t>How long have you been living here?</a:t>
            </a:r>
          </a:p>
          <a:p>
            <a:r>
              <a:rPr lang="en-US" sz="2400" dirty="0"/>
              <a:t>I have been drawing and painting since I was little.</a:t>
            </a:r>
          </a:p>
          <a:p>
            <a:r>
              <a:rPr lang="en-US" sz="2400" dirty="0"/>
              <a:t>What have you been doing here since you arrived?</a:t>
            </a:r>
          </a:p>
          <a:p>
            <a:r>
              <a:rPr lang="en-US" sz="2400" dirty="0"/>
              <a:t>I have been having classes with her since October.</a:t>
            </a:r>
          </a:p>
          <a:p>
            <a:r>
              <a:rPr lang="en-US" sz="2400" dirty="0"/>
              <a:t>I have been teaching belly dancing for about six years.</a:t>
            </a:r>
          </a:p>
          <a:p>
            <a:pPr marL="0" indent="0">
              <a:buNone/>
            </a:pPr>
            <a:r>
              <a:rPr lang="en-US" b="1" dirty="0"/>
              <a:t>1. Are the verbs action or non-action verbs?</a:t>
            </a:r>
          </a:p>
          <a:p>
            <a:pPr marL="0" indent="0">
              <a:buNone/>
            </a:pPr>
            <a:endParaRPr lang="en-US" b="1" dirty="0"/>
          </a:p>
          <a:p>
            <a:pPr marL="0" indent="0">
              <a:buNone/>
            </a:pPr>
            <a:r>
              <a:rPr lang="en-US" b="1" dirty="0"/>
              <a:t>2. Do they refer to single actions or continuous / repeated actions?</a:t>
            </a:r>
          </a:p>
          <a:p>
            <a:pPr marL="0" indent="0">
              <a:buNone/>
            </a:pPr>
            <a:endParaRPr lang="en-US" b="1" dirty="0"/>
          </a:p>
          <a:p>
            <a:pPr marL="0" indent="0">
              <a:buNone/>
            </a:pPr>
            <a:r>
              <a:rPr lang="en-US" b="1" dirty="0"/>
              <a:t>3. Do they refer to a completed action or one which is still happening?</a:t>
            </a:r>
          </a:p>
          <a:p>
            <a:pPr marL="0" indent="0">
              <a:buNone/>
            </a:pPr>
            <a:endParaRPr lang="en-US" dirty="0"/>
          </a:p>
          <a:p>
            <a:pPr marL="0" indent="0">
              <a:buNone/>
            </a:pPr>
            <a:endParaRPr lang="en-US" dirty="0"/>
          </a:p>
          <a:p>
            <a:pPr marL="0" indent="0">
              <a:buNone/>
            </a:pPr>
            <a:endParaRPr lang="en-US" b="1" dirty="0">
              <a:solidFill>
                <a:schemeClr val="accent6">
                  <a:lumMod val="75000"/>
                </a:schemeClr>
              </a:solidFill>
            </a:endParaRPr>
          </a:p>
          <a:p>
            <a:pPr marL="0" indent="0">
              <a:buNone/>
            </a:pPr>
            <a:endParaRPr lang="en-US" b="1" dirty="0">
              <a:solidFill>
                <a:schemeClr val="accent6">
                  <a:lumMod val="75000"/>
                </a:schemeClr>
              </a:solidFill>
            </a:endParaRPr>
          </a:p>
          <a:p>
            <a:pPr marL="0" indent="0">
              <a:buNone/>
            </a:pPr>
            <a:endParaRPr lang="en-US" dirty="0"/>
          </a:p>
        </p:txBody>
      </p:sp>
      <p:sp>
        <p:nvSpPr>
          <p:cNvPr id="2" name="TextBox 1">
            <a:extLst>
              <a:ext uri="{FF2B5EF4-FFF2-40B4-BE49-F238E27FC236}">
                <a16:creationId xmlns:a16="http://schemas.microsoft.com/office/drawing/2014/main" id="{C7418E92-9328-A537-31F3-FCC03DA2410D}"/>
              </a:ext>
            </a:extLst>
          </p:cNvPr>
          <p:cNvSpPr txBox="1"/>
          <p:nvPr/>
        </p:nvSpPr>
        <p:spPr>
          <a:xfrm>
            <a:off x="503583" y="4028661"/>
            <a:ext cx="5022574" cy="523220"/>
          </a:xfrm>
          <a:prstGeom prst="rect">
            <a:avLst/>
          </a:prstGeom>
          <a:noFill/>
        </p:spPr>
        <p:txBody>
          <a:bodyPr wrap="square" rtlCol="0">
            <a:spAutoFit/>
          </a:bodyPr>
          <a:lstStyle/>
          <a:p>
            <a:r>
              <a:rPr lang="en-US" sz="2800" b="1" dirty="0">
                <a:solidFill>
                  <a:schemeClr val="accent2">
                    <a:lumMod val="75000"/>
                  </a:schemeClr>
                </a:solidFill>
              </a:rPr>
              <a:t>Action verbs</a:t>
            </a:r>
          </a:p>
        </p:txBody>
      </p:sp>
      <p:sp>
        <p:nvSpPr>
          <p:cNvPr id="4" name="TextBox 3">
            <a:extLst>
              <a:ext uri="{FF2B5EF4-FFF2-40B4-BE49-F238E27FC236}">
                <a16:creationId xmlns:a16="http://schemas.microsoft.com/office/drawing/2014/main" id="{D0829BD1-FFCE-7FDF-5D70-0C62C06A776E}"/>
              </a:ext>
            </a:extLst>
          </p:cNvPr>
          <p:cNvSpPr txBox="1"/>
          <p:nvPr/>
        </p:nvSpPr>
        <p:spPr>
          <a:xfrm>
            <a:off x="503583" y="4936435"/>
            <a:ext cx="5022574" cy="523220"/>
          </a:xfrm>
          <a:prstGeom prst="rect">
            <a:avLst/>
          </a:prstGeom>
          <a:noFill/>
        </p:spPr>
        <p:txBody>
          <a:bodyPr wrap="square" rtlCol="0">
            <a:spAutoFit/>
          </a:bodyPr>
          <a:lstStyle/>
          <a:p>
            <a:r>
              <a:rPr lang="en-US" sz="2800" b="1" dirty="0">
                <a:solidFill>
                  <a:schemeClr val="accent2">
                    <a:lumMod val="75000"/>
                  </a:schemeClr>
                </a:solidFill>
              </a:rPr>
              <a:t>Continuous / repeated actions</a:t>
            </a:r>
          </a:p>
        </p:txBody>
      </p:sp>
      <p:sp>
        <p:nvSpPr>
          <p:cNvPr id="5" name="TextBox 4">
            <a:extLst>
              <a:ext uri="{FF2B5EF4-FFF2-40B4-BE49-F238E27FC236}">
                <a16:creationId xmlns:a16="http://schemas.microsoft.com/office/drawing/2014/main" id="{B15F85B1-10DB-F9E2-9163-1826B89FBFE1}"/>
              </a:ext>
            </a:extLst>
          </p:cNvPr>
          <p:cNvSpPr txBox="1"/>
          <p:nvPr/>
        </p:nvSpPr>
        <p:spPr>
          <a:xfrm>
            <a:off x="503583" y="6046786"/>
            <a:ext cx="5022574" cy="523220"/>
          </a:xfrm>
          <a:prstGeom prst="rect">
            <a:avLst/>
          </a:prstGeom>
          <a:noFill/>
        </p:spPr>
        <p:txBody>
          <a:bodyPr wrap="square" rtlCol="0">
            <a:spAutoFit/>
          </a:bodyPr>
          <a:lstStyle/>
          <a:p>
            <a:r>
              <a:rPr lang="en-US" sz="2800" b="1" dirty="0">
                <a:solidFill>
                  <a:schemeClr val="accent2">
                    <a:lumMod val="75000"/>
                  </a:schemeClr>
                </a:solidFill>
              </a:rPr>
              <a:t>One which is still happening</a:t>
            </a:r>
          </a:p>
        </p:txBody>
      </p:sp>
      <p:pic>
        <p:nvPicPr>
          <p:cNvPr id="12" name="Audio 11">
            <a:hlinkClick r:id="" action="ppaction://media"/>
            <a:extLst>
              <a:ext uri="{FF2B5EF4-FFF2-40B4-BE49-F238E27FC236}">
                <a16:creationId xmlns:a16="http://schemas.microsoft.com/office/drawing/2014/main" id="{05E70273-D66B-6860-A707-DEA88483344D}"/>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26148076"/>
      </p:ext>
    </p:extLst>
  </p:cSld>
  <p:clrMapOvr>
    <a:masterClrMapping/>
  </p:clrMapOvr>
  <mc:AlternateContent xmlns:mc="http://schemas.openxmlformats.org/markup-compatibility/2006" xmlns:p14="http://schemas.microsoft.com/office/powerpoint/2010/main">
    <mc:Choice Requires="p14">
      <p:transition spd="slow" p14:dur="2000" advTm="74128"/>
    </mc:Choice>
    <mc:Fallback xmlns="">
      <p:transition spd="slow" advTm="74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anim calcmode="lin" valueType="num">
                                      <p:cBhvr>
                                        <p:cTn id="1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1000"/>
                                        <p:tgtEl>
                                          <p:spTgt spid="5">
                                            <p:txEl>
                                              <p:pRg st="0" end="0"/>
                                            </p:txEl>
                                          </p:spTgt>
                                        </p:tgtEl>
                                      </p:cBhvr>
                                    </p:animEffect>
                                    <p:anim calcmode="lin" valueType="num">
                                      <p:cBhvr>
                                        <p:cTn id="2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1BC05A-252C-67BD-440B-F8F9BB692693}"/>
              </a:ext>
            </a:extLst>
          </p:cNvPr>
          <p:cNvSpPr>
            <a:spLocks noGrp="1"/>
          </p:cNvSpPr>
          <p:nvPr>
            <p:ph idx="1"/>
          </p:nvPr>
        </p:nvSpPr>
        <p:spPr>
          <a:xfrm>
            <a:off x="172278" y="172278"/>
            <a:ext cx="11860695" cy="6546574"/>
          </a:xfrm>
        </p:spPr>
        <p:txBody>
          <a:bodyPr>
            <a:normAutofit/>
          </a:bodyPr>
          <a:lstStyle/>
          <a:p>
            <a:pPr marL="0" indent="0" algn="ctr">
              <a:buNone/>
            </a:pPr>
            <a:r>
              <a:rPr lang="en-US" b="1" dirty="0">
                <a:solidFill>
                  <a:schemeClr val="accent6">
                    <a:lumMod val="75000"/>
                  </a:schemeClr>
                </a:solidFill>
              </a:rPr>
              <a:t>Present perfect continuous for unfinished actions</a:t>
            </a:r>
          </a:p>
          <a:p>
            <a:pPr>
              <a:buFont typeface="Wingdings" panose="05000000000000000000" pitchFamily="2" charset="2"/>
              <a:buChar char="Ø"/>
            </a:pPr>
            <a:r>
              <a:rPr lang="en-US" b="1" dirty="0"/>
              <a:t>How long have you been learning English? </a:t>
            </a:r>
          </a:p>
          <a:p>
            <a:pPr>
              <a:buFont typeface="Wingdings" panose="05000000000000000000" pitchFamily="2" charset="2"/>
              <a:buChar char="Ø"/>
            </a:pPr>
            <a:r>
              <a:rPr lang="en-US" b="1" dirty="0"/>
              <a:t>He's been working here since April. </a:t>
            </a:r>
          </a:p>
          <a:p>
            <a:pPr>
              <a:buFont typeface="Wingdings" panose="05000000000000000000" pitchFamily="2" charset="2"/>
              <a:buChar char="Ø"/>
            </a:pPr>
            <a:r>
              <a:rPr lang="en-US" b="1" dirty="0"/>
              <a:t>They’ve been going out together for three years.</a:t>
            </a:r>
          </a:p>
          <a:p>
            <a:pPr>
              <a:buFont typeface="Wingdings" panose="05000000000000000000" pitchFamily="2" charset="2"/>
              <a:buChar char="ü"/>
            </a:pPr>
            <a:r>
              <a:rPr lang="en-US" dirty="0"/>
              <a:t>have / has been + verb + -</a:t>
            </a:r>
            <a:r>
              <a:rPr lang="en-US" dirty="0" err="1"/>
              <a:t>ing</a:t>
            </a:r>
            <a:endParaRPr lang="en-US" dirty="0"/>
          </a:p>
          <a:p>
            <a:pPr>
              <a:buFont typeface="Wingdings" panose="05000000000000000000" pitchFamily="2" charset="2"/>
              <a:buChar char="ü"/>
            </a:pPr>
            <a:r>
              <a:rPr lang="en-US" dirty="0"/>
              <a:t>Use the present perfect continuous with for and since with action verbs (e.g. learn, go, etc.).</a:t>
            </a:r>
          </a:p>
          <a:p>
            <a:pPr>
              <a:buFont typeface="Wingdings" panose="05000000000000000000" pitchFamily="2" charset="2"/>
              <a:buChar char="ü"/>
            </a:pPr>
            <a:r>
              <a:rPr lang="en-US" dirty="0"/>
              <a:t> With non-action verbs (e.g. know, be, etc.) use the present perfect simple NOT the present perfect continuous with for and since.</a:t>
            </a:r>
          </a:p>
          <a:p>
            <a:pPr lvl="1"/>
            <a:r>
              <a:rPr lang="en-US" dirty="0"/>
              <a:t>I’ve known her for ages. Not </a:t>
            </a:r>
            <a:r>
              <a:rPr lang="en-US" strike="sngStrike" dirty="0"/>
              <a:t>I’ve been knowing her for ages.</a:t>
            </a:r>
          </a:p>
          <a:p>
            <a:pPr>
              <a:buFont typeface="Wingdings" panose="05000000000000000000" pitchFamily="2" charset="2"/>
              <a:buChar char="ü"/>
            </a:pPr>
            <a:r>
              <a:rPr lang="en-US" dirty="0"/>
              <a:t>With </a:t>
            </a:r>
            <a:r>
              <a:rPr lang="en-US" i="1" dirty="0"/>
              <a:t>live </a:t>
            </a:r>
            <a:r>
              <a:rPr lang="en-US" dirty="0"/>
              <a:t> and </a:t>
            </a:r>
            <a:r>
              <a:rPr lang="en-US" i="1" dirty="0"/>
              <a:t>work </a:t>
            </a:r>
            <a:r>
              <a:rPr lang="en-US" dirty="0"/>
              <a:t> you can use the present perfect simple or continuous with for and since </a:t>
            </a:r>
          </a:p>
          <a:p>
            <a:pPr lvl="1"/>
            <a:r>
              <a:rPr lang="en-US" dirty="0"/>
              <a:t>I've been living here for six months. </a:t>
            </a:r>
          </a:p>
          <a:p>
            <a:pPr lvl="1"/>
            <a:r>
              <a:rPr lang="en-US" dirty="0"/>
              <a:t>I've lived here for six months.</a:t>
            </a:r>
          </a:p>
          <a:p>
            <a:pPr>
              <a:buFont typeface="Wingdings" panose="05000000000000000000" pitchFamily="2" charset="2"/>
              <a:buChar char="ü"/>
            </a:pPr>
            <a:endParaRPr lang="ar-SA" dirty="0"/>
          </a:p>
          <a:p>
            <a:pPr marL="0" indent="0">
              <a:buNone/>
            </a:pPr>
            <a:endParaRPr lang="en-US" dirty="0"/>
          </a:p>
          <a:p>
            <a:pPr marL="0" indent="0">
              <a:buNone/>
            </a:pPr>
            <a:endParaRPr lang="en-US" b="1" dirty="0">
              <a:solidFill>
                <a:schemeClr val="accent6">
                  <a:lumMod val="75000"/>
                </a:schemeClr>
              </a:solidFill>
            </a:endParaRPr>
          </a:p>
          <a:p>
            <a:pPr marL="0" indent="0">
              <a:buNone/>
            </a:pPr>
            <a:endParaRPr lang="en-US" b="1" dirty="0"/>
          </a:p>
        </p:txBody>
      </p:sp>
      <p:pic>
        <p:nvPicPr>
          <p:cNvPr id="4" name="Audio 3">
            <a:hlinkClick r:id="" action="ppaction://media"/>
            <a:extLst>
              <a:ext uri="{FF2B5EF4-FFF2-40B4-BE49-F238E27FC236}">
                <a16:creationId xmlns:a16="http://schemas.microsoft.com/office/drawing/2014/main" id="{F78B8500-A4D0-CE9F-2F9A-7D2B3F5401B4}"/>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073124777"/>
      </p:ext>
    </p:extLst>
  </p:cSld>
  <p:clrMapOvr>
    <a:masterClrMapping/>
  </p:clrMapOvr>
  <mc:AlternateContent xmlns:mc="http://schemas.openxmlformats.org/markup-compatibility/2006" xmlns:p14="http://schemas.microsoft.com/office/powerpoint/2010/main">
    <mc:Choice Requires="p14">
      <p:transition spd="slow" p14:dur="2000" advTm="91729"/>
    </mc:Choice>
    <mc:Fallback xmlns="">
      <p:transition spd="slow" advTm="91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500"/>
                                        <p:tgtEl>
                                          <p:spTgt spid="3">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6311C1-EF41-B606-5EC3-D3E2171CEB69}"/>
              </a:ext>
            </a:extLst>
          </p:cNvPr>
          <p:cNvSpPr>
            <a:spLocks noGrp="1"/>
          </p:cNvSpPr>
          <p:nvPr>
            <p:ph idx="1"/>
          </p:nvPr>
        </p:nvSpPr>
        <p:spPr>
          <a:xfrm>
            <a:off x="838200" y="768626"/>
            <a:ext cx="10515600" cy="5408337"/>
          </a:xfrm>
        </p:spPr>
        <p:txBody>
          <a:bodyPr>
            <a:normAutofit/>
          </a:bodyPr>
          <a:lstStyle/>
          <a:p>
            <a:pPr>
              <a:lnSpc>
                <a:spcPct val="150000"/>
              </a:lnSpc>
              <a:buFont typeface="Wingdings" panose="05000000000000000000" pitchFamily="2" charset="2"/>
              <a:buChar char="ü"/>
            </a:pPr>
            <a:r>
              <a:rPr lang="en-US" dirty="0"/>
              <a:t>Use the present perfect continuous for actions which have been going on very recently.</a:t>
            </a:r>
          </a:p>
          <a:p>
            <a:pPr lvl="1">
              <a:lnSpc>
                <a:spcPct val="150000"/>
              </a:lnSpc>
            </a:pPr>
            <a:r>
              <a:rPr lang="en-US" sz="2800" b="1" dirty="0"/>
              <a:t>A</a:t>
            </a:r>
            <a:r>
              <a:rPr lang="en-US" sz="2800" dirty="0"/>
              <a:t> </a:t>
            </a:r>
            <a:r>
              <a:rPr lang="ar-SA" sz="2800" dirty="0"/>
              <a:t>    </a:t>
            </a:r>
            <a:r>
              <a:rPr lang="en-US" sz="2800" dirty="0"/>
              <a:t>Your eyes are red. Have you been crying?</a:t>
            </a:r>
          </a:p>
          <a:p>
            <a:pPr lvl="1">
              <a:lnSpc>
                <a:spcPct val="150000"/>
              </a:lnSpc>
            </a:pPr>
            <a:r>
              <a:rPr lang="en-US" sz="2800" b="1" dirty="0"/>
              <a:t>B </a:t>
            </a:r>
            <a:r>
              <a:rPr lang="ar-SA" sz="2800" b="1" dirty="0"/>
              <a:t>    </a:t>
            </a:r>
            <a:r>
              <a:rPr lang="en-US" sz="2800" dirty="0"/>
              <a:t>No, I’ve been cutting onions.</a:t>
            </a:r>
          </a:p>
          <a:p>
            <a:pPr marL="0" indent="0">
              <a:lnSpc>
                <a:spcPct val="150000"/>
              </a:lnSpc>
              <a:buNone/>
            </a:pPr>
            <a:endParaRPr lang="en-US" dirty="0"/>
          </a:p>
          <a:p>
            <a:pPr>
              <a:lnSpc>
                <a:spcPct val="150000"/>
              </a:lnSpc>
              <a:buFont typeface="Wingdings" panose="05000000000000000000" pitchFamily="2" charset="2"/>
              <a:buChar char="ü"/>
            </a:pPr>
            <a:endParaRPr lang="en-US" dirty="0"/>
          </a:p>
        </p:txBody>
      </p:sp>
      <p:pic>
        <p:nvPicPr>
          <p:cNvPr id="2" name="Audio 1">
            <a:hlinkClick r:id="" action="ppaction://media"/>
            <a:extLst>
              <a:ext uri="{FF2B5EF4-FFF2-40B4-BE49-F238E27FC236}">
                <a16:creationId xmlns:a16="http://schemas.microsoft.com/office/drawing/2014/main" id="{E44470FA-86A3-B8C8-C26A-43634DD94D89}"/>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560704693"/>
      </p:ext>
    </p:extLst>
  </p:cSld>
  <p:clrMapOvr>
    <a:masterClrMapping/>
  </p:clrMapOvr>
  <mc:AlternateContent xmlns:mc="http://schemas.openxmlformats.org/markup-compatibility/2006" xmlns:p14="http://schemas.microsoft.com/office/powerpoint/2010/main">
    <mc:Choice Requires="p14">
      <p:transition spd="slow" p14:dur="2000" advTm="42595"/>
    </mc:Choice>
    <mc:Fallback xmlns="">
      <p:transition spd="slow" advTm="42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D833EB-DB09-5035-1CF7-509C3CA6C4D2}"/>
              </a:ext>
            </a:extLst>
          </p:cNvPr>
          <p:cNvSpPr>
            <a:spLocks noGrp="1"/>
          </p:cNvSpPr>
          <p:nvPr>
            <p:ph idx="1"/>
          </p:nvPr>
        </p:nvSpPr>
        <p:spPr>
          <a:xfrm>
            <a:off x="838200" y="596348"/>
            <a:ext cx="10515600" cy="5580615"/>
          </a:xfrm>
        </p:spPr>
        <p:txBody>
          <a:bodyPr/>
          <a:lstStyle/>
          <a:p>
            <a:pPr marL="0" indent="0">
              <a:buNone/>
            </a:pPr>
            <a:r>
              <a:rPr lang="en-US" b="1" dirty="0">
                <a:solidFill>
                  <a:schemeClr val="accent6">
                    <a:lumMod val="75000"/>
                  </a:schemeClr>
                </a:solidFill>
              </a:rPr>
              <a:t>Make sentences with the present perfect continuous (and </a:t>
            </a:r>
            <a:r>
              <a:rPr lang="en-US" b="1" i="1" dirty="0">
                <a:solidFill>
                  <a:schemeClr val="accent6">
                    <a:lumMod val="75000"/>
                  </a:schemeClr>
                </a:solidFill>
              </a:rPr>
              <a:t>for</a:t>
            </a:r>
            <a:r>
              <a:rPr lang="en-US" b="1" dirty="0">
                <a:solidFill>
                  <a:schemeClr val="accent6">
                    <a:lumMod val="75000"/>
                  </a:schemeClr>
                </a:solidFill>
              </a:rPr>
              <a:t>/ </a:t>
            </a:r>
            <a:r>
              <a:rPr lang="en-US" b="1" i="1" dirty="0">
                <a:solidFill>
                  <a:schemeClr val="accent6">
                    <a:lumMod val="75000"/>
                  </a:schemeClr>
                </a:solidFill>
              </a:rPr>
              <a:t>since</a:t>
            </a:r>
            <a:r>
              <a:rPr lang="en-US" b="1" dirty="0">
                <a:solidFill>
                  <a:schemeClr val="accent6">
                    <a:lumMod val="75000"/>
                  </a:schemeClr>
                </a:solidFill>
              </a:rPr>
              <a:t> if necessary). </a:t>
            </a:r>
            <a:endParaRPr lang="en-US" dirty="0"/>
          </a:p>
          <a:p>
            <a:pPr marL="0" indent="0">
              <a:buNone/>
            </a:pPr>
            <a:r>
              <a:rPr lang="en-US" sz="3200" b="1" dirty="0"/>
              <a:t>1. </a:t>
            </a:r>
            <a:r>
              <a:rPr lang="en-US" sz="3200" dirty="0"/>
              <a:t>she / work / here / 2003. </a:t>
            </a:r>
          </a:p>
          <a:p>
            <a:pPr marL="0" indent="0">
              <a:buNone/>
            </a:pPr>
            <a:r>
              <a:rPr lang="en-US" sz="3200" b="1" dirty="0">
                <a:solidFill>
                  <a:schemeClr val="accent2">
                    <a:lumMod val="75000"/>
                  </a:schemeClr>
                </a:solidFill>
              </a:rPr>
              <a:t>She has been working here since 2003.</a:t>
            </a:r>
          </a:p>
          <a:p>
            <a:pPr marL="0" indent="0">
              <a:buNone/>
            </a:pPr>
            <a:r>
              <a:rPr lang="en-US" sz="3200" b="1" dirty="0"/>
              <a:t>2. </a:t>
            </a:r>
            <a:r>
              <a:rPr lang="en-US" sz="3200" dirty="0"/>
              <a:t>how / long / they / go out / together?</a:t>
            </a:r>
          </a:p>
          <a:p>
            <a:pPr marL="0" indent="0">
              <a:buNone/>
            </a:pPr>
            <a:r>
              <a:rPr lang="en-US" sz="3200" b="1" dirty="0">
                <a:solidFill>
                  <a:schemeClr val="accent2">
                    <a:lumMod val="75000"/>
                  </a:schemeClr>
                </a:solidFill>
              </a:rPr>
              <a:t>How long have they been going out together?</a:t>
            </a:r>
          </a:p>
          <a:p>
            <a:pPr marL="0" indent="0">
              <a:buNone/>
            </a:pPr>
            <a:r>
              <a:rPr lang="en-US" sz="3200" b="1" dirty="0"/>
              <a:t>3. </a:t>
            </a:r>
            <a:r>
              <a:rPr lang="en-US" sz="3200" dirty="0"/>
              <a:t>he / not / feel / very well/ recently.</a:t>
            </a:r>
          </a:p>
          <a:p>
            <a:pPr marL="0" indent="0">
              <a:buNone/>
            </a:pPr>
            <a:r>
              <a:rPr lang="en-US" sz="3200" b="1" dirty="0">
                <a:solidFill>
                  <a:schemeClr val="accent2">
                    <a:lumMod val="75000"/>
                  </a:schemeClr>
                </a:solidFill>
              </a:rPr>
              <a:t>He hasn’t been feeling well recently.</a:t>
            </a:r>
          </a:p>
          <a:p>
            <a:pPr marL="0" indent="0">
              <a:buNone/>
            </a:pPr>
            <a:r>
              <a:rPr lang="en-US" sz="3200" b="1" dirty="0"/>
              <a:t>4. </a:t>
            </a:r>
            <a:r>
              <a:rPr lang="en-US" sz="3200" dirty="0"/>
              <a:t>you/ wait / a long time?</a:t>
            </a:r>
          </a:p>
          <a:p>
            <a:pPr marL="0" indent="0">
              <a:buNone/>
            </a:pPr>
            <a:r>
              <a:rPr lang="en-US" sz="3200" b="1" dirty="0">
                <a:solidFill>
                  <a:schemeClr val="accent2">
                    <a:lumMod val="75000"/>
                  </a:schemeClr>
                </a:solidFill>
              </a:rPr>
              <a:t>Have you been waiting for a long time?</a:t>
            </a:r>
          </a:p>
          <a:p>
            <a:pPr marL="0" indent="0">
              <a:buNone/>
            </a:pPr>
            <a:endParaRPr lang="en-US" dirty="0"/>
          </a:p>
          <a:p>
            <a:pPr marL="0" indent="0">
              <a:buNone/>
            </a:pPr>
            <a:endParaRPr lang="en-US" dirty="0"/>
          </a:p>
        </p:txBody>
      </p:sp>
      <p:pic>
        <p:nvPicPr>
          <p:cNvPr id="8" name="Audio 7">
            <a:hlinkClick r:id="" action="ppaction://media"/>
            <a:extLst>
              <a:ext uri="{FF2B5EF4-FFF2-40B4-BE49-F238E27FC236}">
                <a16:creationId xmlns:a16="http://schemas.microsoft.com/office/drawing/2014/main" id="{5CCBAAC1-E055-FB60-7B08-3E55803CBB11}"/>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247642583"/>
      </p:ext>
    </p:extLst>
  </p:cSld>
  <p:clrMapOvr>
    <a:masterClrMapping/>
  </p:clrMapOvr>
  <mc:AlternateContent xmlns:mc="http://schemas.openxmlformats.org/markup-compatibility/2006" xmlns:p14="http://schemas.microsoft.com/office/powerpoint/2010/main">
    <mc:Choice Requires="p14">
      <p:transition spd="slow" p14:dur="2000" advTm="53206"/>
    </mc:Choice>
    <mc:Fallback xmlns="">
      <p:transition spd="slow" advTm="53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anim calcmode="lin" valueType="num">
                                      <p:cBhvr>
                                        <p:cTn id="1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anim calcmode="lin" valueType="num">
                                      <p:cBhvr>
                                        <p:cTn id="1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1000"/>
                                        <p:tgtEl>
                                          <p:spTgt spid="3">
                                            <p:txEl>
                                              <p:pRg st="6" end="6"/>
                                            </p:txEl>
                                          </p:spTgt>
                                        </p:tgtEl>
                                      </p:cBhvr>
                                    </p:animEffect>
                                    <p:anim calcmode="lin" valueType="num">
                                      <p:cBhvr>
                                        <p:cTn id="2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1000"/>
                                        <p:tgtEl>
                                          <p:spTgt spid="3">
                                            <p:txEl>
                                              <p:pRg st="8" end="8"/>
                                            </p:txEl>
                                          </p:spTgt>
                                        </p:tgtEl>
                                      </p:cBhvr>
                                    </p:animEffect>
                                    <p:anim calcmode="lin" valueType="num">
                                      <p:cBhvr>
                                        <p:cTn id="3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D833EB-DB09-5035-1CF7-509C3CA6C4D2}"/>
              </a:ext>
            </a:extLst>
          </p:cNvPr>
          <p:cNvSpPr>
            <a:spLocks noGrp="1"/>
          </p:cNvSpPr>
          <p:nvPr>
            <p:ph idx="1"/>
          </p:nvPr>
        </p:nvSpPr>
        <p:spPr>
          <a:xfrm>
            <a:off x="838200" y="596348"/>
            <a:ext cx="10515600" cy="5580615"/>
          </a:xfrm>
        </p:spPr>
        <p:txBody>
          <a:bodyPr/>
          <a:lstStyle/>
          <a:p>
            <a:pPr marL="0" indent="0">
              <a:buNone/>
            </a:pPr>
            <a:r>
              <a:rPr lang="en-US" b="1" dirty="0">
                <a:solidFill>
                  <a:schemeClr val="accent6">
                    <a:lumMod val="75000"/>
                  </a:schemeClr>
                </a:solidFill>
              </a:rPr>
              <a:t>Make sentences with the present perfect continuous (and </a:t>
            </a:r>
            <a:r>
              <a:rPr lang="en-US" b="1" i="1" dirty="0">
                <a:solidFill>
                  <a:schemeClr val="accent6">
                    <a:lumMod val="75000"/>
                  </a:schemeClr>
                </a:solidFill>
              </a:rPr>
              <a:t>for</a:t>
            </a:r>
            <a:r>
              <a:rPr lang="en-US" b="1" dirty="0">
                <a:solidFill>
                  <a:schemeClr val="accent6">
                    <a:lumMod val="75000"/>
                  </a:schemeClr>
                </a:solidFill>
              </a:rPr>
              <a:t>/ </a:t>
            </a:r>
            <a:r>
              <a:rPr lang="en-US" b="1" i="1" dirty="0">
                <a:solidFill>
                  <a:schemeClr val="accent6">
                    <a:lumMod val="75000"/>
                  </a:schemeClr>
                </a:solidFill>
              </a:rPr>
              <a:t>since</a:t>
            </a:r>
            <a:r>
              <a:rPr lang="en-US" b="1" dirty="0">
                <a:solidFill>
                  <a:schemeClr val="accent6">
                    <a:lumMod val="75000"/>
                  </a:schemeClr>
                </a:solidFill>
              </a:rPr>
              <a:t> if necessary). </a:t>
            </a:r>
            <a:endParaRPr lang="en-US" dirty="0"/>
          </a:p>
          <a:p>
            <a:pPr marL="0" indent="0">
              <a:buNone/>
            </a:pPr>
            <a:r>
              <a:rPr lang="en-US" sz="3200" b="1" dirty="0"/>
              <a:t>5. </a:t>
            </a:r>
            <a:r>
              <a:rPr lang="en-US" sz="3200" dirty="0"/>
              <a:t>I  / study / English / two years. </a:t>
            </a:r>
          </a:p>
          <a:p>
            <a:pPr marL="0" indent="0">
              <a:buNone/>
            </a:pPr>
            <a:r>
              <a:rPr lang="en-US" sz="3200" b="1" dirty="0">
                <a:solidFill>
                  <a:schemeClr val="accent2">
                    <a:lumMod val="75000"/>
                  </a:schemeClr>
                </a:solidFill>
              </a:rPr>
              <a:t>I have been studying English for two years.</a:t>
            </a:r>
          </a:p>
          <a:p>
            <a:pPr marL="0" indent="0">
              <a:buNone/>
            </a:pPr>
            <a:r>
              <a:rPr lang="en-US" sz="3200" b="1" dirty="0"/>
              <a:t>6. </a:t>
            </a:r>
            <a:r>
              <a:rPr lang="en-US" sz="3200" dirty="0"/>
              <a:t>you / read / that book / months!</a:t>
            </a:r>
          </a:p>
          <a:p>
            <a:pPr marL="0" indent="0">
              <a:buNone/>
            </a:pPr>
            <a:r>
              <a:rPr lang="en-US" sz="3200" b="1" dirty="0">
                <a:solidFill>
                  <a:schemeClr val="accent2">
                    <a:lumMod val="75000"/>
                  </a:schemeClr>
                </a:solidFill>
              </a:rPr>
              <a:t>You have been reading that book for months!</a:t>
            </a:r>
          </a:p>
          <a:p>
            <a:pPr marL="0" indent="0">
              <a:buNone/>
            </a:pPr>
            <a:r>
              <a:rPr lang="en-US" sz="3200" b="1" dirty="0"/>
              <a:t>7. </a:t>
            </a:r>
            <a:r>
              <a:rPr lang="en-US" sz="3200" dirty="0"/>
              <a:t>we / not / spend / much / time / together.</a:t>
            </a:r>
          </a:p>
          <a:p>
            <a:pPr marL="0" indent="0">
              <a:buNone/>
            </a:pPr>
            <a:r>
              <a:rPr lang="en-US" sz="3200" b="1" dirty="0">
                <a:solidFill>
                  <a:schemeClr val="accent2">
                    <a:lumMod val="75000"/>
                  </a:schemeClr>
                </a:solidFill>
              </a:rPr>
              <a:t>We haven’t been spending much time together.</a:t>
            </a:r>
          </a:p>
          <a:p>
            <a:pPr marL="0" indent="0">
              <a:buNone/>
            </a:pPr>
            <a:r>
              <a:rPr lang="en-US" sz="3200" b="1" dirty="0"/>
              <a:t>8. </a:t>
            </a:r>
            <a:r>
              <a:rPr lang="en-US" sz="3200" dirty="0"/>
              <a:t>I / rent / this flat / three years.</a:t>
            </a:r>
          </a:p>
          <a:p>
            <a:pPr marL="0" indent="0">
              <a:buNone/>
            </a:pPr>
            <a:r>
              <a:rPr lang="en-US" sz="3200" b="1" dirty="0">
                <a:solidFill>
                  <a:schemeClr val="accent2">
                    <a:lumMod val="75000"/>
                  </a:schemeClr>
                </a:solidFill>
              </a:rPr>
              <a:t>I have been renting this flat for three years.</a:t>
            </a:r>
          </a:p>
          <a:p>
            <a:pPr marL="0" indent="0">
              <a:buNone/>
            </a:pPr>
            <a:endParaRPr lang="en-US" dirty="0"/>
          </a:p>
          <a:p>
            <a:pPr marL="0" indent="0">
              <a:buNone/>
            </a:pPr>
            <a:endParaRPr lang="en-US" dirty="0"/>
          </a:p>
        </p:txBody>
      </p:sp>
      <p:pic>
        <p:nvPicPr>
          <p:cNvPr id="2" name="Audio 1">
            <a:hlinkClick r:id="" action="ppaction://media"/>
            <a:extLst>
              <a:ext uri="{FF2B5EF4-FFF2-40B4-BE49-F238E27FC236}">
                <a16:creationId xmlns:a16="http://schemas.microsoft.com/office/drawing/2014/main" id="{48C48B81-0070-CA32-0FB4-6421DB854E5E}"/>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394287254"/>
      </p:ext>
    </p:extLst>
  </p:cSld>
  <p:clrMapOvr>
    <a:masterClrMapping/>
  </p:clrMapOvr>
  <mc:AlternateContent xmlns:mc="http://schemas.openxmlformats.org/markup-compatibility/2006" xmlns:p14="http://schemas.microsoft.com/office/powerpoint/2010/main">
    <mc:Choice Requires="p14">
      <p:transition spd="slow" p14:dur="2000" advTm="35675"/>
    </mc:Choice>
    <mc:Fallback xmlns="">
      <p:transition spd="slow" advTm="35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anim calcmode="lin" valueType="num">
                                      <p:cBhvr>
                                        <p:cTn id="1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anim calcmode="lin" valueType="num">
                                      <p:cBhvr>
                                        <p:cTn id="1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1000"/>
                                        <p:tgtEl>
                                          <p:spTgt spid="3">
                                            <p:txEl>
                                              <p:pRg st="6" end="6"/>
                                            </p:txEl>
                                          </p:spTgt>
                                        </p:tgtEl>
                                      </p:cBhvr>
                                    </p:animEffect>
                                    <p:anim calcmode="lin" valueType="num">
                                      <p:cBhvr>
                                        <p:cTn id="2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1000"/>
                                        <p:tgtEl>
                                          <p:spTgt spid="3">
                                            <p:txEl>
                                              <p:pRg st="8" end="8"/>
                                            </p:txEl>
                                          </p:spTgt>
                                        </p:tgtEl>
                                      </p:cBhvr>
                                    </p:animEffect>
                                    <p:anim calcmode="lin" valueType="num">
                                      <p:cBhvr>
                                        <p:cTn id="3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D833EB-DB09-5035-1CF7-509C3CA6C4D2}"/>
              </a:ext>
            </a:extLst>
          </p:cNvPr>
          <p:cNvSpPr>
            <a:spLocks noGrp="1"/>
          </p:cNvSpPr>
          <p:nvPr>
            <p:ph idx="1"/>
          </p:nvPr>
        </p:nvSpPr>
        <p:spPr>
          <a:xfrm>
            <a:off x="838200" y="596348"/>
            <a:ext cx="10515600" cy="5580615"/>
          </a:xfrm>
        </p:spPr>
        <p:txBody>
          <a:bodyPr/>
          <a:lstStyle/>
          <a:p>
            <a:pPr marL="0" indent="0">
              <a:buNone/>
            </a:pPr>
            <a:r>
              <a:rPr lang="en-US" b="1" dirty="0">
                <a:solidFill>
                  <a:schemeClr val="accent6">
                    <a:lumMod val="75000"/>
                  </a:schemeClr>
                </a:solidFill>
              </a:rPr>
              <a:t>Make sentences with the present perfect continuous (and </a:t>
            </a:r>
            <a:r>
              <a:rPr lang="en-US" b="1" i="1" dirty="0">
                <a:solidFill>
                  <a:schemeClr val="accent6">
                    <a:lumMod val="75000"/>
                  </a:schemeClr>
                </a:solidFill>
              </a:rPr>
              <a:t>for</a:t>
            </a:r>
            <a:r>
              <a:rPr lang="en-US" b="1" dirty="0">
                <a:solidFill>
                  <a:schemeClr val="accent6">
                    <a:lumMod val="75000"/>
                  </a:schemeClr>
                </a:solidFill>
              </a:rPr>
              <a:t>/ </a:t>
            </a:r>
            <a:r>
              <a:rPr lang="en-US" b="1" i="1" dirty="0">
                <a:solidFill>
                  <a:schemeClr val="accent6">
                    <a:lumMod val="75000"/>
                  </a:schemeClr>
                </a:solidFill>
              </a:rPr>
              <a:t>since</a:t>
            </a:r>
            <a:r>
              <a:rPr lang="en-US" b="1" dirty="0">
                <a:solidFill>
                  <a:schemeClr val="accent6">
                    <a:lumMod val="75000"/>
                  </a:schemeClr>
                </a:solidFill>
              </a:rPr>
              <a:t> if necessary). </a:t>
            </a:r>
          </a:p>
          <a:p>
            <a:pPr marL="0" indent="0">
              <a:buNone/>
            </a:pPr>
            <a:endParaRPr lang="en-US" dirty="0"/>
          </a:p>
          <a:p>
            <a:pPr marL="0" indent="0">
              <a:buNone/>
            </a:pPr>
            <a:r>
              <a:rPr lang="en-US" sz="3200" b="1" dirty="0"/>
              <a:t>9. </a:t>
            </a:r>
            <a:r>
              <a:rPr lang="en-US" sz="3200" dirty="0"/>
              <a:t>the lift  / not / work / 10 o’clock. </a:t>
            </a:r>
          </a:p>
          <a:p>
            <a:pPr marL="0" indent="0">
              <a:buNone/>
            </a:pPr>
            <a:r>
              <a:rPr lang="en-US" sz="3200" b="1" dirty="0">
                <a:solidFill>
                  <a:schemeClr val="accent2">
                    <a:lumMod val="75000"/>
                  </a:schemeClr>
                </a:solidFill>
              </a:rPr>
              <a:t>The lift hasn’t been working since 10 o’clock.</a:t>
            </a:r>
          </a:p>
          <a:p>
            <a:pPr marL="0" indent="0">
              <a:buNone/>
            </a:pPr>
            <a:endParaRPr lang="en-US" sz="3200" b="1" dirty="0">
              <a:solidFill>
                <a:schemeClr val="accent2">
                  <a:lumMod val="75000"/>
                </a:schemeClr>
              </a:solidFill>
            </a:endParaRPr>
          </a:p>
          <a:p>
            <a:pPr marL="0" indent="0">
              <a:buNone/>
            </a:pPr>
            <a:r>
              <a:rPr lang="en-US" sz="3200" b="1" dirty="0"/>
              <a:t>10. </a:t>
            </a:r>
            <a:r>
              <a:rPr lang="en-US" sz="3200" dirty="0"/>
              <a:t>she / work / here / a long time?</a:t>
            </a:r>
          </a:p>
          <a:p>
            <a:pPr marL="0" indent="0">
              <a:buNone/>
            </a:pPr>
            <a:r>
              <a:rPr lang="en-US" sz="3200" b="1" dirty="0">
                <a:solidFill>
                  <a:schemeClr val="accent2">
                    <a:lumMod val="75000"/>
                  </a:schemeClr>
                </a:solidFill>
              </a:rPr>
              <a:t>Has she been working here for a long time?</a:t>
            </a:r>
          </a:p>
          <a:p>
            <a:pPr marL="0" indent="0">
              <a:buNone/>
            </a:pPr>
            <a:endParaRPr lang="en-US" dirty="0"/>
          </a:p>
        </p:txBody>
      </p:sp>
      <p:pic>
        <p:nvPicPr>
          <p:cNvPr id="5" name="Audio 4">
            <a:hlinkClick r:id="" action="ppaction://media"/>
            <a:extLst>
              <a:ext uri="{FF2B5EF4-FFF2-40B4-BE49-F238E27FC236}">
                <a16:creationId xmlns:a16="http://schemas.microsoft.com/office/drawing/2014/main" id="{1CC72838-B546-0774-0246-C0B0F8D41B12}"/>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319856763"/>
      </p:ext>
    </p:extLst>
  </p:cSld>
  <p:clrMapOvr>
    <a:masterClrMapping/>
  </p:clrMapOvr>
  <mc:AlternateContent xmlns:mc="http://schemas.openxmlformats.org/markup-compatibility/2006" xmlns:p14="http://schemas.microsoft.com/office/powerpoint/2010/main">
    <mc:Choice Requires="p14">
      <p:transition spd="slow" p14:dur="2000" advTm="14545"/>
    </mc:Choice>
    <mc:Fallback xmlns="">
      <p:transition spd="slow" advTm="14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1000"/>
                                        <p:tgtEl>
                                          <p:spTgt spid="3">
                                            <p:txEl>
                                              <p:pRg st="3" end="3"/>
                                            </p:txEl>
                                          </p:spTgt>
                                        </p:tgtEl>
                                      </p:cBhvr>
                                    </p:animEffect>
                                    <p:anim calcmode="lin" valueType="num">
                                      <p:cBhvr>
                                        <p:cTn id="1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1000"/>
                                        <p:tgtEl>
                                          <p:spTgt spid="3">
                                            <p:txEl>
                                              <p:pRg st="6" end="6"/>
                                            </p:txEl>
                                          </p:spTgt>
                                        </p:tgtEl>
                                      </p:cBhvr>
                                    </p:animEffect>
                                    <p:anim calcmode="lin" valueType="num">
                                      <p:cBhvr>
                                        <p:cTn id="1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BBC6CF-F1A4-7473-9285-2C649694F125}"/>
              </a:ext>
            </a:extLst>
          </p:cNvPr>
          <p:cNvSpPr>
            <a:spLocks noGrp="1"/>
          </p:cNvSpPr>
          <p:nvPr>
            <p:ph idx="1"/>
          </p:nvPr>
        </p:nvSpPr>
        <p:spPr>
          <a:xfrm>
            <a:off x="212035" y="212035"/>
            <a:ext cx="11714922" cy="6414052"/>
          </a:xfrm>
        </p:spPr>
        <p:txBody>
          <a:bodyPr/>
          <a:lstStyle/>
          <a:p>
            <a:pPr marL="0" indent="0">
              <a:buNone/>
            </a:pPr>
            <a:r>
              <a:rPr lang="en-US" b="1" dirty="0">
                <a:solidFill>
                  <a:schemeClr val="accent6">
                    <a:lumMod val="75000"/>
                  </a:schemeClr>
                </a:solidFill>
              </a:rPr>
              <a:t>Complete with a verb from the list in the present perfect continuous.</a:t>
            </a:r>
          </a:p>
          <a:p>
            <a:pPr marL="0" indent="0" algn="ctr">
              <a:buNone/>
            </a:pPr>
            <a:r>
              <a:rPr lang="en-US" b="1" dirty="0"/>
              <a:t>bark       cry 		eat 	shop       not sleep       watch</a:t>
            </a:r>
          </a:p>
          <a:p>
            <a:pPr marL="0" indent="0">
              <a:buNone/>
            </a:pPr>
            <a:r>
              <a:rPr lang="en-US" b="1" dirty="0"/>
              <a:t>1. </a:t>
            </a:r>
            <a:r>
              <a:rPr lang="en-US" dirty="0"/>
              <a:t>A: Your sister's lost a lot of weight!</a:t>
            </a:r>
          </a:p>
          <a:p>
            <a:pPr marL="0" indent="0">
              <a:buNone/>
            </a:pPr>
            <a:r>
              <a:rPr lang="en-US" dirty="0"/>
              <a:t>    B: Yes. She _________________a lot less recently.</a:t>
            </a:r>
          </a:p>
          <a:p>
            <a:pPr marL="0" indent="0">
              <a:buNone/>
            </a:pPr>
            <a:r>
              <a:rPr lang="en-US" b="1" dirty="0"/>
              <a:t>2. </a:t>
            </a:r>
            <a:r>
              <a:rPr lang="en-US" dirty="0"/>
              <a:t>A:</a:t>
            </a:r>
            <a:r>
              <a:rPr lang="en-US" b="1" dirty="0"/>
              <a:t> </a:t>
            </a:r>
            <a:r>
              <a:rPr lang="en-US" dirty="0"/>
              <a:t>Your eyes are red. _________ you __________ ?</a:t>
            </a:r>
          </a:p>
          <a:p>
            <a:pPr marL="0" indent="0">
              <a:buNone/>
            </a:pPr>
            <a:r>
              <a:rPr lang="en-US" dirty="0"/>
              <a:t>    B: Yes. I ___________________ a sad film.</a:t>
            </a:r>
          </a:p>
          <a:p>
            <a:pPr marL="0" indent="0">
              <a:buNone/>
            </a:pPr>
            <a:r>
              <a:rPr lang="en-US" b="1" dirty="0"/>
              <a:t>3. </a:t>
            </a:r>
            <a:r>
              <a:rPr lang="en-US" dirty="0"/>
              <a:t>A: It's very late. Why aren’t you in bed?</a:t>
            </a:r>
          </a:p>
          <a:p>
            <a:pPr marL="0" indent="0">
              <a:buNone/>
            </a:pPr>
            <a:r>
              <a:rPr lang="en-US" dirty="0"/>
              <a:t>     B: I can’t sleep. That dog _______________ for the last two hours.</a:t>
            </a:r>
          </a:p>
          <a:p>
            <a:pPr marL="0" indent="0">
              <a:buNone/>
            </a:pPr>
            <a:r>
              <a:rPr lang="en-US" b="1" dirty="0"/>
              <a:t>4. </a:t>
            </a:r>
            <a:r>
              <a:rPr lang="en-US" dirty="0"/>
              <a:t>A: You look tired.	</a:t>
            </a:r>
          </a:p>
          <a:p>
            <a:pPr marL="0" indent="0">
              <a:buNone/>
            </a:pPr>
            <a:r>
              <a:rPr lang="en-US" dirty="0"/>
              <a:t>     B: I know I  _________________ well recently.</a:t>
            </a:r>
          </a:p>
          <a:p>
            <a:pPr marL="0" indent="0">
              <a:buNone/>
            </a:pPr>
            <a:r>
              <a:rPr lang="en-US" b="1" dirty="0"/>
              <a:t>5. </a:t>
            </a:r>
            <a:r>
              <a:rPr lang="en-US" dirty="0"/>
              <a:t>A: Wow! You’ve bought a lot of things.</a:t>
            </a:r>
          </a:p>
          <a:p>
            <a:pPr marL="0" indent="0">
              <a:buNone/>
            </a:pPr>
            <a:r>
              <a:rPr lang="en-US" dirty="0"/>
              <a:t>    B: Yes. We ______________all day.</a:t>
            </a:r>
          </a:p>
        </p:txBody>
      </p:sp>
      <p:sp>
        <p:nvSpPr>
          <p:cNvPr id="4" name="TextBox 3">
            <a:extLst>
              <a:ext uri="{FF2B5EF4-FFF2-40B4-BE49-F238E27FC236}">
                <a16:creationId xmlns:a16="http://schemas.microsoft.com/office/drawing/2014/main" id="{85848A40-CF3E-04B3-8B29-FC6B8BF67E46}"/>
              </a:ext>
            </a:extLst>
          </p:cNvPr>
          <p:cNvSpPr txBox="1"/>
          <p:nvPr/>
        </p:nvSpPr>
        <p:spPr>
          <a:xfrm>
            <a:off x="2319130" y="1749286"/>
            <a:ext cx="2203167" cy="461665"/>
          </a:xfrm>
          <a:prstGeom prst="rect">
            <a:avLst/>
          </a:prstGeom>
          <a:noFill/>
        </p:spPr>
        <p:txBody>
          <a:bodyPr wrap="none" rtlCol="0">
            <a:spAutoFit/>
          </a:bodyPr>
          <a:lstStyle/>
          <a:p>
            <a:r>
              <a:rPr lang="en-US" sz="2400" b="1" dirty="0">
                <a:solidFill>
                  <a:schemeClr val="accent2">
                    <a:lumMod val="75000"/>
                  </a:schemeClr>
                </a:solidFill>
              </a:rPr>
              <a:t>has been eating</a:t>
            </a:r>
          </a:p>
        </p:txBody>
      </p:sp>
      <p:sp>
        <p:nvSpPr>
          <p:cNvPr id="5" name="TextBox 4">
            <a:extLst>
              <a:ext uri="{FF2B5EF4-FFF2-40B4-BE49-F238E27FC236}">
                <a16:creationId xmlns:a16="http://schemas.microsoft.com/office/drawing/2014/main" id="{54232A15-8416-ECEA-E29B-0451636907E0}"/>
              </a:ext>
            </a:extLst>
          </p:cNvPr>
          <p:cNvSpPr txBox="1"/>
          <p:nvPr/>
        </p:nvSpPr>
        <p:spPr>
          <a:xfrm>
            <a:off x="3897792" y="2235293"/>
            <a:ext cx="825034" cy="461665"/>
          </a:xfrm>
          <a:prstGeom prst="rect">
            <a:avLst/>
          </a:prstGeom>
          <a:noFill/>
        </p:spPr>
        <p:txBody>
          <a:bodyPr wrap="none" rtlCol="0">
            <a:spAutoFit/>
          </a:bodyPr>
          <a:lstStyle/>
          <a:p>
            <a:r>
              <a:rPr lang="en-US" sz="2400" b="1" dirty="0">
                <a:solidFill>
                  <a:schemeClr val="accent2">
                    <a:lumMod val="75000"/>
                  </a:schemeClr>
                </a:solidFill>
              </a:rPr>
              <a:t>Have</a:t>
            </a:r>
          </a:p>
        </p:txBody>
      </p:sp>
      <p:sp>
        <p:nvSpPr>
          <p:cNvPr id="6" name="TextBox 5">
            <a:extLst>
              <a:ext uri="{FF2B5EF4-FFF2-40B4-BE49-F238E27FC236}">
                <a16:creationId xmlns:a16="http://schemas.microsoft.com/office/drawing/2014/main" id="{F8426CE9-3913-0E45-A635-6E7C7C9BB526}"/>
              </a:ext>
            </a:extLst>
          </p:cNvPr>
          <p:cNvSpPr txBox="1"/>
          <p:nvPr/>
        </p:nvSpPr>
        <p:spPr>
          <a:xfrm>
            <a:off x="5890590" y="2235293"/>
            <a:ext cx="1665584" cy="461665"/>
          </a:xfrm>
          <a:prstGeom prst="rect">
            <a:avLst/>
          </a:prstGeom>
          <a:noFill/>
        </p:spPr>
        <p:txBody>
          <a:bodyPr wrap="none" rtlCol="0">
            <a:spAutoFit/>
          </a:bodyPr>
          <a:lstStyle/>
          <a:p>
            <a:r>
              <a:rPr lang="en-US" sz="2400" b="1" dirty="0">
                <a:solidFill>
                  <a:schemeClr val="accent2">
                    <a:lumMod val="75000"/>
                  </a:schemeClr>
                </a:solidFill>
              </a:rPr>
              <a:t>been crying</a:t>
            </a:r>
          </a:p>
        </p:txBody>
      </p:sp>
      <p:sp>
        <p:nvSpPr>
          <p:cNvPr id="7" name="TextBox 6">
            <a:extLst>
              <a:ext uri="{FF2B5EF4-FFF2-40B4-BE49-F238E27FC236}">
                <a16:creationId xmlns:a16="http://schemas.microsoft.com/office/drawing/2014/main" id="{D7997EFC-CE45-EDFD-96B6-D288BD42013C}"/>
              </a:ext>
            </a:extLst>
          </p:cNvPr>
          <p:cNvSpPr txBox="1"/>
          <p:nvPr/>
        </p:nvSpPr>
        <p:spPr>
          <a:xfrm>
            <a:off x="2107142" y="2696958"/>
            <a:ext cx="2733569" cy="461665"/>
          </a:xfrm>
          <a:prstGeom prst="rect">
            <a:avLst/>
          </a:prstGeom>
          <a:noFill/>
        </p:spPr>
        <p:txBody>
          <a:bodyPr wrap="none" rtlCol="0">
            <a:spAutoFit/>
          </a:bodyPr>
          <a:lstStyle/>
          <a:p>
            <a:r>
              <a:rPr lang="en-US" sz="2400" b="1" dirty="0">
                <a:solidFill>
                  <a:schemeClr val="accent2">
                    <a:lumMod val="75000"/>
                  </a:schemeClr>
                </a:solidFill>
              </a:rPr>
              <a:t>have been watching</a:t>
            </a:r>
          </a:p>
        </p:txBody>
      </p:sp>
      <p:sp>
        <p:nvSpPr>
          <p:cNvPr id="8" name="TextBox 7">
            <a:extLst>
              <a:ext uri="{FF2B5EF4-FFF2-40B4-BE49-F238E27FC236}">
                <a16:creationId xmlns:a16="http://schemas.microsoft.com/office/drawing/2014/main" id="{8308A51E-A6B0-2A14-5413-E7F5513894A8}"/>
              </a:ext>
            </a:extLst>
          </p:cNvPr>
          <p:cNvSpPr txBox="1"/>
          <p:nvPr/>
        </p:nvSpPr>
        <p:spPr>
          <a:xfrm>
            <a:off x="4353103" y="3738192"/>
            <a:ext cx="2364750" cy="461665"/>
          </a:xfrm>
          <a:prstGeom prst="rect">
            <a:avLst/>
          </a:prstGeom>
          <a:noFill/>
        </p:spPr>
        <p:txBody>
          <a:bodyPr wrap="none" rtlCol="0">
            <a:spAutoFit/>
          </a:bodyPr>
          <a:lstStyle/>
          <a:p>
            <a:r>
              <a:rPr lang="en-US" sz="2400" b="1" dirty="0">
                <a:solidFill>
                  <a:schemeClr val="accent2">
                    <a:lumMod val="75000"/>
                  </a:schemeClr>
                </a:solidFill>
              </a:rPr>
              <a:t>has been barking</a:t>
            </a:r>
          </a:p>
        </p:txBody>
      </p:sp>
      <p:sp>
        <p:nvSpPr>
          <p:cNvPr id="9" name="TextBox 8">
            <a:extLst>
              <a:ext uri="{FF2B5EF4-FFF2-40B4-BE49-F238E27FC236}">
                <a16:creationId xmlns:a16="http://schemas.microsoft.com/office/drawing/2014/main" id="{C500E532-68B7-524F-8133-7CF852243EF7}"/>
              </a:ext>
            </a:extLst>
          </p:cNvPr>
          <p:cNvSpPr txBox="1"/>
          <p:nvPr/>
        </p:nvSpPr>
        <p:spPr>
          <a:xfrm>
            <a:off x="2403248" y="4779426"/>
            <a:ext cx="2989088" cy="461665"/>
          </a:xfrm>
          <a:prstGeom prst="rect">
            <a:avLst/>
          </a:prstGeom>
          <a:noFill/>
        </p:spPr>
        <p:txBody>
          <a:bodyPr wrap="none" rtlCol="0">
            <a:spAutoFit/>
          </a:bodyPr>
          <a:lstStyle/>
          <a:p>
            <a:r>
              <a:rPr lang="en-US" sz="2400" b="1" dirty="0">
                <a:solidFill>
                  <a:schemeClr val="accent2">
                    <a:lumMod val="75000"/>
                  </a:schemeClr>
                </a:solidFill>
              </a:rPr>
              <a:t>haven’t been sleeping</a:t>
            </a:r>
          </a:p>
        </p:txBody>
      </p:sp>
      <p:sp>
        <p:nvSpPr>
          <p:cNvPr id="10" name="TextBox 9">
            <a:extLst>
              <a:ext uri="{FF2B5EF4-FFF2-40B4-BE49-F238E27FC236}">
                <a16:creationId xmlns:a16="http://schemas.microsoft.com/office/drawing/2014/main" id="{ABF55B8C-C6B3-D807-39B2-EA2A9E9E5E7A}"/>
              </a:ext>
            </a:extLst>
          </p:cNvPr>
          <p:cNvSpPr txBox="1"/>
          <p:nvPr/>
        </p:nvSpPr>
        <p:spPr>
          <a:xfrm>
            <a:off x="2186554" y="5785601"/>
            <a:ext cx="2574744" cy="461665"/>
          </a:xfrm>
          <a:prstGeom prst="rect">
            <a:avLst/>
          </a:prstGeom>
          <a:noFill/>
        </p:spPr>
        <p:txBody>
          <a:bodyPr wrap="none" rtlCol="0">
            <a:spAutoFit/>
          </a:bodyPr>
          <a:lstStyle/>
          <a:p>
            <a:r>
              <a:rPr lang="en-US" sz="2400" b="1" dirty="0">
                <a:solidFill>
                  <a:schemeClr val="accent2">
                    <a:lumMod val="75000"/>
                  </a:schemeClr>
                </a:solidFill>
              </a:rPr>
              <a:t>has been shopping</a:t>
            </a:r>
          </a:p>
        </p:txBody>
      </p:sp>
      <p:pic>
        <p:nvPicPr>
          <p:cNvPr id="11" name="Audio 10">
            <a:hlinkClick r:id="" action="ppaction://media"/>
            <a:extLst>
              <a:ext uri="{FF2B5EF4-FFF2-40B4-BE49-F238E27FC236}">
                <a16:creationId xmlns:a16="http://schemas.microsoft.com/office/drawing/2014/main" id="{49BF49BD-F71D-834B-5493-038A93D18760}"/>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955047140"/>
      </p:ext>
    </p:extLst>
  </p:cSld>
  <p:clrMapOvr>
    <a:masterClrMapping/>
  </p:clrMapOvr>
  <mc:AlternateContent xmlns:mc="http://schemas.openxmlformats.org/markup-compatibility/2006" xmlns:p14="http://schemas.microsoft.com/office/powerpoint/2010/main">
    <mc:Choice Requires="p14">
      <p:transition spd="slow" p14:dur="2000" advTm="88245"/>
    </mc:Choice>
    <mc:Fallback xmlns="">
      <p:transition spd="slow" advTm="88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fade">
                                      <p:cBhvr>
                                        <p:cTn id="31" dur="500"/>
                                        <p:tgtEl>
                                          <p:spTgt spid="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fade">
                                      <p:cBhvr>
                                        <p:cTn id="36" dur="500"/>
                                        <p:tgtEl>
                                          <p:spTgt spid="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fade">
                                      <p:cBhvr>
                                        <p:cTn id="4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3|34.1|12.9"/>
</p:tagLst>
</file>

<file path=ppt/tags/tag10.xml><?xml version="1.0" encoding="utf-8"?>
<p:tagLst xmlns:a="http://schemas.openxmlformats.org/drawingml/2006/main" xmlns:r="http://schemas.openxmlformats.org/officeDocument/2006/relationships" xmlns:p="http://schemas.openxmlformats.org/presentationml/2006/main">
  <p:tag name="TIMING" val="|6.3|8.7|5.4|13.6|3.5"/>
</p:tagLst>
</file>

<file path=ppt/tags/tag11.xml><?xml version="1.0" encoding="utf-8"?>
<p:tagLst xmlns:a="http://schemas.openxmlformats.org/drawingml/2006/main" xmlns:r="http://schemas.openxmlformats.org/officeDocument/2006/relationships" xmlns:p="http://schemas.openxmlformats.org/presentationml/2006/main">
  <p:tag name="TIMING" val="|7.6|18.2|3.6|4.3|4.7|4.5|4.7|4|5.3|4.8|4.2|3.8"/>
</p:tagLst>
</file>

<file path=ppt/tags/tag12.xml><?xml version="1.0" encoding="utf-8"?>
<p:tagLst xmlns:a="http://schemas.openxmlformats.org/drawingml/2006/main" xmlns:r="http://schemas.openxmlformats.org/officeDocument/2006/relationships" xmlns:p="http://schemas.openxmlformats.org/presentationml/2006/main">
  <p:tag name="TIMING" val="|12.4|7.4|5.8|4.7|4.4|4.8"/>
</p:tagLst>
</file>

<file path=ppt/tags/tag13.xml><?xml version="1.0" encoding="utf-8"?>
<p:tagLst xmlns:a="http://schemas.openxmlformats.org/drawingml/2006/main" xmlns:r="http://schemas.openxmlformats.org/officeDocument/2006/relationships" xmlns:p="http://schemas.openxmlformats.org/presentationml/2006/main">
  <p:tag name="TIMING" val="|11.9|1.5|1.8"/>
</p:tagLst>
</file>

<file path=ppt/tags/tag14.xml><?xml version="1.0" encoding="utf-8"?>
<p:tagLst xmlns:a="http://schemas.openxmlformats.org/drawingml/2006/main" xmlns:r="http://schemas.openxmlformats.org/officeDocument/2006/relationships" xmlns:p="http://schemas.openxmlformats.org/presentationml/2006/main">
  <p:tag name="TIMING" val="|17.5|2.5|21.2|9.9"/>
</p:tagLst>
</file>

<file path=ppt/tags/tag2.xml><?xml version="1.0" encoding="utf-8"?>
<p:tagLst xmlns:a="http://schemas.openxmlformats.org/drawingml/2006/main" xmlns:r="http://schemas.openxmlformats.org/officeDocument/2006/relationships" xmlns:p="http://schemas.openxmlformats.org/presentationml/2006/main">
  <p:tag name="TIMING" val="|18.5|13.1|19.3|16.6|7.2|9.9|3.5"/>
</p:tagLst>
</file>

<file path=ppt/tags/tag3.xml><?xml version="1.0" encoding="utf-8"?>
<p:tagLst xmlns:a="http://schemas.openxmlformats.org/drawingml/2006/main" xmlns:r="http://schemas.openxmlformats.org/officeDocument/2006/relationships" xmlns:p="http://schemas.openxmlformats.org/presentationml/2006/main">
  <p:tag name="TIMING" val="|1.5|12|16"/>
</p:tagLst>
</file>

<file path=ppt/tags/tag4.xml><?xml version="1.0" encoding="utf-8"?>
<p:tagLst xmlns:a="http://schemas.openxmlformats.org/drawingml/2006/main" xmlns:r="http://schemas.openxmlformats.org/officeDocument/2006/relationships" xmlns:p="http://schemas.openxmlformats.org/presentationml/2006/main">
  <p:tag name="TIMING" val="|17.4|10.5|4.8|9.8"/>
</p:tagLst>
</file>

<file path=ppt/tags/tag5.xml><?xml version="1.0" encoding="utf-8"?>
<p:tagLst xmlns:a="http://schemas.openxmlformats.org/drawingml/2006/main" xmlns:r="http://schemas.openxmlformats.org/officeDocument/2006/relationships" xmlns:p="http://schemas.openxmlformats.org/presentationml/2006/main">
  <p:tag name="TIMING" val="|4|8.7|7.8|7.8"/>
</p:tagLst>
</file>

<file path=ppt/tags/tag6.xml><?xml version="1.0" encoding="utf-8"?>
<p:tagLst xmlns:a="http://schemas.openxmlformats.org/drawingml/2006/main" xmlns:r="http://schemas.openxmlformats.org/officeDocument/2006/relationships" xmlns:p="http://schemas.openxmlformats.org/presentationml/2006/main">
  <p:tag name="TIMING" val="|2.3|5.8"/>
</p:tagLst>
</file>

<file path=ppt/tags/tag7.xml><?xml version="1.0" encoding="utf-8"?>
<p:tagLst xmlns:a="http://schemas.openxmlformats.org/drawingml/2006/main" xmlns:r="http://schemas.openxmlformats.org/officeDocument/2006/relationships" xmlns:p="http://schemas.openxmlformats.org/presentationml/2006/main">
  <p:tag name="TIMING" val="|28.5|8.4|1.6|3.5|11.8|10.5|16.4"/>
</p:tagLst>
</file>

<file path=ppt/tags/tag8.xml><?xml version="1.0" encoding="utf-8"?>
<p:tagLst xmlns:a="http://schemas.openxmlformats.org/drawingml/2006/main" xmlns:r="http://schemas.openxmlformats.org/officeDocument/2006/relationships" xmlns:p="http://schemas.openxmlformats.org/presentationml/2006/main">
  <p:tag name="TIMING" val="|9.5|2.8|8.8|21.5|14.4|3.7|12.8|11.2"/>
</p:tagLst>
</file>

<file path=ppt/tags/tag9.xml><?xml version="1.0" encoding="utf-8"?>
<p:tagLst xmlns:a="http://schemas.openxmlformats.org/drawingml/2006/main" xmlns:r="http://schemas.openxmlformats.org/officeDocument/2006/relationships" xmlns:p="http://schemas.openxmlformats.org/presentationml/2006/main">
  <p:tag name="TIMING" val="|8.6|11.4|6.2|6.7|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1867</Words>
  <Application>Microsoft Office PowerPoint</Application>
  <PresentationFormat>شاشة عريضة</PresentationFormat>
  <Paragraphs>239</Paragraphs>
  <Slides>24</Slides>
  <Notes>0</Notes>
  <HiddenSlides>0</HiddenSlides>
  <MMClips>24</MMClips>
  <ScaleCrop>false</ScaleCrop>
  <HeadingPairs>
    <vt:vector size="6" baseType="variant">
      <vt:variant>
        <vt:lpstr>الخطوط المستخدمة</vt:lpstr>
      </vt:variant>
      <vt:variant>
        <vt:i4>5</vt:i4>
      </vt:variant>
      <vt:variant>
        <vt:lpstr>نسق</vt:lpstr>
      </vt:variant>
      <vt:variant>
        <vt:i4>2</vt:i4>
      </vt:variant>
      <vt:variant>
        <vt:lpstr>عناوين الشرائح</vt:lpstr>
      </vt:variant>
      <vt:variant>
        <vt:i4>24</vt:i4>
      </vt:variant>
    </vt:vector>
  </HeadingPairs>
  <TitlesOfParts>
    <vt:vector size="31" baseType="lpstr">
      <vt:lpstr>Arial</vt:lpstr>
      <vt:lpstr>Calibri</vt:lpstr>
      <vt:lpstr>Calibri Light</vt:lpstr>
      <vt:lpstr>Times New Roman</vt:lpstr>
      <vt:lpstr>Wingdings</vt:lpstr>
      <vt:lpstr>Office Theme</vt:lpstr>
      <vt:lpstr>1_Office Theme</vt:lpstr>
      <vt:lpstr>New English File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It was just a holiday, but it changed my life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present perfect continuous (for recent continuous actions)</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237</cp:revision>
  <dcterms:created xsi:type="dcterms:W3CDTF">2022-10-28T18:57:55Z</dcterms:created>
  <dcterms:modified xsi:type="dcterms:W3CDTF">2023-03-05T07:41:57Z</dcterms:modified>
</cp:coreProperties>
</file>